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wav" ContentType="audio/x-wav"/>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4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0066"/>
    <a:srgbClr val="660033"/>
    <a:srgbClr val="800080"/>
    <a:srgbClr val="99CC00"/>
    <a:srgbClr val="66FF99"/>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148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presProps" Target="presProps.xml"/><Relationship Id="rId15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image" Target="../media/image89.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image" Target="../media/image93.e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104.emf"/><Relationship Id="rId3" Type="http://schemas.openxmlformats.org/officeDocument/2006/relationships/image" Target="../media/image99.emf"/><Relationship Id="rId7" Type="http://schemas.openxmlformats.org/officeDocument/2006/relationships/image" Target="../media/image103.emf"/><Relationship Id="rId2" Type="http://schemas.openxmlformats.org/officeDocument/2006/relationships/image" Target="../media/image98.emf"/><Relationship Id="rId1" Type="http://schemas.openxmlformats.org/officeDocument/2006/relationships/image" Target="../media/image97.emf"/><Relationship Id="rId6" Type="http://schemas.openxmlformats.org/officeDocument/2006/relationships/image" Target="../media/image102.emf"/><Relationship Id="rId5" Type="http://schemas.openxmlformats.org/officeDocument/2006/relationships/image" Target="../media/image101.emf"/><Relationship Id="rId4" Type="http://schemas.openxmlformats.org/officeDocument/2006/relationships/image" Target="../media/image100.emf"/></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112.emf"/><Relationship Id="rId3" Type="http://schemas.openxmlformats.org/officeDocument/2006/relationships/image" Target="../media/image107.emf"/><Relationship Id="rId7" Type="http://schemas.openxmlformats.org/officeDocument/2006/relationships/image" Target="../media/image111.emf"/><Relationship Id="rId2" Type="http://schemas.openxmlformats.org/officeDocument/2006/relationships/image" Target="../media/image106.emf"/><Relationship Id="rId1" Type="http://schemas.openxmlformats.org/officeDocument/2006/relationships/image" Target="../media/image105.emf"/><Relationship Id="rId6" Type="http://schemas.openxmlformats.org/officeDocument/2006/relationships/image" Target="../media/image110.emf"/><Relationship Id="rId5" Type="http://schemas.openxmlformats.org/officeDocument/2006/relationships/image" Target="../media/image109.emf"/><Relationship Id="rId4" Type="http://schemas.openxmlformats.org/officeDocument/2006/relationships/image" Target="../media/image108.emf"/><Relationship Id="rId9" Type="http://schemas.openxmlformats.org/officeDocument/2006/relationships/image" Target="../media/image113.emf"/></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121.emf"/><Relationship Id="rId3" Type="http://schemas.openxmlformats.org/officeDocument/2006/relationships/image" Target="../media/image116.emf"/><Relationship Id="rId7" Type="http://schemas.openxmlformats.org/officeDocument/2006/relationships/image" Target="../media/image120.emf"/><Relationship Id="rId2" Type="http://schemas.openxmlformats.org/officeDocument/2006/relationships/image" Target="../media/image115.emf"/><Relationship Id="rId1" Type="http://schemas.openxmlformats.org/officeDocument/2006/relationships/image" Target="../media/image114.emf"/><Relationship Id="rId6" Type="http://schemas.openxmlformats.org/officeDocument/2006/relationships/image" Target="../media/image119.emf"/><Relationship Id="rId5" Type="http://schemas.openxmlformats.org/officeDocument/2006/relationships/image" Target="../media/image118.emf"/><Relationship Id="rId4" Type="http://schemas.openxmlformats.org/officeDocument/2006/relationships/image" Target="../media/image117.emf"/><Relationship Id="rId9" Type="http://schemas.openxmlformats.org/officeDocument/2006/relationships/image" Target="../media/image122.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image" Target="../media/image124.emf"/><Relationship Id="rId1" Type="http://schemas.openxmlformats.org/officeDocument/2006/relationships/image" Target="../media/image123.emf"/><Relationship Id="rId4" Type="http://schemas.openxmlformats.org/officeDocument/2006/relationships/image" Target="../media/image126.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3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33.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36.emf"/><Relationship Id="rId7" Type="http://schemas.openxmlformats.org/officeDocument/2006/relationships/image" Target="../media/image140.emf"/><Relationship Id="rId2" Type="http://schemas.openxmlformats.org/officeDocument/2006/relationships/image" Target="../media/image135.emf"/><Relationship Id="rId1" Type="http://schemas.openxmlformats.org/officeDocument/2006/relationships/image" Target="../media/image134.emf"/><Relationship Id="rId6" Type="http://schemas.openxmlformats.org/officeDocument/2006/relationships/image" Target="../media/image139.emf"/><Relationship Id="rId5" Type="http://schemas.openxmlformats.org/officeDocument/2006/relationships/image" Target="../media/image138.emf"/><Relationship Id="rId4" Type="http://schemas.openxmlformats.org/officeDocument/2006/relationships/image" Target="../media/image137.e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43.emf"/><Relationship Id="rId2" Type="http://schemas.openxmlformats.org/officeDocument/2006/relationships/image" Target="../media/image142.emf"/><Relationship Id="rId1" Type="http://schemas.openxmlformats.org/officeDocument/2006/relationships/image" Target="../media/image141.emf"/><Relationship Id="rId4" Type="http://schemas.openxmlformats.org/officeDocument/2006/relationships/image" Target="../media/image14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png"/></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146.emf"/><Relationship Id="rId1" Type="http://schemas.openxmlformats.org/officeDocument/2006/relationships/image" Target="../media/image145.e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58.emf"/><Relationship Id="rId2" Type="http://schemas.openxmlformats.org/officeDocument/2006/relationships/image" Target="../media/image157.emf"/><Relationship Id="rId1" Type="http://schemas.openxmlformats.org/officeDocument/2006/relationships/image" Target="../media/image156.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61.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67.emf"/><Relationship Id="rId7" Type="http://schemas.openxmlformats.org/officeDocument/2006/relationships/image" Target="../media/image171.emf"/><Relationship Id="rId2" Type="http://schemas.openxmlformats.org/officeDocument/2006/relationships/image" Target="../media/image166.emf"/><Relationship Id="rId1" Type="http://schemas.openxmlformats.org/officeDocument/2006/relationships/image" Target="../media/image165.emf"/><Relationship Id="rId6" Type="http://schemas.openxmlformats.org/officeDocument/2006/relationships/image" Target="../media/image170.emf"/><Relationship Id="rId5" Type="http://schemas.openxmlformats.org/officeDocument/2006/relationships/image" Target="../media/image169.wmf"/><Relationship Id="rId4" Type="http://schemas.openxmlformats.org/officeDocument/2006/relationships/image" Target="../media/image168.e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73.wmf"/><Relationship Id="rId1" Type="http://schemas.openxmlformats.org/officeDocument/2006/relationships/image" Target="../media/image172.e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78.emf"/><Relationship Id="rId2" Type="http://schemas.openxmlformats.org/officeDocument/2006/relationships/image" Target="../media/image177.emf"/><Relationship Id="rId1" Type="http://schemas.openxmlformats.org/officeDocument/2006/relationships/image" Target="../media/image176.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80.png"/></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85.emf"/><Relationship Id="rId2" Type="http://schemas.openxmlformats.org/officeDocument/2006/relationships/image" Target="../media/image184.emf"/><Relationship Id="rId1" Type="http://schemas.openxmlformats.org/officeDocument/2006/relationships/image" Target="../media/image183.e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89.emf"/><Relationship Id="rId2" Type="http://schemas.openxmlformats.org/officeDocument/2006/relationships/image" Target="../media/image188.emf"/><Relationship Id="rId1" Type="http://schemas.openxmlformats.org/officeDocument/2006/relationships/image" Target="../media/image187.emf"/><Relationship Id="rId4" Type="http://schemas.openxmlformats.org/officeDocument/2006/relationships/image" Target="../media/image190.e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194.emf"/><Relationship Id="rId1" Type="http://schemas.openxmlformats.org/officeDocument/2006/relationships/image" Target="../media/image19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200.emf"/><Relationship Id="rId2" Type="http://schemas.openxmlformats.org/officeDocument/2006/relationships/image" Target="../media/image199.emf"/><Relationship Id="rId1" Type="http://schemas.openxmlformats.org/officeDocument/2006/relationships/image" Target="../media/image198.emf"/><Relationship Id="rId4" Type="http://schemas.openxmlformats.org/officeDocument/2006/relationships/image" Target="../media/image201.e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204.emf"/><Relationship Id="rId1" Type="http://schemas.openxmlformats.org/officeDocument/2006/relationships/image" Target="../media/image203.e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216.emf"/><Relationship Id="rId2" Type="http://schemas.openxmlformats.org/officeDocument/2006/relationships/image" Target="../media/image215.emf"/><Relationship Id="rId1" Type="http://schemas.openxmlformats.org/officeDocument/2006/relationships/image" Target="../media/image214.wmf"/><Relationship Id="rId5" Type="http://schemas.openxmlformats.org/officeDocument/2006/relationships/image" Target="../media/image218.emf"/><Relationship Id="rId4" Type="http://schemas.openxmlformats.org/officeDocument/2006/relationships/image" Target="../media/image217.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224.e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240.emf"/><Relationship Id="rId1" Type="http://schemas.openxmlformats.org/officeDocument/2006/relationships/image" Target="../media/image239.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245.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252.emf"/><Relationship Id="rId2" Type="http://schemas.openxmlformats.org/officeDocument/2006/relationships/image" Target="../media/image251.emf"/><Relationship Id="rId1" Type="http://schemas.openxmlformats.org/officeDocument/2006/relationships/image" Target="../media/image250.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256.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image" Target="../media/image43.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image" Target="../media/image54.emf"/><Relationship Id="rId6" Type="http://schemas.openxmlformats.org/officeDocument/2006/relationships/image" Target="../media/image59.emf"/><Relationship Id="rId5" Type="http://schemas.openxmlformats.org/officeDocument/2006/relationships/image" Target="../media/image58.emf"/><Relationship Id="rId4" Type="http://schemas.openxmlformats.org/officeDocument/2006/relationships/image" Target="../media/image57.e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image" Target="../media/image62.emf"/><Relationship Id="rId7" Type="http://schemas.openxmlformats.org/officeDocument/2006/relationships/image" Target="../media/image66.emf"/><Relationship Id="rId2" Type="http://schemas.openxmlformats.org/officeDocument/2006/relationships/image" Target="../media/image61.emf"/><Relationship Id="rId1" Type="http://schemas.openxmlformats.org/officeDocument/2006/relationships/image" Target="../media/image60.emf"/><Relationship Id="rId6" Type="http://schemas.openxmlformats.org/officeDocument/2006/relationships/image" Target="../media/image65.emf"/><Relationship Id="rId5" Type="http://schemas.openxmlformats.org/officeDocument/2006/relationships/image" Target="../media/image64.emf"/><Relationship Id="rId4" Type="http://schemas.openxmlformats.org/officeDocument/2006/relationships/image" Target="../media/image63.emf"/><Relationship Id="rId9" Type="http://schemas.openxmlformats.org/officeDocument/2006/relationships/image" Target="../media/image68.e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76.emf"/><Relationship Id="rId3" Type="http://schemas.openxmlformats.org/officeDocument/2006/relationships/image" Target="../media/image71.emf"/><Relationship Id="rId7" Type="http://schemas.openxmlformats.org/officeDocument/2006/relationships/image" Target="../media/image75.emf"/><Relationship Id="rId2" Type="http://schemas.openxmlformats.org/officeDocument/2006/relationships/image" Target="../media/image70.emf"/><Relationship Id="rId1" Type="http://schemas.openxmlformats.org/officeDocument/2006/relationships/image" Target="../media/image69.emf"/><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emf"/><Relationship Id="rId1" Type="http://schemas.openxmlformats.org/officeDocument/2006/relationships/image" Target="../media/image77.emf"/><Relationship Id="rId6" Type="http://schemas.openxmlformats.org/officeDocument/2006/relationships/image" Target="../media/image82.emf"/><Relationship Id="rId5" Type="http://schemas.openxmlformats.org/officeDocument/2006/relationships/image" Target="../media/image81.emf"/><Relationship Id="rId4" Type="http://schemas.openxmlformats.org/officeDocument/2006/relationships/image" Target="../media/image8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DEB5B3-8A8D-4C07-B5A6-2490B5EF9463}" type="datetimeFigureOut">
              <a:rPr lang="zh-CN" altLang="en-US" smtClean="0"/>
              <a:t>2023/11/22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ADB1F6-0A89-47DF-86C0-9715806DC4B3}" type="slidenum">
              <a:rPr lang="zh-CN" altLang="en-US" smtClean="0"/>
              <a:t>‹#›</a:t>
            </a:fld>
            <a:endParaRPr lang="zh-CN" altLang="en-US"/>
          </a:p>
        </p:txBody>
      </p:sp>
    </p:spTree>
    <p:extLst>
      <p:ext uri="{BB962C8B-B14F-4D97-AF65-F5344CB8AC3E}">
        <p14:creationId xmlns:p14="http://schemas.microsoft.com/office/powerpoint/2010/main" val="2216704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9F8D0D3B-4A19-47F6-B484-31E012E2D5CE}" type="slidenum">
              <a:rPr lang="en-US" altLang="zh-CN" sz="1200" b="0"/>
              <a:pPr eaLnBrk="1" hangingPunct="1"/>
              <a:t>19</a:t>
            </a:fld>
            <a:endParaRPr lang="en-US" altLang="zh-CN" sz="1200" b="0"/>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908222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810F9FA7-C4F6-4FC5-9FE8-932813CB8FA1}" type="slidenum">
              <a:rPr lang="en-US" altLang="zh-CN" sz="1200" b="0"/>
              <a:pPr eaLnBrk="1" hangingPunct="1"/>
              <a:t>20</a:t>
            </a:fld>
            <a:endParaRPr lang="en-US" altLang="zh-CN" sz="1200" b="0"/>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809532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E97C0DAA-2AD2-4D50-AF42-176937729545}" type="slidenum">
              <a:rPr lang="en-US" altLang="zh-CN" sz="1200" b="0"/>
              <a:pPr eaLnBrk="1" hangingPunct="1"/>
              <a:t>21</a:t>
            </a:fld>
            <a:endParaRPr lang="en-US" altLang="zh-CN" sz="1200" b="0"/>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322785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7C0A583B-F325-4BDB-85C9-CB5D7121165A}" type="slidenum">
              <a:rPr lang="en-US" altLang="zh-CN" sz="1200" b="0"/>
              <a:pPr eaLnBrk="1" hangingPunct="1"/>
              <a:t>22</a:t>
            </a:fld>
            <a:endParaRPr lang="en-US" altLang="zh-CN" sz="1200" b="0"/>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387031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54EA9F80-E972-4DC2-94BE-505E6CD7DAD2}" type="slidenum">
              <a:rPr lang="en-US" altLang="zh-CN" sz="1200" b="0"/>
              <a:pPr eaLnBrk="1" hangingPunct="1"/>
              <a:t>23</a:t>
            </a:fld>
            <a:endParaRPr lang="en-US" altLang="zh-CN" sz="1200" b="0"/>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684157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48300697-0AF4-42AB-B73E-552EA4C4E62F}" type="slidenum">
              <a:rPr lang="en-US" altLang="zh-CN" sz="1200" b="0"/>
              <a:pPr eaLnBrk="1" hangingPunct="1"/>
              <a:t>78</a:t>
            </a:fld>
            <a:endParaRPr lang="en-US" altLang="zh-CN" sz="1200" b="0"/>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728264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1CF4F271-C339-4505-9D55-05831FFBDD29}" type="slidenum">
              <a:rPr lang="en-US" altLang="zh-CN" sz="1200" b="0"/>
              <a:pPr eaLnBrk="1" hangingPunct="1"/>
              <a:t>80</a:t>
            </a:fld>
            <a:endParaRPr lang="en-US" altLang="zh-CN" sz="1200" b="0"/>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860426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4F480D22-65BA-4E2B-9F56-C924B2768CBA}" type="slidenum">
              <a:rPr lang="en-US" altLang="zh-CN" sz="1200" b="0"/>
              <a:pPr eaLnBrk="1" hangingPunct="1"/>
              <a:t>114</a:t>
            </a:fld>
            <a:endParaRPr lang="en-US" altLang="zh-CN" sz="1200" b="0"/>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72649572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134225"/>
            <a:ext cx="9144000" cy="7009003"/>
          </a:xfrm>
          <a:prstGeom prst="rect">
            <a:avLst/>
          </a:prstGeom>
          <a:noFill/>
          <a:ln>
            <a:noFill/>
          </a:ln>
        </p:spPr>
      </p:pic>
      <p:sp>
        <p:nvSpPr>
          <p:cNvPr id="8" name="文本框 7"/>
          <p:cNvSpPr txBox="1"/>
          <p:nvPr userDrawn="1"/>
        </p:nvSpPr>
        <p:spPr>
          <a:xfrm>
            <a:off x="1216404" y="1434518"/>
            <a:ext cx="6711192" cy="1107996"/>
          </a:xfrm>
          <a:prstGeom prst="rect">
            <a:avLst/>
          </a:prstGeom>
          <a:noFill/>
        </p:spPr>
        <p:txBody>
          <a:bodyPr wrap="square" rtlCol="0">
            <a:spAutoFit/>
          </a:bodyPr>
          <a:lstStyle/>
          <a:p>
            <a:pPr algn="ctr"/>
            <a:r>
              <a:rPr lang="zh-CN" altLang="en-US" sz="6600" dirty="0" smtClean="0">
                <a:solidFill>
                  <a:srgbClr val="EAEAEA"/>
                </a:solidFill>
                <a:latin typeface="华文中宋" panose="02010600040101010101" pitchFamily="2" charset="-122"/>
                <a:ea typeface="华文中宋" panose="02010600040101010101" pitchFamily="2" charset="-122"/>
              </a:rPr>
              <a:t>电路与电子技术</a:t>
            </a:r>
            <a:endParaRPr lang="zh-CN" altLang="en-US" sz="6600" dirty="0">
              <a:solidFill>
                <a:srgbClr val="EAEAEA"/>
              </a:solidFill>
              <a:latin typeface="华文中宋" panose="02010600040101010101" pitchFamily="2" charset="-122"/>
              <a:ea typeface="华文中宋" panose="02010600040101010101" pitchFamily="2" charset="-122"/>
            </a:endParaRPr>
          </a:p>
        </p:txBody>
      </p:sp>
      <p:sp>
        <p:nvSpPr>
          <p:cNvPr id="9" name="文本框 8"/>
          <p:cNvSpPr txBox="1"/>
          <p:nvPr userDrawn="1"/>
        </p:nvSpPr>
        <p:spPr>
          <a:xfrm>
            <a:off x="1216404" y="4406279"/>
            <a:ext cx="6711192" cy="523220"/>
          </a:xfrm>
          <a:prstGeom prst="rect">
            <a:avLst/>
          </a:prstGeom>
          <a:noFill/>
        </p:spPr>
        <p:txBody>
          <a:bodyPr wrap="square" rtlCol="0">
            <a:spAutoFit/>
          </a:bodyPr>
          <a:lstStyle/>
          <a:p>
            <a:pPr algn="ctr"/>
            <a:r>
              <a:rPr lang="zh-CN" altLang="en-US" sz="2800" dirty="0" smtClean="0">
                <a:solidFill>
                  <a:srgbClr val="EAEAEA"/>
                </a:solidFill>
                <a:latin typeface="华文中宋" panose="02010600040101010101" pitchFamily="2" charset="-122"/>
                <a:ea typeface="华文中宋" panose="02010600040101010101" pitchFamily="2" charset="-122"/>
              </a:rPr>
              <a:t>讲授：曾军</a:t>
            </a:r>
            <a:endParaRPr lang="zh-CN" altLang="en-US" sz="2800" dirty="0">
              <a:solidFill>
                <a:srgbClr val="EAEAEA"/>
              </a:solidFill>
              <a:latin typeface="华文中宋" panose="02010600040101010101" pitchFamily="2" charset="-122"/>
              <a:ea typeface="华文中宋" panose="02010600040101010101" pitchFamily="2" charset="-122"/>
            </a:endParaRPr>
          </a:p>
        </p:txBody>
      </p:sp>
      <p:sp>
        <p:nvSpPr>
          <p:cNvPr id="10" name="文本框 9"/>
          <p:cNvSpPr txBox="1"/>
          <p:nvPr userDrawn="1"/>
        </p:nvSpPr>
        <p:spPr>
          <a:xfrm>
            <a:off x="1216404" y="5256778"/>
            <a:ext cx="6711192" cy="523220"/>
          </a:xfrm>
          <a:prstGeom prst="rect">
            <a:avLst/>
          </a:prstGeom>
          <a:noFill/>
        </p:spPr>
        <p:txBody>
          <a:bodyPr wrap="square" rtlCol="0">
            <a:spAutoFit/>
          </a:bodyPr>
          <a:lstStyle/>
          <a:p>
            <a:pPr algn="ctr"/>
            <a:r>
              <a:rPr lang="zh-CN" altLang="en-US" sz="2800" dirty="0" smtClean="0">
                <a:solidFill>
                  <a:srgbClr val="EAEAEA"/>
                </a:solidFill>
                <a:latin typeface="华文中宋" panose="02010600040101010101" pitchFamily="2" charset="-122"/>
                <a:ea typeface="华文中宋" panose="02010600040101010101" pitchFamily="2" charset="-122"/>
              </a:rPr>
              <a:t>电力学院</a:t>
            </a:r>
            <a:endParaRPr lang="zh-CN" altLang="en-US" sz="2800" dirty="0">
              <a:solidFill>
                <a:srgbClr val="EAEAEA"/>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794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9"/>
            <a:ext cx="7886700" cy="1325563"/>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1825625"/>
            <a:ext cx="7886700" cy="435133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28650" y="6356355"/>
            <a:ext cx="20574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3028950" y="6356355"/>
            <a:ext cx="30861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457950" y="6356355"/>
            <a:ext cx="2057400" cy="365125"/>
          </a:xfrm>
          <a:prstGeom prst="rect">
            <a:avLst/>
          </a:prstGeom>
        </p:spPr>
        <p:txBody>
          <a:bodyPr/>
          <a:lstStyle/>
          <a:p>
            <a:fld id="{89045E0B-6A83-4EB6-8BF3-A1378D93F5C0}" type="slidenum">
              <a:rPr lang="zh-CN" altLang="en-US" smtClean="0"/>
              <a:t>‹#›</a:t>
            </a:fld>
            <a:endParaRPr lang="zh-CN" altLang="en-US"/>
          </a:p>
        </p:txBody>
      </p:sp>
    </p:spTree>
    <p:extLst>
      <p:ext uri="{BB962C8B-B14F-4D97-AF65-F5344CB8AC3E}">
        <p14:creationId xmlns:p14="http://schemas.microsoft.com/office/powerpoint/2010/main" val="3126971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垂直排列标题与&#10;文本">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9441506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4285957281"/>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32363335"/>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128020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845582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1378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a:xfrm>
            <a:off x="3942826" y="6492875"/>
            <a:ext cx="1233182" cy="365125"/>
          </a:xfrm>
          <a:prstGeom prst="rect">
            <a:avLst/>
          </a:prstGeom>
        </p:spPr>
        <p:txBody>
          <a:bodyPr/>
          <a:lstStyle/>
          <a:p>
            <a:fld id="{89045E0B-6A83-4EB6-8BF3-A1378D93F5C0}" type="slidenum">
              <a:rPr lang="zh-CN" altLang="en-US" smtClean="0"/>
              <a:t>‹#›</a:t>
            </a:fld>
            <a:endParaRPr lang="zh-CN" altLang="en-US"/>
          </a:p>
        </p:txBody>
      </p:sp>
    </p:spTree>
    <p:extLst>
      <p:ext uri="{BB962C8B-B14F-4D97-AF65-F5344CB8AC3E}">
        <p14:creationId xmlns:p14="http://schemas.microsoft.com/office/powerpoint/2010/main" val="1778821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9"/>
            <a:ext cx="78867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9842" y="1681163"/>
            <a:ext cx="3868340" cy="823912"/>
          </a:xfrm>
          <a:prstGeom prst="rect">
            <a:avLst/>
          </a:prstGeo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zh-CN" altLang="en-US" smtClean="0"/>
              <a:t>单击此处编辑母版文本样式</a:t>
            </a:r>
          </a:p>
        </p:txBody>
      </p:sp>
      <p:sp>
        <p:nvSpPr>
          <p:cNvPr id="4" name="内容占位符 3"/>
          <p:cNvSpPr>
            <a:spLocks noGrp="1"/>
          </p:cNvSpPr>
          <p:nvPr>
            <p:ph sz="half" idx="2"/>
          </p:nvPr>
        </p:nvSpPr>
        <p:spPr>
          <a:xfrm>
            <a:off x="629842" y="2505075"/>
            <a:ext cx="3868340" cy="36845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2" y="1681163"/>
            <a:ext cx="3887391" cy="823912"/>
          </a:xfrm>
          <a:prstGeom prst="rect">
            <a:avLst/>
          </a:prstGeo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zh-CN" altLang="en-US" smtClean="0"/>
              <a:t>单击此处编辑母版文本样式</a:t>
            </a:r>
          </a:p>
        </p:txBody>
      </p:sp>
      <p:sp>
        <p:nvSpPr>
          <p:cNvPr id="6" name="内容占位符 5"/>
          <p:cNvSpPr>
            <a:spLocks noGrp="1"/>
          </p:cNvSpPr>
          <p:nvPr>
            <p:ph sz="quarter" idx="4"/>
          </p:nvPr>
        </p:nvSpPr>
        <p:spPr>
          <a:xfrm>
            <a:off x="4629152" y="2505075"/>
            <a:ext cx="3887391" cy="36845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628650" y="6356355"/>
            <a:ext cx="2057400" cy="365125"/>
          </a:xfrm>
          <a:prstGeom prst="rect">
            <a:avLst/>
          </a:prstGeom>
        </p:spPr>
        <p:txBody>
          <a:bodyPr/>
          <a:lstStyle/>
          <a:p>
            <a:endParaRPr lang="zh-CN" altLang="en-US"/>
          </a:p>
        </p:txBody>
      </p:sp>
      <p:sp>
        <p:nvSpPr>
          <p:cNvPr id="8" name="页脚占位符 7"/>
          <p:cNvSpPr>
            <a:spLocks noGrp="1"/>
          </p:cNvSpPr>
          <p:nvPr>
            <p:ph type="ftr" sz="quarter" idx="11"/>
          </p:nvPr>
        </p:nvSpPr>
        <p:spPr>
          <a:xfrm>
            <a:off x="3028950" y="6356355"/>
            <a:ext cx="30861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457950" y="6356355"/>
            <a:ext cx="2057400" cy="365125"/>
          </a:xfrm>
          <a:prstGeom prst="rect">
            <a:avLst/>
          </a:prstGeom>
        </p:spPr>
        <p:txBody>
          <a:bodyPr/>
          <a:lstStyle/>
          <a:p>
            <a:fld id="{89045E0B-6A83-4EB6-8BF3-A1378D93F5C0}" type="slidenum">
              <a:rPr lang="zh-CN" altLang="en-US" smtClean="0"/>
              <a:t>‹#›</a:t>
            </a:fld>
            <a:endParaRPr lang="zh-CN" altLang="en-US"/>
          </a:p>
        </p:txBody>
      </p:sp>
    </p:spTree>
    <p:extLst>
      <p:ext uri="{BB962C8B-B14F-4D97-AF65-F5344CB8AC3E}">
        <p14:creationId xmlns:p14="http://schemas.microsoft.com/office/powerpoint/2010/main" val="2720705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9"/>
            <a:ext cx="7886700" cy="1325563"/>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628650" y="6356355"/>
            <a:ext cx="2057400" cy="365125"/>
          </a:xfrm>
          <a:prstGeom prst="rect">
            <a:avLst/>
          </a:prstGeom>
        </p:spPr>
        <p:txBody>
          <a:bodyPr/>
          <a:lstStyle/>
          <a:p>
            <a:endParaRPr lang="zh-CN" altLang="en-US"/>
          </a:p>
        </p:txBody>
      </p:sp>
      <p:sp>
        <p:nvSpPr>
          <p:cNvPr id="4" name="页脚占位符 3"/>
          <p:cNvSpPr>
            <a:spLocks noGrp="1"/>
          </p:cNvSpPr>
          <p:nvPr>
            <p:ph type="ftr" sz="quarter" idx="11"/>
          </p:nvPr>
        </p:nvSpPr>
        <p:spPr>
          <a:xfrm>
            <a:off x="3028950" y="6356355"/>
            <a:ext cx="30861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457950" y="6356355"/>
            <a:ext cx="2057400" cy="365125"/>
          </a:xfrm>
          <a:prstGeom prst="rect">
            <a:avLst/>
          </a:prstGeom>
        </p:spPr>
        <p:txBody>
          <a:bodyPr/>
          <a:lstStyle/>
          <a:p>
            <a:fld id="{89045E0B-6A83-4EB6-8BF3-A1378D93F5C0}" type="slidenum">
              <a:rPr lang="zh-CN" altLang="en-US" smtClean="0"/>
              <a:t>‹#›</a:t>
            </a:fld>
            <a:endParaRPr lang="zh-CN" altLang="en-US"/>
          </a:p>
        </p:txBody>
      </p:sp>
    </p:spTree>
    <p:extLst>
      <p:ext uri="{BB962C8B-B14F-4D97-AF65-F5344CB8AC3E}">
        <p14:creationId xmlns:p14="http://schemas.microsoft.com/office/powerpoint/2010/main" val="3726131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28650" y="6356355"/>
            <a:ext cx="2057400" cy="365125"/>
          </a:xfrm>
          <a:prstGeom prst="rect">
            <a:avLst/>
          </a:prstGeom>
        </p:spPr>
        <p:txBody>
          <a:bodyPr/>
          <a:lstStyle/>
          <a:p>
            <a:endParaRPr lang="zh-CN" altLang="en-US"/>
          </a:p>
        </p:txBody>
      </p:sp>
      <p:sp>
        <p:nvSpPr>
          <p:cNvPr id="3" name="页脚占位符 2"/>
          <p:cNvSpPr>
            <a:spLocks noGrp="1"/>
          </p:cNvSpPr>
          <p:nvPr>
            <p:ph type="ftr" sz="quarter" idx="11"/>
          </p:nvPr>
        </p:nvSpPr>
        <p:spPr>
          <a:xfrm>
            <a:off x="3028950" y="6356355"/>
            <a:ext cx="30861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457950" y="6356355"/>
            <a:ext cx="2057400" cy="365125"/>
          </a:xfrm>
          <a:prstGeom prst="rect">
            <a:avLst/>
          </a:prstGeom>
        </p:spPr>
        <p:txBody>
          <a:bodyPr/>
          <a:lstStyle/>
          <a:p>
            <a:fld id="{89045E0B-6A83-4EB6-8BF3-A1378D93F5C0}" type="slidenum">
              <a:rPr lang="zh-CN" altLang="en-US" smtClean="0"/>
              <a:t>‹#›</a:t>
            </a:fld>
            <a:endParaRPr lang="zh-CN" altLang="en-US"/>
          </a:p>
        </p:txBody>
      </p:sp>
    </p:spTree>
    <p:extLst>
      <p:ext uri="{BB962C8B-B14F-4D97-AF65-F5344CB8AC3E}">
        <p14:creationId xmlns:p14="http://schemas.microsoft.com/office/powerpoint/2010/main" val="4241252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18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30"/>
            <a:ext cx="4629150" cy="4873625"/>
          </a:xfrm>
          <a:prstGeom prst="rect">
            <a:avLst/>
          </a:prstGeo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zh-CN" altLang="en-US" smtClean="0"/>
              <a:t>单击此处编辑母版文本样式</a:t>
            </a:r>
          </a:p>
        </p:txBody>
      </p:sp>
      <p:sp>
        <p:nvSpPr>
          <p:cNvPr id="5" name="日期占位符 4"/>
          <p:cNvSpPr>
            <a:spLocks noGrp="1"/>
          </p:cNvSpPr>
          <p:nvPr>
            <p:ph type="dt" sz="half" idx="10"/>
          </p:nvPr>
        </p:nvSpPr>
        <p:spPr>
          <a:xfrm>
            <a:off x="628650" y="6356355"/>
            <a:ext cx="2057400" cy="365125"/>
          </a:xfrm>
          <a:prstGeom prst="rect">
            <a:avLst/>
          </a:prstGeom>
        </p:spPr>
        <p:txBody>
          <a:bodyPr/>
          <a:lstStyle/>
          <a:p>
            <a:endParaRPr lang="zh-CN" altLang="en-US"/>
          </a:p>
        </p:txBody>
      </p:sp>
      <p:sp>
        <p:nvSpPr>
          <p:cNvPr id="6" name="页脚占位符 5"/>
          <p:cNvSpPr>
            <a:spLocks noGrp="1"/>
          </p:cNvSpPr>
          <p:nvPr>
            <p:ph type="ftr" sz="quarter" idx="11"/>
          </p:nvPr>
        </p:nvSpPr>
        <p:spPr>
          <a:xfrm>
            <a:off x="3028950" y="6356355"/>
            <a:ext cx="30861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457950" y="6356355"/>
            <a:ext cx="2057400" cy="365125"/>
          </a:xfrm>
          <a:prstGeom prst="rect">
            <a:avLst/>
          </a:prstGeom>
        </p:spPr>
        <p:txBody>
          <a:bodyPr/>
          <a:lstStyle/>
          <a:p>
            <a:fld id="{89045E0B-6A83-4EB6-8BF3-A1378D93F5C0}" type="slidenum">
              <a:rPr lang="zh-CN" altLang="en-US" smtClean="0"/>
              <a:t>‹#›</a:t>
            </a:fld>
            <a:endParaRPr lang="zh-CN" altLang="en-US"/>
          </a:p>
        </p:txBody>
      </p:sp>
    </p:spTree>
    <p:extLst>
      <p:ext uri="{BB962C8B-B14F-4D97-AF65-F5344CB8AC3E}">
        <p14:creationId xmlns:p14="http://schemas.microsoft.com/office/powerpoint/2010/main" val="3613771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18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987430"/>
            <a:ext cx="4629150" cy="4873625"/>
          </a:xfrm>
          <a:prstGeom prst="rect">
            <a:avLst/>
          </a:prstGeo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endParaRPr lang="zh-CN" altLang="en-US"/>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zh-CN" altLang="en-US" smtClean="0"/>
              <a:t>单击此处编辑母版文本样式</a:t>
            </a:r>
          </a:p>
        </p:txBody>
      </p:sp>
      <p:sp>
        <p:nvSpPr>
          <p:cNvPr id="5" name="日期占位符 4"/>
          <p:cNvSpPr>
            <a:spLocks noGrp="1"/>
          </p:cNvSpPr>
          <p:nvPr>
            <p:ph type="dt" sz="half" idx="10"/>
          </p:nvPr>
        </p:nvSpPr>
        <p:spPr>
          <a:xfrm>
            <a:off x="628650" y="6356355"/>
            <a:ext cx="2057400" cy="365125"/>
          </a:xfrm>
          <a:prstGeom prst="rect">
            <a:avLst/>
          </a:prstGeom>
        </p:spPr>
        <p:txBody>
          <a:bodyPr/>
          <a:lstStyle/>
          <a:p>
            <a:endParaRPr lang="zh-CN" altLang="en-US"/>
          </a:p>
        </p:txBody>
      </p:sp>
      <p:sp>
        <p:nvSpPr>
          <p:cNvPr id="6" name="页脚占位符 5"/>
          <p:cNvSpPr>
            <a:spLocks noGrp="1"/>
          </p:cNvSpPr>
          <p:nvPr>
            <p:ph type="ftr" sz="quarter" idx="11"/>
          </p:nvPr>
        </p:nvSpPr>
        <p:spPr>
          <a:xfrm>
            <a:off x="3028950" y="6356355"/>
            <a:ext cx="30861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457950" y="6356355"/>
            <a:ext cx="2057400" cy="365125"/>
          </a:xfrm>
          <a:prstGeom prst="rect">
            <a:avLst/>
          </a:prstGeom>
        </p:spPr>
        <p:txBody>
          <a:bodyPr/>
          <a:lstStyle/>
          <a:p>
            <a:fld id="{89045E0B-6A83-4EB6-8BF3-A1378D93F5C0}" type="slidenum">
              <a:rPr lang="zh-CN" altLang="en-US" smtClean="0"/>
              <a:t>‹#›</a:t>
            </a:fld>
            <a:endParaRPr lang="zh-CN" altLang="en-US"/>
          </a:p>
        </p:txBody>
      </p:sp>
    </p:spTree>
    <p:extLst>
      <p:ext uri="{BB962C8B-B14F-4D97-AF65-F5344CB8AC3E}">
        <p14:creationId xmlns:p14="http://schemas.microsoft.com/office/powerpoint/2010/main" val="2041038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16">
            <a:extLst>
              <a:ext uri="{BEBA8EAE-BF5A-486C-A8C5-ECC9F3942E4B}">
                <a14:imgProps xmlns:a14="http://schemas.microsoft.com/office/drawing/2010/main">
                  <a14:imgLayer r:embed="rId17">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8546" y="0"/>
            <a:ext cx="9144000" cy="6858000"/>
          </a:xfrm>
          <a:prstGeom prst="rect">
            <a:avLst/>
          </a:prstGeom>
        </p:spPr>
      </p:pic>
      <p:sp>
        <p:nvSpPr>
          <p:cNvPr id="3" name="文本框 2"/>
          <p:cNvSpPr txBox="1"/>
          <p:nvPr userDrawn="1"/>
        </p:nvSpPr>
        <p:spPr>
          <a:xfrm>
            <a:off x="7229742" y="50343"/>
            <a:ext cx="1914258" cy="369332"/>
          </a:xfrm>
          <a:prstGeom prst="rect">
            <a:avLst/>
          </a:prstGeom>
          <a:noFill/>
        </p:spPr>
        <p:txBody>
          <a:bodyPr wrap="square" rtlCol="0">
            <a:spAutoFit/>
          </a:bodyPr>
          <a:lstStyle/>
          <a:p>
            <a:pPr algn="ctr"/>
            <a:r>
              <a:rPr lang="zh-CN" altLang="en-US" sz="1800" b="0" dirty="0" smtClean="0">
                <a:solidFill>
                  <a:srgbClr val="006699"/>
                </a:solidFill>
                <a:latin typeface="华文中宋" panose="02010600040101010101" pitchFamily="2" charset="-122"/>
                <a:ea typeface="华文中宋" panose="02010600040101010101" pitchFamily="2" charset="-122"/>
              </a:rPr>
              <a:t>电路与电子技术</a:t>
            </a:r>
            <a:endParaRPr lang="zh-CN" altLang="en-US" sz="1800" b="0" dirty="0">
              <a:solidFill>
                <a:srgbClr val="006699"/>
              </a:solidFill>
              <a:latin typeface="华文中宋" panose="02010600040101010101" pitchFamily="2" charset="-122"/>
              <a:ea typeface="华文中宋" panose="02010600040101010101" pitchFamily="2" charset="-122"/>
            </a:endParaRPr>
          </a:p>
        </p:txBody>
      </p:sp>
      <p:cxnSp>
        <p:nvCxnSpPr>
          <p:cNvPr id="4" name="直接连接符 3"/>
          <p:cNvCxnSpPr/>
          <p:nvPr userDrawn="1"/>
        </p:nvCxnSpPr>
        <p:spPr>
          <a:xfrm>
            <a:off x="0" y="447566"/>
            <a:ext cx="9144000"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8546" y="6583"/>
            <a:ext cx="1709159" cy="415644"/>
          </a:xfrm>
          <a:prstGeom prst="rect">
            <a:avLst/>
          </a:prstGeom>
        </p:spPr>
      </p:pic>
      <p:cxnSp>
        <p:nvCxnSpPr>
          <p:cNvPr id="6" name="直接连接符 5"/>
          <p:cNvCxnSpPr/>
          <p:nvPr userDrawn="1"/>
        </p:nvCxnSpPr>
        <p:spPr>
          <a:xfrm>
            <a:off x="0" y="465742"/>
            <a:ext cx="9144000"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动作按钮: 后退或前一项 7">
            <a:hlinkClick r:id="" action="ppaction://hlinkshowjump?jump=previousslide" highlightClick="1"/>
          </p:cNvPr>
          <p:cNvSpPr/>
          <p:nvPr userDrawn="1"/>
        </p:nvSpPr>
        <p:spPr>
          <a:xfrm>
            <a:off x="8111841" y="6585358"/>
            <a:ext cx="327171" cy="272642"/>
          </a:xfrm>
          <a:prstGeom prst="actionButtonBackPrevious">
            <a:avLst/>
          </a:prstGeom>
          <a:solidFill>
            <a:schemeClr val="bg1"/>
          </a:solidFill>
          <a:ln w="22225">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动作按钮: 前进或下一项 8">
            <a:hlinkClick r:id="" action="ppaction://hlinkshowjump?jump=nextslide" highlightClick="1"/>
          </p:cNvPr>
          <p:cNvSpPr/>
          <p:nvPr userDrawn="1"/>
        </p:nvSpPr>
        <p:spPr>
          <a:xfrm>
            <a:off x="8447558" y="6585358"/>
            <a:ext cx="327170" cy="272642"/>
          </a:xfrm>
          <a:prstGeom prst="actionButtonForwardNext">
            <a:avLst/>
          </a:prstGeom>
          <a:solidFill>
            <a:schemeClr val="bg1"/>
          </a:solidFill>
          <a:ln w="22225">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动作按钮: 结束 9">
            <a:hlinkClick r:id="" action="ppaction://hlinkshowjump?jump=lastslide" highlightClick="1"/>
          </p:cNvPr>
          <p:cNvSpPr/>
          <p:nvPr userDrawn="1"/>
        </p:nvSpPr>
        <p:spPr>
          <a:xfrm>
            <a:off x="8783274" y="6585358"/>
            <a:ext cx="327170" cy="272642"/>
          </a:xfrm>
          <a:prstGeom prst="actionButtonEnd">
            <a:avLst/>
          </a:prstGeom>
          <a:solidFill>
            <a:schemeClr val="bg1"/>
          </a:solidFill>
          <a:ln w="22225">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动作按钮: 开始 10">
            <a:hlinkClick r:id="" action="ppaction://hlinkshowjump?jump=firstslide" highlightClick="1"/>
          </p:cNvPr>
          <p:cNvSpPr/>
          <p:nvPr userDrawn="1"/>
        </p:nvSpPr>
        <p:spPr>
          <a:xfrm>
            <a:off x="7776126" y="6585358"/>
            <a:ext cx="327169" cy="272642"/>
          </a:xfrm>
          <a:prstGeom prst="actionButtonBeginning">
            <a:avLst/>
          </a:prstGeom>
          <a:solidFill>
            <a:schemeClr val="bg1"/>
          </a:solidFill>
          <a:ln w="22225">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灯片编号占位符 6"/>
          <p:cNvSpPr>
            <a:spLocks noGrp="1"/>
          </p:cNvSpPr>
          <p:nvPr>
            <p:ph type="sldNum" sz="quarter" idx="4"/>
          </p:nvPr>
        </p:nvSpPr>
        <p:spPr>
          <a:xfrm>
            <a:off x="4280482" y="6493079"/>
            <a:ext cx="583035" cy="364921"/>
          </a:xfrm>
          <a:prstGeom prst="rect">
            <a:avLst/>
          </a:prstGeom>
        </p:spPr>
        <p:txBody>
          <a:bodyPr/>
          <a:lstStyle>
            <a:lvl1pPr algn="ctr">
              <a:defRPr sz="1600"/>
            </a:lvl1pPr>
          </a:lstStyle>
          <a:p>
            <a:fld id="{89045E0B-6A83-4EB6-8BF3-A1378D93F5C0}" type="slidenum">
              <a:rPr lang="zh-CN" altLang="en-US" smtClean="0"/>
              <a:pPr/>
              <a:t>‹#›</a:t>
            </a:fld>
            <a:endParaRPr lang="zh-CN" altLang="en-US"/>
          </a:p>
        </p:txBody>
      </p:sp>
    </p:spTree>
    <p:extLst>
      <p:ext uri="{BB962C8B-B14F-4D97-AF65-F5344CB8AC3E}">
        <p14:creationId xmlns:p14="http://schemas.microsoft.com/office/powerpoint/2010/main" val="3129135476"/>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Lst>
  <p:hf hdr="0" dt="0"/>
  <p:txStyles>
    <p:titleStyle>
      <a:lvl1pPr algn="l" defTabSz="514350" rtl="0" eaLnBrk="1" latinLnBrk="0" hangingPunct="1">
        <a:lnSpc>
          <a:spcPct val="90000"/>
        </a:lnSpc>
        <a:spcBef>
          <a:spcPct val="0"/>
        </a:spcBef>
        <a:buNone/>
        <a:defRPr sz="2475" kern="1200">
          <a:solidFill>
            <a:schemeClr val="tx1"/>
          </a:solidFill>
          <a:latin typeface="+mj-lt"/>
          <a:ea typeface="+mj-ea"/>
          <a:cs typeface="+mj-cs"/>
        </a:defRPr>
      </a:lvl1pPr>
    </p:titleStyle>
    <p:bodyStyle>
      <a:lvl1pPr marL="128588" indent="-128588" algn="l" defTabSz="514350"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zh-CN"/>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8" Type="http://schemas.openxmlformats.org/officeDocument/2006/relationships/image" Target="../media/image206.emf"/><Relationship Id="rId3" Type="http://schemas.openxmlformats.org/officeDocument/2006/relationships/oleObject" Target="../embeddings/oleObject120.bin"/><Relationship Id="rId7" Type="http://schemas.openxmlformats.org/officeDocument/2006/relationships/image" Target="../media/image205.emf"/><Relationship Id="rId2" Type="http://schemas.openxmlformats.org/officeDocument/2006/relationships/slideLayout" Target="../slideLayouts/slideLayout7.xml"/><Relationship Id="rId1" Type="http://schemas.openxmlformats.org/officeDocument/2006/relationships/vmlDrawing" Target="../drawings/vmlDrawing31.vml"/><Relationship Id="rId6" Type="http://schemas.openxmlformats.org/officeDocument/2006/relationships/image" Target="../media/image204.emf"/><Relationship Id="rId5" Type="http://schemas.openxmlformats.org/officeDocument/2006/relationships/oleObject" Target="../embeddings/oleObject121.bin"/><Relationship Id="rId4" Type="http://schemas.openxmlformats.org/officeDocument/2006/relationships/image" Target="../media/image203.em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image" Target="../media/image208.jpeg"/><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209.emf"/><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210.jpeg"/><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212.jpeg"/><Relationship Id="rId2" Type="http://schemas.openxmlformats.org/officeDocument/2006/relationships/image" Target="../media/image211.jpeg"/><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image" Target="../media/image213.emf"/><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8" Type="http://schemas.openxmlformats.org/officeDocument/2006/relationships/image" Target="../media/image216.emf"/><Relationship Id="rId3" Type="http://schemas.openxmlformats.org/officeDocument/2006/relationships/oleObject" Target="../embeddings/oleObject122.bin"/><Relationship Id="rId7" Type="http://schemas.openxmlformats.org/officeDocument/2006/relationships/oleObject" Target="../embeddings/oleObject124.bin"/><Relationship Id="rId12" Type="http://schemas.openxmlformats.org/officeDocument/2006/relationships/image" Target="../media/image218.emf"/><Relationship Id="rId2" Type="http://schemas.openxmlformats.org/officeDocument/2006/relationships/slideLayout" Target="../slideLayouts/slideLayout7.xml"/><Relationship Id="rId1" Type="http://schemas.openxmlformats.org/officeDocument/2006/relationships/vmlDrawing" Target="../drawings/vmlDrawing32.vml"/><Relationship Id="rId6" Type="http://schemas.openxmlformats.org/officeDocument/2006/relationships/image" Target="../media/image215.emf"/><Relationship Id="rId11" Type="http://schemas.openxmlformats.org/officeDocument/2006/relationships/oleObject" Target="../embeddings/oleObject126.bin"/><Relationship Id="rId5" Type="http://schemas.openxmlformats.org/officeDocument/2006/relationships/oleObject" Target="../embeddings/oleObject123.bin"/><Relationship Id="rId10" Type="http://schemas.openxmlformats.org/officeDocument/2006/relationships/image" Target="../media/image217.emf"/><Relationship Id="rId4" Type="http://schemas.openxmlformats.org/officeDocument/2006/relationships/image" Target="../media/image214.wmf"/><Relationship Id="rId9" Type="http://schemas.openxmlformats.org/officeDocument/2006/relationships/oleObject" Target="../embeddings/oleObject125.bin"/></Relationships>
</file>

<file path=ppt/slides/_rels/slide112.xml.rels><?xml version="1.0" encoding="UTF-8" standalone="yes"?>
<Relationships xmlns="http://schemas.openxmlformats.org/package/2006/relationships"><Relationship Id="rId2" Type="http://schemas.openxmlformats.org/officeDocument/2006/relationships/image" Target="../media/image219.emf"/><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220.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221.emf"/><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image" Target="../media/image222.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223.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127.bin"/><Relationship Id="rId2" Type="http://schemas.openxmlformats.org/officeDocument/2006/relationships/slideLayout" Target="../slideLayouts/slideLayout7.xml"/><Relationship Id="rId1" Type="http://schemas.openxmlformats.org/officeDocument/2006/relationships/vmlDrawing" Target="../drawings/vmlDrawing33.vml"/><Relationship Id="rId5" Type="http://schemas.openxmlformats.org/officeDocument/2006/relationships/image" Target="../media/image225.emf"/><Relationship Id="rId4" Type="http://schemas.openxmlformats.org/officeDocument/2006/relationships/image" Target="../media/image224.emf"/></Relationships>
</file>

<file path=ppt/slides/_rels/slide121.xml.rels><?xml version="1.0" encoding="UTF-8" standalone="yes"?>
<Relationships xmlns="http://schemas.openxmlformats.org/package/2006/relationships"><Relationship Id="rId3" Type="http://schemas.openxmlformats.org/officeDocument/2006/relationships/audio" Target="../media/audio4.wav"/><Relationship Id="rId2" Type="http://schemas.openxmlformats.org/officeDocument/2006/relationships/audio" Target="../media/audio1.wav"/><Relationship Id="rId1" Type="http://schemas.openxmlformats.org/officeDocument/2006/relationships/slideLayout" Target="../slideLayouts/slideLayout7.xml"/><Relationship Id="rId5" Type="http://schemas.openxmlformats.org/officeDocument/2006/relationships/image" Target="../media/image226.emf"/><Relationship Id="rId4" Type="http://schemas.openxmlformats.org/officeDocument/2006/relationships/audio" Target="../media/audio5.wav"/></Relationships>
</file>

<file path=ppt/slides/_rels/slide122.xml.rels><?xml version="1.0" encoding="UTF-8" standalone="yes"?>
<Relationships xmlns="http://schemas.openxmlformats.org/package/2006/relationships"><Relationship Id="rId2" Type="http://schemas.openxmlformats.org/officeDocument/2006/relationships/image" Target="../media/image227.emf"/><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228.jpeg"/><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4.wav"/><Relationship Id="rId1" Type="http://schemas.openxmlformats.org/officeDocument/2006/relationships/slideLayout" Target="../slideLayouts/slideLayout7.xml"/><Relationship Id="rId5" Type="http://schemas.openxmlformats.org/officeDocument/2006/relationships/image" Target="../media/image230.emf"/><Relationship Id="rId4" Type="http://schemas.openxmlformats.org/officeDocument/2006/relationships/image" Target="../media/image229.emf"/></Relationships>
</file>

<file path=ppt/slides/_rels/slide126.xml.rels><?xml version="1.0" encoding="UTF-8" standalone="yes"?>
<Relationships xmlns="http://schemas.openxmlformats.org/package/2006/relationships"><Relationship Id="rId2" Type="http://schemas.openxmlformats.org/officeDocument/2006/relationships/image" Target="../media/image231.emf"/><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232.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234.emf"/><Relationship Id="rId2" Type="http://schemas.openxmlformats.org/officeDocument/2006/relationships/image" Target="../media/image233.emf"/><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235.em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3" Type="http://schemas.openxmlformats.org/officeDocument/2006/relationships/image" Target="../media/image236.emf"/><Relationship Id="rId2" Type="http://schemas.openxmlformats.org/officeDocument/2006/relationships/audio" Target="../media/audio1.wav"/><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7.xml"/><Relationship Id="rId4" Type="http://schemas.openxmlformats.org/officeDocument/2006/relationships/image" Target="../media/image237.emf"/></Relationships>
</file>

<file path=ppt/slides/_rels/slide132.xml.rels><?xml version="1.0" encoding="UTF-8" standalone="yes"?>
<Relationships xmlns="http://schemas.openxmlformats.org/package/2006/relationships"><Relationship Id="rId2" Type="http://schemas.openxmlformats.org/officeDocument/2006/relationships/image" Target="../media/image238.emf"/><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8" Type="http://schemas.openxmlformats.org/officeDocument/2006/relationships/image" Target="../media/image242.jpeg"/><Relationship Id="rId3" Type="http://schemas.openxmlformats.org/officeDocument/2006/relationships/oleObject" Target="../embeddings/oleObject128.bin"/><Relationship Id="rId7" Type="http://schemas.openxmlformats.org/officeDocument/2006/relationships/image" Target="../media/image241.emf"/><Relationship Id="rId2" Type="http://schemas.openxmlformats.org/officeDocument/2006/relationships/slideLayout" Target="../slideLayouts/slideLayout7.xml"/><Relationship Id="rId1" Type="http://schemas.openxmlformats.org/officeDocument/2006/relationships/vmlDrawing" Target="../drawings/vmlDrawing34.vml"/><Relationship Id="rId6" Type="http://schemas.openxmlformats.org/officeDocument/2006/relationships/image" Target="../media/image240.emf"/><Relationship Id="rId5" Type="http://schemas.openxmlformats.org/officeDocument/2006/relationships/oleObject" Target="../embeddings/oleObject129.bin"/><Relationship Id="rId4" Type="http://schemas.openxmlformats.org/officeDocument/2006/relationships/image" Target="../media/image239.emf"/></Relationships>
</file>

<file path=ppt/slides/_rels/slide134.xml.rels><?xml version="1.0" encoding="UTF-8" standalone="yes"?>
<Relationships xmlns="http://schemas.openxmlformats.org/package/2006/relationships"><Relationship Id="rId2" Type="http://schemas.openxmlformats.org/officeDocument/2006/relationships/image" Target="../media/image243.emf"/><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244.jpe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130.bin"/><Relationship Id="rId2" Type="http://schemas.openxmlformats.org/officeDocument/2006/relationships/slideLayout" Target="../slideLayouts/slideLayout6.xml"/><Relationship Id="rId1" Type="http://schemas.openxmlformats.org/officeDocument/2006/relationships/vmlDrawing" Target="../drawings/vmlDrawing35.vml"/><Relationship Id="rId5" Type="http://schemas.openxmlformats.org/officeDocument/2006/relationships/image" Target="../media/image29.png"/><Relationship Id="rId4" Type="http://schemas.openxmlformats.org/officeDocument/2006/relationships/image" Target="../media/image245.wmf"/></Relationships>
</file>

<file path=ppt/slides/_rels/slide137.xml.rels><?xml version="1.0" encoding="UTF-8" standalone="yes"?>
<Relationships xmlns="http://schemas.openxmlformats.org/package/2006/relationships"><Relationship Id="rId3" Type="http://schemas.openxmlformats.org/officeDocument/2006/relationships/image" Target="../media/image247.jpeg"/><Relationship Id="rId2" Type="http://schemas.openxmlformats.org/officeDocument/2006/relationships/image" Target="../media/image246.emf"/><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248.emf"/><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2" Type="http://schemas.openxmlformats.org/officeDocument/2006/relationships/image" Target="../media/image249.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8" Type="http://schemas.openxmlformats.org/officeDocument/2006/relationships/image" Target="../media/image252.emf"/><Relationship Id="rId3" Type="http://schemas.openxmlformats.org/officeDocument/2006/relationships/oleObject" Target="../embeddings/oleObject131.bin"/><Relationship Id="rId7" Type="http://schemas.openxmlformats.org/officeDocument/2006/relationships/oleObject" Target="../embeddings/oleObject133.bin"/><Relationship Id="rId2" Type="http://schemas.openxmlformats.org/officeDocument/2006/relationships/slideLayout" Target="../slideLayouts/slideLayout7.xml"/><Relationship Id="rId1" Type="http://schemas.openxmlformats.org/officeDocument/2006/relationships/vmlDrawing" Target="../drawings/vmlDrawing36.vml"/><Relationship Id="rId6" Type="http://schemas.openxmlformats.org/officeDocument/2006/relationships/image" Target="../media/image251.emf"/><Relationship Id="rId5" Type="http://schemas.openxmlformats.org/officeDocument/2006/relationships/oleObject" Target="../embeddings/oleObject132.bin"/><Relationship Id="rId4" Type="http://schemas.openxmlformats.org/officeDocument/2006/relationships/image" Target="../media/image250.emf"/><Relationship Id="rId9" Type="http://schemas.openxmlformats.org/officeDocument/2006/relationships/image" Target="../media/image253.jpeg"/></Relationships>
</file>

<file path=ppt/slides/_rels/slide142.xml.rels><?xml version="1.0" encoding="UTF-8" standalone="yes"?>
<Relationships xmlns="http://schemas.openxmlformats.org/package/2006/relationships"><Relationship Id="rId2" Type="http://schemas.openxmlformats.org/officeDocument/2006/relationships/image" Target="../media/image254.emf"/><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255.emf"/><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oleObject" Target="../embeddings/oleObject134.bin"/><Relationship Id="rId2" Type="http://schemas.openxmlformats.org/officeDocument/2006/relationships/slideLayout" Target="../slideLayouts/slideLayout7.xml"/><Relationship Id="rId1" Type="http://schemas.openxmlformats.org/officeDocument/2006/relationships/vmlDrawing" Target="../drawings/vmlDrawing37.vml"/><Relationship Id="rId5" Type="http://schemas.openxmlformats.org/officeDocument/2006/relationships/image" Target="../media/image257.emf"/><Relationship Id="rId4" Type="http://schemas.openxmlformats.org/officeDocument/2006/relationships/image" Target="../media/image256.wmf"/></Relationships>
</file>

<file path=ppt/slides/_rels/slide145.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slide" Target="slide119.xml"/><Relationship Id="rId3" Type="http://schemas.openxmlformats.org/officeDocument/2006/relationships/slide" Target="slide89.xml"/><Relationship Id="rId7" Type="http://schemas.openxmlformats.org/officeDocument/2006/relationships/slide" Target="slide112.xml"/><Relationship Id="rId2" Type="http://schemas.openxmlformats.org/officeDocument/2006/relationships/slide" Target="slide14.xml"/><Relationship Id="rId1" Type="http://schemas.openxmlformats.org/officeDocument/2006/relationships/slideLayout" Target="../slideLayouts/slideLayout12.xml"/><Relationship Id="rId6" Type="http://schemas.openxmlformats.org/officeDocument/2006/relationships/slide" Target="slide141.xml"/><Relationship Id="rId11" Type="http://schemas.openxmlformats.org/officeDocument/2006/relationships/slide" Target="slide145.xml"/><Relationship Id="rId5" Type="http://schemas.openxmlformats.org/officeDocument/2006/relationships/slide" Target="slide104.xml"/><Relationship Id="rId10" Type="http://schemas.openxmlformats.org/officeDocument/2006/relationships/slide" Target="slide133.xml"/><Relationship Id="rId4" Type="http://schemas.openxmlformats.org/officeDocument/2006/relationships/slide" Target="slide131.xml"/><Relationship Id="rId9" Type="http://schemas.openxmlformats.org/officeDocument/2006/relationships/slide" Target="slide13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4.emf"/><Relationship Id="rId5" Type="http://schemas.openxmlformats.org/officeDocument/2006/relationships/audio" Target="../media/audio3.wav"/><Relationship Id="rId4" Type="http://schemas.openxmlformats.org/officeDocument/2006/relationships/audio" Target="../media/audio2.wav"/></Relationships>
</file>

<file path=ppt/slides/_rels/slide2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16.png"/><Relationship Id="rId5" Type="http://schemas.openxmlformats.org/officeDocument/2006/relationships/oleObject" Target="../embeddings/oleObject1.bin"/><Relationship Id="rId4" Type="http://schemas.openxmlformats.org/officeDocument/2006/relationships/image" Target="../media/image17.emf"/></Relationships>
</file>

<file path=ppt/slides/_rels/slide2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12.xml"/><Relationship Id="rId5" Type="http://schemas.openxmlformats.org/officeDocument/2006/relationships/image" Target="../media/image21.jpeg"/><Relationship Id="rId4" Type="http://schemas.openxmlformats.org/officeDocument/2006/relationships/image" Target="../media/image20.emf"/></Relationships>
</file>

<file path=ppt/slides/_rels/slide2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7.xml"/><Relationship Id="rId5" Type="http://schemas.openxmlformats.org/officeDocument/2006/relationships/image" Target="../media/image25.jpeg"/><Relationship Id="rId4" Type="http://schemas.openxmlformats.org/officeDocument/2006/relationships/image" Target="../media/image24.emf"/></Relationships>
</file>

<file path=ppt/slides/_rels/slide2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slideLayout" Target="../slideLayouts/slideLayout12.xml"/><Relationship Id="rId1" Type="http://schemas.openxmlformats.org/officeDocument/2006/relationships/vmlDrawing" Target="../drawings/vmlDrawing2.vml"/><Relationship Id="rId5" Type="http://schemas.openxmlformats.org/officeDocument/2006/relationships/image" Target="../media/image30.png"/><Relationship Id="rId4" Type="http://schemas.openxmlformats.org/officeDocument/2006/relationships/oleObject" Target="../embeddings/oleObject3.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emf"/><Relationship Id="rId1" Type="http://schemas.openxmlformats.org/officeDocument/2006/relationships/slideLayout" Target="../slideLayouts/slideLayout12.xml"/><Relationship Id="rId4" Type="http://schemas.openxmlformats.org/officeDocument/2006/relationships/image" Target="../media/image34.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3.wav"/><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40.emf"/></Relationships>
</file>

<file path=ppt/slides/_rels/slide41.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44.emf"/><Relationship Id="rId5" Type="http://schemas.openxmlformats.org/officeDocument/2006/relationships/oleObject" Target="../embeddings/oleObject6.bin"/><Relationship Id="rId10" Type="http://schemas.openxmlformats.org/officeDocument/2006/relationships/image" Target="../media/image47.jpeg"/><Relationship Id="rId4" Type="http://schemas.openxmlformats.org/officeDocument/2006/relationships/image" Target="../media/image43.emf"/><Relationship Id="rId9" Type="http://schemas.openxmlformats.org/officeDocument/2006/relationships/image" Target="../media/image46.emf"/></Relationships>
</file>

<file path=ppt/slides/_rels/slide44.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48.e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3.emf"/><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8" Type="http://schemas.openxmlformats.org/officeDocument/2006/relationships/image" Target="../media/image56.emf"/><Relationship Id="rId13" Type="http://schemas.openxmlformats.org/officeDocument/2006/relationships/oleObject" Target="../embeddings/oleObject13.bin"/><Relationship Id="rId3" Type="http://schemas.openxmlformats.org/officeDocument/2006/relationships/oleObject" Target="../embeddings/oleObject8.bin"/><Relationship Id="rId7" Type="http://schemas.openxmlformats.org/officeDocument/2006/relationships/oleObject" Target="../embeddings/oleObject10.bin"/><Relationship Id="rId12" Type="http://schemas.openxmlformats.org/officeDocument/2006/relationships/image" Target="../media/image58.emf"/><Relationship Id="rId2" Type="http://schemas.openxmlformats.org/officeDocument/2006/relationships/slideLayout" Target="../slideLayouts/slideLayout12.xml"/><Relationship Id="rId1" Type="http://schemas.openxmlformats.org/officeDocument/2006/relationships/vmlDrawing" Target="../drawings/vmlDrawing5.vml"/><Relationship Id="rId6" Type="http://schemas.openxmlformats.org/officeDocument/2006/relationships/image" Target="../media/image55.emf"/><Relationship Id="rId11" Type="http://schemas.openxmlformats.org/officeDocument/2006/relationships/oleObject" Target="../embeddings/oleObject12.bin"/><Relationship Id="rId5" Type="http://schemas.openxmlformats.org/officeDocument/2006/relationships/oleObject" Target="../embeddings/oleObject9.bin"/><Relationship Id="rId10" Type="http://schemas.openxmlformats.org/officeDocument/2006/relationships/image" Target="../media/image57.emf"/><Relationship Id="rId4" Type="http://schemas.openxmlformats.org/officeDocument/2006/relationships/image" Target="../media/image54.emf"/><Relationship Id="rId9" Type="http://schemas.openxmlformats.org/officeDocument/2006/relationships/oleObject" Target="../embeddings/oleObject11.bin"/><Relationship Id="rId14" Type="http://schemas.openxmlformats.org/officeDocument/2006/relationships/image" Target="../media/image59.emf"/></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8" Type="http://schemas.openxmlformats.org/officeDocument/2006/relationships/image" Target="../media/image62.emf"/><Relationship Id="rId13" Type="http://schemas.openxmlformats.org/officeDocument/2006/relationships/oleObject" Target="../embeddings/oleObject19.bin"/><Relationship Id="rId18" Type="http://schemas.openxmlformats.org/officeDocument/2006/relationships/image" Target="../media/image67.emf"/><Relationship Id="rId3" Type="http://schemas.openxmlformats.org/officeDocument/2006/relationships/oleObject" Target="../embeddings/oleObject14.bin"/><Relationship Id="rId7" Type="http://schemas.openxmlformats.org/officeDocument/2006/relationships/oleObject" Target="../embeddings/oleObject16.bin"/><Relationship Id="rId12" Type="http://schemas.openxmlformats.org/officeDocument/2006/relationships/image" Target="../media/image64.emf"/><Relationship Id="rId17" Type="http://schemas.openxmlformats.org/officeDocument/2006/relationships/oleObject" Target="../embeddings/oleObject21.bin"/><Relationship Id="rId2" Type="http://schemas.openxmlformats.org/officeDocument/2006/relationships/slideLayout" Target="../slideLayouts/slideLayout12.xml"/><Relationship Id="rId16" Type="http://schemas.openxmlformats.org/officeDocument/2006/relationships/image" Target="../media/image66.emf"/><Relationship Id="rId20" Type="http://schemas.openxmlformats.org/officeDocument/2006/relationships/image" Target="../media/image68.emf"/><Relationship Id="rId1" Type="http://schemas.openxmlformats.org/officeDocument/2006/relationships/vmlDrawing" Target="../drawings/vmlDrawing6.vml"/><Relationship Id="rId6" Type="http://schemas.openxmlformats.org/officeDocument/2006/relationships/image" Target="../media/image61.emf"/><Relationship Id="rId11" Type="http://schemas.openxmlformats.org/officeDocument/2006/relationships/oleObject" Target="../embeddings/oleObject18.bin"/><Relationship Id="rId5" Type="http://schemas.openxmlformats.org/officeDocument/2006/relationships/oleObject" Target="../embeddings/oleObject15.bin"/><Relationship Id="rId15" Type="http://schemas.openxmlformats.org/officeDocument/2006/relationships/oleObject" Target="../embeddings/oleObject20.bin"/><Relationship Id="rId10" Type="http://schemas.openxmlformats.org/officeDocument/2006/relationships/image" Target="../media/image63.emf"/><Relationship Id="rId19" Type="http://schemas.openxmlformats.org/officeDocument/2006/relationships/oleObject" Target="../embeddings/oleObject22.bin"/><Relationship Id="rId4" Type="http://schemas.openxmlformats.org/officeDocument/2006/relationships/image" Target="../media/image60.emf"/><Relationship Id="rId9" Type="http://schemas.openxmlformats.org/officeDocument/2006/relationships/oleObject" Target="../embeddings/oleObject17.bin"/><Relationship Id="rId14" Type="http://schemas.openxmlformats.org/officeDocument/2006/relationships/image" Target="../media/image65.emf"/></Relationships>
</file>

<file path=ppt/slides/_rels/slide51.xml.rels><?xml version="1.0" encoding="UTF-8" standalone="yes"?>
<Relationships xmlns="http://schemas.openxmlformats.org/package/2006/relationships"><Relationship Id="rId8" Type="http://schemas.openxmlformats.org/officeDocument/2006/relationships/image" Target="../media/image71.emf"/><Relationship Id="rId13" Type="http://schemas.openxmlformats.org/officeDocument/2006/relationships/oleObject" Target="../embeddings/oleObject28.bin"/><Relationship Id="rId18" Type="http://schemas.openxmlformats.org/officeDocument/2006/relationships/image" Target="../media/image76.emf"/><Relationship Id="rId3" Type="http://schemas.openxmlformats.org/officeDocument/2006/relationships/oleObject" Target="../embeddings/oleObject23.bin"/><Relationship Id="rId7" Type="http://schemas.openxmlformats.org/officeDocument/2006/relationships/oleObject" Target="../embeddings/oleObject25.bin"/><Relationship Id="rId12" Type="http://schemas.openxmlformats.org/officeDocument/2006/relationships/image" Target="../media/image73.emf"/><Relationship Id="rId17" Type="http://schemas.openxmlformats.org/officeDocument/2006/relationships/oleObject" Target="../embeddings/oleObject30.bin"/><Relationship Id="rId2" Type="http://schemas.openxmlformats.org/officeDocument/2006/relationships/slideLayout" Target="../slideLayouts/slideLayout7.xml"/><Relationship Id="rId16" Type="http://schemas.openxmlformats.org/officeDocument/2006/relationships/image" Target="../media/image75.emf"/><Relationship Id="rId1" Type="http://schemas.openxmlformats.org/officeDocument/2006/relationships/vmlDrawing" Target="../drawings/vmlDrawing7.vml"/><Relationship Id="rId6" Type="http://schemas.openxmlformats.org/officeDocument/2006/relationships/image" Target="../media/image70.emf"/><Relationship Id="rId11" Type="http://schemas.openxmlformats.org/officeDocument/2006/relationships/oleObject" Target="../embeddings/oleObject27.bin"/><Relationship Id="rId5" Type="http://schemas.openxmlformats.org/officeDocument/2006/relationships/oleObject" Target="../embeddings/oleObject24.bin"/><Relationship Id="rId15" Type="http://schemas.openxmlformats.org/officeDocument/2006/relationships/oleObject" Target="../embeddings/oleObject29.bin"/><Relationship Id="rId10" Type="http://schemas.openxmlformats.org/officeDocument/2006/relationships/image" Target="../media/image72.emf"/><Relationship Id="rId4" Type="http://schemas.openxmlformats.org/officeDocument/2006/relationships/image" Target="../media/image69.emf"/><Relationship Id="rId9" Type="http://schemas.openxmlformats.org/officeDocument/2006/relationships/oleObject" Target="../embeddings/oleObject26.bin"/><Relationship Id="rId14" Type="http://schemas.openxmlformats.org/officeDocument/2006/relationships/image" Target="../media/image74.emf"/></Relationships>
</file>

<file path=ppt/slides/_rels/slide52.xml.rels><?xml version="1.0" encoding="UTF-8" standalone="yes"?>
<Relationships xmlns="http://schemas.openxmlformats.org/package/2006/relationships"><Relationship Id="rId8" Type="http://schemas.openxmlformats.org/officeDocument/2006/relationships/image" Target="../media/image79.emf"/><Relationship Id="rId13" Type="http://schemas.openxmlformats.org/officeDocument/2006/relationships/oleObject" Target="../embeddings/oleObject36.bin"/><Relationship Id="rId3" Type="http://schemas.openxmlformats.org/officeDocument/2006/relationships/oleObject" Target="../embeddings/oleObject31.bin"/><Relationship Id="rId7" Type="http://schemas.openxmlformats.org/officeDocument/2006/relationships/oleObject" Target="../embeddings/oleObject33.bin"/><Relationship Id="rId12" Type="http://schemas.openxmlformats.org/officeDocument/2006/relationships/image" Target="../media/image81.emf"/><Relationship Id="rId2" Type="http://schemas.openxmlformats.org/officeDocument/2006/relationships/slideLayout" Target="../slideLayouts/slideLayout12.xml"/><Relationship Id="rId1" Type="http://schemas.openxmlformats.org/officeDocument/2006/relationships/vmlDrawing" Target="../drawings/vmlDrawing8.vml"/><Relationship Id="rId6" Type="http://schemas.openxmlformats.org/officeDocument/2006/relationships/image" Target="../media/image78.emf"/><Relationship Id="rId11" Type="http://schemas.openxmlformats.org/officeDocument/2006/relationships/oleObject" Target="../embeddings/oleObject35.bin"/><Relationship Id="rId5" Type="http://schemas.openxmlformats.org/officeDocument/2006/relationships/oleObject" Target="../embeddings/oleObject32.bin"/><Relationship Id="rId10" Type="http://schemas.openxmlformats.org/officeDocument/2006/relationships/image" Target="../media/image80.emf"/><Relationship Id="rId4" Type="http://schemas.openxmlformats.org/officeDocument/2006/relationships/image" Target="../media/image77.emf"/><Relationship Id="rId9" Type="http://schemas.openxmlformats.org/officeDocument/2006/relationships/oleObject" Target="../embeddings/oleObject34.bin"/><Relationship Id="rId14" Type="http://schemas.openxmlformats.org/officeDocument/2006/relationships/image" Target="../media/image82.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7.xml"/><Relationship Id="rId1" Type="http://schemas.openxmlformats.org/officeDocument/2006/relationships/vmlDrawing" Target="../drawings/vmlDrawing9.vml"/><Relationship Id="rId5" Type="http://schemas.openxmlformats.org/officeDocument/2006/relationships/image" Target="../media/image87.jpeg"/><Relationship Id="rId4" Type="http://schemas.openxmlformats.org/officeDocument/2006/relationships/image" Target="../media/image86.emf"/></Relationships>
</file>

<file path=ppt/slides/_rels/slide57.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8" Type="http://schemas.openxmlformats.org/officeDocument/2006/relationships/image" Target="../media/image92.emf"/><Relationship Id="rId3" Type="http://schemas.openxmlformats.org/officeDocument/2006/relationships/oleObject" Target="../embeddings/oleObject38.bin"/><Relationship Id="rId7" Type="http://schemas.openxmlformats.org/officeDocument/2006/relationships/image" Target="../media/image91.emf"/><Relationship Id="rId2" Type="http://schemas.openxmlformats.org/officeDocument/2006/relationships/slideLayout" Target="../slideLayouts/slideLayout12.xml"/><Relationship Id="rId1" Type="http://schemas.openxmlformats.org/officeDocument/2006/relationships/vmlDrawing" Target="../drawings/vmlDrawing10.vml"/><Relationship Id="rId6" Type="http://schemas.openxmlformats.org/officeDocument/2006/relationships/image" Target="../media/image90.emf"/><Relationship Id="rId5" Type="http://schemas.openxmlformats.org/officeDocument/2006/relationships/oleObject" Target="../embeddings/oleObject39.bin"/><Relationship Id="rId4" Type="http://schemas.openxmlformats.org/officeDocument/2006/relationships/image" Target="../media/image89.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8" Type="http://schemas.openxmlformats.org/officeDocument/2006/relationships/image" Target="../media/image96.emf"/><Relationship Id="rId3" Type="http://schemas.openxmlformats.org/officeDocument/2006/relationships/oleObject" Target="../embeddings/oleObject40.bin"/><Relationship Id="rId7" Type="http://schemas.openxmlformats.org/officeDocument/2006/relationships/image" Target="../media/image95.emf"/><Relationship Id="rId2" Type="http://schemas.openxmlformats.org/officeDocument/2006/relationships/slideLayout" Target="../slideLayouts/slideLayout12.xml"/><Relationship Id="rId1" Type="http://schemas.openxmlformats.org/officeDocument/2006/relationships/vmlDrawing" Target="../drawings/vmlDrawing11.vml"/><Relationship Id="rId6" Type="http://schemas.openxmlformats.org/officeDocument/2006/relationships/image" Target="../media/image94.emf"/><Relationship Id="rId5" Type="http://schemas.openxmlformats.org/officeDocument/2006/relationships/oleObject" Target="../embeddings/oleObject41.bin"/><Relationship Id="rId4" Type="http://schemas.openxmlformats.org/officeDocument/2006/relationships/image" Target="../media/image93.emf"/></Relationships>
</file>

<file path=ppt/slides/_rels/slide61.xml.rels><?xml version="1.0" encoding="UTF-8" standalone="yes"?>
<Relationships xmlns="http://schemas.openxmlformats.org/package/2006/relationships"><Relationship Id="rId8" Type="http://schemas.openxmlformats.org/officeDocument/2006/relationships/image" Target="../media/image99.emf"/><Relationship Id="rId13" Type="http://schemas.openxmlformats.org/officeDocument/2006/relationships/oleObject" Target="../embeddings/oleObject47.bin"/><Relationship Id="rId18" Type="http://schemas.openxmlformats.org/officeDocument/2006/relationships/image" Target="../media/image104.emf"/><Relationship Id="rId3" Type="http://schemas.openxmlformats.org/officeDocument/2006/relationships/oleObject" Target="../embeddings/oleObject42.bin"/><Relationship Id="rId7" Type="http://schemas.openxmlformats.org/officeDocument/2006/relationships/oleObject" Target="../embeddings/oleObject44.bin"/><Relationship Id="rId12" Type="http://schemas.openxmlformats.org/officeDocument/2006/relationships/image" Target="../media/image101.emf"/><Relationship Id="rId17" Type="http://schemas.openxmlformats.org/officeDocument/2006/relationships/oleObject" Target="../embeddings/oleObject49.bin"/><Relationship Id="rId2" Type="http://schemas.openxmlformats.org/officeDocument/2006/relationships/slideLayout" Target="../slideLayouts/slideLayout6.xml"/><Relationship Id="rId16" Type="http://schemas.openxmlformats.org/officeDocument/2006/relationships/image" Target="../media/image103.emf"/><Relationship Id="rId1" Type="http://schemas.openxmlformats.org/officeDocument/2006/relationships/vmlDrawing" Target="../drawings/vmlDrawing12.vml"/><Relationship Id="rId6" Type="http://schemas.openxmlformats.org/officeDocument/2006/relationships/image" Target="../media/image98.emf"/><Relationship Id="rId11" Type="http://schemas.openxmlformats.org/officeDocument/2006/relationships/oleObject" Target="../embeddings/oleObject46.bin"/><Relationship Id="rId5" Type="http://schemas.openxmlformats.org/officeDocument/2006/relationships/oleObject" Target="../embeddings/oleObject43.bin"/><Relationship Id="rId15" Type="http://schemas.openxmlformats.org/officeDocument/2006/relationships/oleObject" Target="../embeddings/oleObject48.bin"/><Relationship Id="rId10" Type="http://schemas.openxmlformats.org/officeDocument/2006/relationships/image" Target="../media/image100.emf"/><Relationship Id="rId4" Type="http://schemas.openxmlformats.org/officeDocument/2006/relationships/image" Target="../media/image97.emf"/><Relationship Id="rId9" Type="http://schemas.openxmlformats.org/officeDocument/2006/relationships/oleObject" Target="../embeddings/oleObject45.bin"/><Relationship Id="rId14" Type="http://schemas.openxmlformats.org/officeDocument/2006/relationships/image" Target="../media/image102.emf"/></Relationships>
</file>

<file path=ppt/slides/_rels/slide62.xml.rels><?xml version="1.0" encoding="UTF-8" standalone="yes"?>
<Relationships xmlns="http://schemas.openxmlformats.org/package/2006/relationships"><Relationship Id="rId8" Type="http://schemas.openxmlformats.org/officeDocument/2006/relationships/image" Target="../media/image107.emf"/><Relationship Id="rId13" Type="http://schemas.openxmlformats.org/officeDocument/2006/relationships/oleObject" Target="../embeddings/oleObject55.bin"/><Relationship Id="rId18" Type="http://schemas.openxmlformats.org/officeDocument/2006/relationships/image" Target="../media/image112.emf"/><Relationship Id="rId3" Type="http://schemas.openxmlformats.org/officeDocument/2006/relationships/oleObject" Target="../embeddings/oleObject50.bin"/><Relationship Id="rId7" Type="http://schemas.openxmlformats.org/officeDocument/2006/relationships/oleObject" Target="../embeddings/oleObject52.bin"/><Relationship Id="rId12" Type="http://schemas.openxmlformats.org/officeDocument/2006/relationships/image" Target="../media/image109.emf"/><Relationship Id="rId17" Type="http://schemas.openxmlformats.org/officeDocument/2006/relationships/oleObject" Target="../embeddings/oleObject57.bin"/><Relationship Id="rId2" Type="http://schemas.openxmlformats.org/officeDocument/2006/relationships/slideLayout" Target="../slideLayouts/slideLayout7.xml"/><Relationship Id="rId16" Type="http://schemas.openxmlformats.org/officeDocument/2006/relationships/image" Target="../media/image111.emf"/><Relationship Id="rId20" Type="http://schemas.openxmlformats.org/officeDocument/2006/relationships/image" Target="../media/image113.emf"/><Relationship Id="rId1" Type="http://schemas.openxmlformats.org/officeDocument/2006/relationships/vmlDrawing" Target="../drawings/vmlDrawing13.vml"/><Relationship Id="rId6" Type="http://schemas.openxmlformats.org/officeDocument/2006/relationships/image" Target="../media/image106.emf"/><Relationship Id="rId11" Type="http://schemas.openxmlformats.org/officeDocument/2006/relationships/oleObject" Target="../embeddings/oleObject54.bin"/><Relationship Id="rId5" Type="http://schemas.openxmlformats.org/officeDocument/2006/relationships/oleObject" Target="../embeddings/oleObject51.bin"/><Relationship Id="rId15" Type="http://schemas.openxmlformats.org/officeDocument/2006/relationships/oleObject" Target="../embeddings/oleObject56.bin"/><Relationship Id="rId10" Type="http://schemas.openxmlformats.org/officeDocument/2006/relationships/image" Target="../media/image108.emf"/><Relationship Id="rId19" Type="http://schemas.openxmlformats.org/officeDocument/2006/relationships/oleObject" Target="../embeddings/oleObject58.bin"/><Relationship Id="rId4" Type="http://schemas.openxmlformats.org/officeDocument/2006/relationships/image" Target="../media/image105.emf"/><Relationship Id="rId9" Type="http://schemas.openxmlformats.org/officeDocument/2006/relationships/oleObject" Target="../embeddings/oleObject53.bin"/><Relationship Id="rId14" Type="http://schemas.openxmlformats.org/officeDocument/2006/relationships/image" Target="../media/image110.emf"/></Relationships>
</file>

<file path=ppt/slides/_rels/slide63.xml.rels><?xml version="1.0" encoding="UTF-8" standalone="yes"?>
<Relationships xmlns="http://schemas.openxmlformats.org/package/2006/relationships"><Relationship Id="rId8" Type="http://schemas.openxmlformats.org/officeDocument/2006/relationships/image" Target="../media/image116.emf"/><Relationship Id="rId13" Type="http://schemas.openxmlformats.org/officeDocument/2006/relationships/oleObject" Target="../embeddings/oleObject64.bin"/><Relationship Id="rId18" Type="http://schemas.openxmlformats.org/officeDocument/2006/relationships/image" Target="../media/image121.emf"/><Relationship Id="rId3" Type="http://schemas.openxmlformats.org/officeDocument/2006/relationships/oleObject" Target="../embeddings/oleObject59.bin"/><Relationship Id="rId7" Type="http://schemas.openxmlformats.org/officeDocument/2006/relationships/oleObject" Target="../embeddings/oleObject61.bin"/><Relationship Id="rId12" Type="http://schemas.openxmlformats.org/officeDocument/2006/relationships/image" Target="../media/image118.emf"/><Relationship Id="rId17" Type="http://schemas.openxmlformats.org/officeDocument/2006/relationships/oleObject" Target="../embeddings/oleObject66.bin"/><Relationship Id="rId2" Type="http://schemas.openxmlformats.org/officeDocument/2006/relationships/slideLayout" Target="../slideLayouts/slideLayout7.xml"/><Relationship Id="rId16" Type="http://schemas.openxmlformats.org/officeDocument/2006/relationships/image" Target="../media/image120.emf"/><Relationship Id="rId20" Type="http://schemas.openxmlformats.org/officeDocument/2006/relationships/image" Target="../media/image122.emf"/><Relationship Id="rId1" Type="http://schemas.openxmlformats.org/officeDocument/2006/relationships/vmlDrawing" Target="../drawings/vmlDrawing14.vml"/><Relationship Id="rId6" Type="http://schemas.openxmlformats.org/officeDocument/2006/relationships/image" Target="../media/image115.emf"/><Relationship Id="rId11" Type="http://schemas.openxmlformats.org/officeDocument/2006/relationships/oleObject" Target="../embeddings/oleObject63.bin"/><Relationship Id="rId5" Type="http://schemas.openxmlformats.org/officeDocument/2006/relationships/oleObject" Target="../embeddings/oleObject60.bin"/><Relationship Id="rId15" Type="http://schemas.openxmlformats.org/officeDocument/2006/relationships/oleObject" Target="../embeddings/oleObject65.bin"/><Relationship Id="rId10" Type="http://schemas.openxmlformats.org/officeDocument/2006/relationships/image" Target="../media/image117.emf"/><Relationship Id="rId19" Type="http://schemas.openxmlformats.org/officeDocument/2006/relationships/oleObject" Target="../embeddings/oleObject67.bin"/><Relationship Id="rId4" Type="http://schemas.openxmlformats.org/officeDocument/2006/relationships/image" Target="../media/image114.emf"/><Relationship Id="rId9" Type="http://schemas.openxmlformats.org/officeDocument/2006/relationships/oleObject" Target="../embeddings/oleObject62.bin"/><Relationship Id="rId14" Type="http://schemas.openxmlformats.org/officeDocument/2006/relationships/image" Target="../media/image119.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8" Type="http://schemas.openxmlformats.org/officeDocument/2006/relationships/image" Target="../media/image125.emf"/><Relationship Id="rId3" Type="http://schemas.openxmlformats.org/officeDocument/2006/relationships/oleObject" Target="../embeddings/oleObject68.bin"/><Relationship Id="rId7" Type="http://schemas.openxmlformats.org/officeDocument/2006/relationships/oleObject" Target="../embeddings/oleObject70.bin"/><Relationship Id="rId12" Type="http://schemas.openxmlformats.org/officeDocument/2006/relationships/image" Target="../media/image128.jpeg"/><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124.emf"/><Relationship Id="rId11" Type="http://schemas.openxmlformats.org/officeDocument/2006/relationships/image" Target="../media/image127.jpeg"/><Relationship Id="rId5" Type="http://schemas.openxmlformats.org/officeDocument/2006/relationships/oleObject" Target="../embeddings/oleObject69.bin"/><Relationship Id="rId10" Type="http://schemas.openxmlformats.org/officeDocument/2006/relationships/image" Target="../media/image126.emf"/><Relationship Id="rId4" Type="http://schemas.openxmlformats.org/officeDocument/2006/relationships/image" Target="../media/image123.emf"/><Relationship Id="rId9" Type="http://schemas.openxmlformats.org/officeDocument/2006/relationships/oleObject" Target="../embeddings/oleObject71.bin"/></Relationships>
</file>

<file path=ppt/slides/_rels/slide66.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7.xml"/><Relationship Id="rId1" Type="http://schemas.openxmlformats.org/officeDocument/2006/relationships/vmlDrawing" Target="../drawings/vmlDrawing16.vml"/><Relationship Id="rId5" Type="http://schemas.openxmlformats.org/officeDocument/2006/relationships/image" Target="../media/image132.jpeg"/><Relationship Id="rId4" Type="http://schemas.openxmlformats.org/officeDocument/2006/relationships/image" Target="../media/image131.e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7.xml"/><Relationship Id="rId1" Type="http://schemas.openxmlformats.org/officeDocument/2006/relationships/vmlDrawing" Target="../drawings/vmlDrawing17.vml"/><Relationship Id="rId4" Type="http://schemas.openxmlformats.org/officeDocument/2006/relationships/image" Target="../media/image133.emf"/></Relationships>
</file>

<file path=ppt/slides/_rels/slide69.xml.rels><?xml version="1.0" encoding="UTF-8" standalone="yes"?>
<Relationships xmlns="http://schemas.openxmlformats.org/package/2006/relationships"><Relationship Id="rId8" Type="http://schemas.openxmlformats.org/officeDocument/2006/relationships/image" Target="../media/image136.emf"/><Relationship Id="rId13" Type="http://schemas.openxmlformats.org/officeDocument/2006/relationships/oleObject" Target="../embeddings/oleObject79.bin"/><Relationship Id="rId3" Type="http://schemas.openxmlformats.org/officeDocument/2006/relationships/oleObject" Target="../embeddings/oleObject74.bin"/><Relationship Id="rId7" Type="http://schemas.openxmlformats.org/officeDocument/2006/relationships/oleObject" Target="../embeddings/oleObject76.bin"/><Relationship Id="rId12" Type="http://schemas.openxmlformats.org/officeDocument/2006/relationships/image" Target="../media/image138.emf"/><Relationship Id="rId2" Type="http://schemas.openxmlformats.org/officeDocument/2006/relationships/slideLayout" Target="../slideLayouts/slideLayout7.xml"/><Relationship Id="rId16" Type="http://schemas.openxmlformats.org/officeDocument/2006/relationships/image" Target="../media/image140.emf"/><Relationship Id="rId1" Type="http://schemas.openxmlformats.org/officeDocument/2006/relationships/vmlDrawing" Target="../drawings/vmlDrawing18.vml"/><Relationship Id="rId6" Type="http://schemas.openxmlformats.org/officeDocument/2006/relationships/image" Target="../media/image135.emf"/><Relationship Id="rId11" Type="http://schemas.openxmlformats.org/officeDocument/2006/relationships/oleObject" Target="../embeddings/oleObject78.bin"/><Relationship Id="rId5" Type="http://schemas.openxmlformats.org/officeDocument/2006/relationships/oleObject" Target="../embeddings/oleObject75.bin"/><Relationship Id="rId15" Type="http://schemas.openxmlformats.org/officeDocument/2006/relationships/oleObject" Target="../embeddings/oleObject80.bin"/><Relationship Id="rId10" Type="http://schemas.openxmlformats.org/officeDocument/2006/relationships/image" Target="../media/image137.emf"/><Relationship Id="rId4" Type="http://schemas.openxmlformats.org/officeDocument/2006/relationships/image" Target="../media/image134.emf"/><Relationship Id="rId9" Type="http://schemas.openxmlformats.org/officeDocument/2006/relationships/oleObject" Target="../embeddings/oleObject77.bin"/><Relationship Id="rId14" Type="http://schemas.openxmlformats.org/officeDocument/2006/relationships/image" Target="../media/image139.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8" Type="http://schemas.openxmlformats.org/officeDocument/2006/relationships/image" Target="../media/image143.emf"/><Relationship Id="rId3" Type="http://schemas.openxmlformats.org/officeDocument/2006/relationships/oleObject" Target="../embeddings/oleObject81.bin"/><Relationship Id="rId7" Type="http://schemas.openxmlformats.org/officeDocument/2006/relationships/oleObject" Target="../embeddings/oleObject83.bin"/><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image" Target="../media/image142.emf"/><Relationship Id="rId5" Type="http://schemas.openxmlformats.org/officeDocument/2006/relationships/oleObject" Target="../embeddings/oleObject82.bin"/><Relationship Id="rId10" Type="http://schemas.openxmlformats.org/officeDocument/2006/relationships/image" Target="../media/image144.emf"/><Relationship Id="rId4" Type="http://schemas.openxmlformats.org/officeDocument/2006/relationships/image" Target="../media/image141.emf"/><Relationship Id="rId9" Type="http://schemas.openxmlformats.org/officeDocument/2006/relationships/oleObject" Target="../embeddings/oleObject84.bin"/></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image" Target="../media/image146.emf"/><Relationship Id="rId5" Type="http://schemas.openxmlformats.org/officeDocument/2006/relationships/oleObject" Target="../embeddings/oleObject86.bin"/><Relationship Id="rId4" Type="http://schemas.openxmlformats.org/officeDocument/2006/relationships/image" Target="../media/image145.emf"/></Relationships>
</file>

<file path=ppt/slides/_rels/slide72.xml.rels><?xml version="1.0" encoding="UTF-8" standalone="yes"?>
<Relationships xmlns="http://schemas.openxmlformats.org/package/2006/relationships"><Relationship Id="rId2" Type="http://schemas.openxmlformats.org/officeDocument/2006/relationships/image" Target="../media/image147.emf"/><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148.emf"/><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image" Target="../media/image149.emf"/><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51.emf"/><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52.emf"/><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53.jpeg"/></Relationships>
</file>

<file path=ppt/slides/_rels/slide79.xml.rels><?xml version="1.0" encoding="UTF-8" standalone="yes"?>
<Relationships xmlns="http://schemas.openxmlformats.org/package/2006/relationships"><Relationship Id="rId2" Type="http://schemas.openxmlformats.org/officeDocument/2006/relationships/image" Target="../media/image154.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155.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8" Type="http://schemas.openxmlformats.org/officeDocument/2006/relationships/image" Target="../media/image158.emf"/><Relationship Id="rId3" Type="http://schemas.openxmlformats.org/officeDocument/2006/relationships/oleObject" Target="../embeddings/oleObject87.bin"/><Relationship Id="rId7" Type="http://schemas.openxmlformats.org/officeDocument/2006/relationships/oleObject" Target="../embeddings/oleObject89.bin"/><Relationship Id="rId2" Type="http://schemas.openxmlformats.org/officeDocument/2006/relationships/slideLayout" Target="../slideLayouts/slideLayout7.xml"/><Relationship Id="rId1" Type="http://schemas.openxmlformats.org/officeDocument/2006/relationships/vmlDrawing" Target="../drawings/vmlDrawing21.vml"/><Relationship Id="rId6" Type="http://schemas.openxmlformats.org/officeDocument/2006/relationships/image" Target="../media/image157.emf"/><Relationship Id="rId5" Type="http://schemas.openxmlformats.org/officeDocument/2006/relationships/oleObject" Target="../embeddings/oleObject88.bin"/><Relationship Id="rId10" Type="http://schemas.openxmlformats.org/officeDocument/2006/relationships/image" Target="../media/image160.jpeg"/><Relationship Id="rId4" Type="http://schemas.openxmlformats.org/officeDocument/2006/relationships/image" Target="../media/image156.emf"/><Relationship Id="rId9" Type="http://schemas.openxmlformats.org/officeDocument/2006/relationships/image" Target="../media/image159.emf"/></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90.bin"/><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image" Target="../media/image163.jpeg"/><Relationship Id="rId5" Type="http://schemas.openxmlformats.org/officeDocument/2006/relationships/image" Target="../media/image162.emf"/><Relationship Id="rId4" Type="http://schemas.openxmlformats.org/officeDocument/2006/relationships/image" Target="../media/image161.wmf"/></Relationships>
</file>

<file path=ppt/slides/_rels/slide8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164.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8" Type="http://schemas.openxmlformats.org/officeDocument/2006/relationships/image" Target="../media/image167.emf"/><Relationship Id="rId13" Type="http://schemas.openxmlformats.org/officeDocument/2006/relationships/oleObject" Target="../embeddings/oleObject96.bin"/><Relationship Id="rId3" Type="http://schemas.openxmlformats.org/officeDocument/2006/relationships/oleObject" Target="../embeddings/oleObject91.bin"/><Relationship Id="rId7" Type="http://schemas.openxmlformats.org/officeDocument/2006/relationships/oleObject" Target="../embeddings/oleObject93.bin"/><Relationship Id="rId12" Type="http://schemas.openxmlformats.org/officeDocument/2006/relationships/image" Target="../media/image169.wmf"/><Relationship Id="rId17" Type="http://schemas.openxmlformats.org/officeDocument/2006/relationships/image" Target="../media/image164.jpeg"/><Relationship Id="rId2" Type="http://schemas.openxmlformats.org/officeDocument/2006/relationships/slideLayout" Target="../slideLayouts/slideLayout7.xml"/><Relationship Id="rId16" Type="http://schemas.openxmlformats.org/officeDocument/2006/relationships/image" Target="../media/image171.emf"/><Relationship Id="rId1" Type="http://schemas.openxmlformats.org/officeDocument/2006/relationships/vmlDrawing" Target="../drawings/vmlDrawing23.vml"/><Relationship Id="rId6" Type="http://schemas.openxmlformats.org/officeDocument/2006/relationships/image" Target="../media/image166.emf"/><Relationship Id="rId11" Type="http://schemas.openxmlformats.org/officeDocument/2006/relationships/oleObject" Target="../embeddings/oleObject95.bin"/><Relationship Id="rId5" Type="http://schemas.openxmlformats.org/officeDocument/2006/relationships/oleObject" Target="../embeddings/oleObject92.bin"/><Relationship Id="rId15" Type="http://schemas.openxmlformats.org/officeDocument/2006/relationships/oleObject" Target="../embeddings/oleObject97.bin"/><Relationship Id="rId10" Type="http://schemas.openxmlformats.org/officeDocument/2006/relationships/image" Target="../media/image168.emf"/><Relationship Id="rId4" Type="http://schemas.openxmlformats.org/officeDocument/2006/relationships/image" Target="../media/image165.emf"/><Relationship Id="rId9" Type="http://schemas.openxmlformats.org/officeDocument/2006/relationships/oleObject" Target="../embeddings/oleObject94.bin"/><Relationship Id="rId14" Type="http://schemas.openxmlformats.org/officeDocument/2006/relationships/image" Target="../media/image170.emf"/></Relationships>
</file>

<file path=ppt/slides/_rels/slide86.xml.rels><?xml version="1.0" encoding="UTF-8" standalone="yes"?>
<Relationships xmlns="http://schemas.openxmlformats.org/package/2006/relationships"><Relationship Id="rId8" Type="http://schemas.openxmlformats.org/officeDocument/2006/relationships/image" Target="../media/image175.emf"/><Relationship Id="rId3" Type="http://schemas.openxmlformats.org/officeDocument/2006/relationships/oleObject" Target="../embeddings/oleObject98.bin"/><Relationship Id="rId7" Type="http://schemas.openxmlformats.org/officeDocument/2006/relationships/image" Target="../media/image174.emf"/><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image" Target="../media/image173.wmf"/><Relationship Id="rId5" Type="http://schemas.openxmlformats.org/officeDocument/2006/relationships/oleObject" Target="../embeddings/oleObject99.bin"/><Relationship Id="rId4" Type="http://schemas.openxmlformats.org/officeDocument/2006/relationships/image" Target="../media/image172.emf"/></Relationships>
</file>

<file path=ppt/slides/_rels/slide87.xml.rels><?xml version="1.0" encoding="UTF-8" standalone="yes"?>
<Relationships xmlns="http://schemas.openxmlformats.org/package/2006/relationships"><Relationship Id="rId8" Type="http://schemas.openxmlformats.org/officeDocument/2006/relationships/image" Target="../media/image178.emf"/><Relationship Id="rId3" Type="http://schemas.openxmlformats.org/officeDocument/2006/relationships/oleObject" Target="../embeddings/oleObject100.bin"/><Relationship Id="rId7" Type="http://schemas.openxmlformats.org/officeDocument/2006/relationships/oleObject" Target="../embeddings/oleObject102.bin"/><Relationship Id="rId2" Type="http://schemas.openxmlformats.org/officeDocument/2006/relationships/slideLayout" Target="../slideLayouts/slideLayout7.xml"/><Relationship Id="rId1" Type="http://schemas.openxmlformats.org/officeDocument/2006/relationships/vmlDrawing" Target="../drawings/vmlDrawing25.vml"/><Relationship Id="rId6" Type="http://schemas.openxmlformats.org/officeDocument/2006/relationships/image" Target="../media/image177.emf"/><Relationship Id="rId5" Type="http://schemas.openxmlformats.org/officeDocument/2006/relationships/oleObject" Target="../embeddings/oleObject101.bin"/><Relationship Id="rId4" Type="http://schemas.openxmlformats.org/officeDocument/2006/relationships/image" Target="../media/image176.emf"/><Relationship Id="rId9" Type="http://schemas.openxmlformats.org/officeDocument/2006/relationships/image" Target="../media/image179.jpeg"/></Relationships>
</file>

<file path=ppt/slides/_rels/slide88.xml.rels><?xml version="1.0" encoding="UTF-8" standalone="yes"?>
<Relationships xmlns="http://schemas.openxmlformats.org/package/2006/relationships"><Relationship Id="rId8" Type="http://schemas.openxmlformats.org/officeDocument/2006/relationships/image" Target="../media/image181.emf"/><Relationship Id="rId3" Type="http://schemas.openxmlformats.org/officeDocument/2006/relationships/oleObject" Target="../embeddings/oleObject103.bin"/><Relationship Id="rId7" Type="http://schemas.openxmlformats.org/officeDocument/2006/relationships/oleObject" Target="../embeddings/oleObject106.bin"/><Relationship Id="rId2" Type="http://schemas.openxmlformats.org/officeDocument/2006/relationships/slideLayout" Target="../slideLayouts/slideLayout7.xml"/><Relationship Id="rId1" Type="http://schemas.openxmlformats.org/officeDocument/2006/relationships/vmlDrawing" Target="../drawings/vmlDrawing26.vml"/><Relationship Id="rId6" Type="http://schemas.openxmlformats.org/officeDocument/2006/relationships/oleObject" Target="../embeddings/oleObject105.bin"/><Relationship Id="rId5" Type="http://schemas.openxmlformats.org/officeDocument/2006/relationships/oleObject" Target="../embeddings/oleObject104.bin"/><Relationship Id="rId4" Type="http://schemas.openxmlformats.org/officeDocument/2006/relationships/image" Target="../media/image18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8" Type="http://schemas.openxmlformats.org/officeDocument/2006/relationships/image" Target="../media/image185.emf"/><Relationship Id="rId3" Type="http://schemas.openxmlformats.org/officeDocument/2006/relationships/oleObject" Target="../embeddings/oleObject107.bin"/><Relationship Id="rId7" Type="http://schemas.openxmlformats.org/officeDocument/2006/relationships/oleObject" Target="../embeddings/oleObject109.bin"/><Relationship Id="rId2" Type="http://schemas.openxmlformats.org/officeDocument/2006/relationships/slideLayout" Target="../slideLayouts/slideLayout7.xml"/><Relationship Id="rId1" Type="http://schemas.openxmlformats.org/officeDocument/2006/relationships/vmlDrawing" Target="../drawings/vmlDrawing27.vml"/><Relationship Id="rId6" Type="http://schemas.openxmlformats.org/officeDocument/2006/relationships/image" Target="../media/image184.emf"/><Relationship Id="rId5" Type="http://schemas.openxmlformats.org/officeDocument/2006/relationships/oleObject" Target="../embeddings/oleObject108.bin"/><Relationship Id="rId4" Type="http://schemas.openxmlformats.org/officeDocument/2006/relationships/image" Target="../media/image183.emf"/><Relationship Id="rId9" Type="http://schemas.openxmlformats.org/officeDocument/2006/relationships/image" Target="../media/image186.jpeg"/></Relationships>
</file>

<file path=ppt/slides/_rels/slide92.xml.rels><?xml version="1.0" encoding="UTF-8" standalone="yes"?>
<Relationships xmlns="http://schemas.openxmlformats.org/package/2006/relationships"><Relationship Id="rId8" Type="http://schemas.openxmlformats.org/officeDocument/2006/relationships/image" Target="../media/image189.emf"/><Relationship Id="rId3" Type="http://schemas.openxmlformats.org/officeDocument/2006/relationships/oleObject" Target="../embeddings/oleObject110.bin"/><Relationship Id="rId7" Type="http://schemas.openxmlformats.org/officeDocument/2006/relationships/oleObject" Target="../embeddings/oleObject112.bin"/><Relationship Id="rId2" Type="http://schemas.openxmlformats.org/officeDocument/2006/relationships/slideLayout" Target="../slideLayouts/slideLayout7.xml"/><Relationship Id="rId1" Type="http://schemas.openxmlformats.org/officeDocument/2006/relationships/vmlDrawing" Target="../drawings/vmlDrawing28.vml"/><Relationship Id="rId6" Type="http://schemas.openxmlformats.org/officeDocument/2006/relationships/image" Target="../media/image188.emf"/><Relationship Id="rId5" Type="http://schemas.openxmlformats.org/officeDocument/2006/relationships/oleObject" Target="../embeddings/oleObject111.bin"/><Relationship Id="rId10" Type="http://schemas.openxmlformats.org/officeDocument/2006/relationships/image" Target="../media/image190.emf"/><Relationship Id="rId4" Type="http://schemas.openxmlformats.org/officeDocument/2006/relationships/image" Target="../media/image187.emf"/><Relationship Id="rId9" Type="http://schemas.openxmlformats.org/officeDocument/2006/relationships/oleObject" Target="../embeddings/oleObject113.bin"/></Relationships>
</file>

<file path=ppt/slides/_rels/slide93.xml.rels><?xml version="1.0" encoding="UTF-8" standalone="yes"?>
<Relationships xmlns="http://schemas.openxmlformats.org/package/2006/relationships"><Relationship Id="rId2" Type="http://schemas.openxmlformats.org/officeDocument/2006/relationships/image" Target="../media/image191.emf"/><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image" Target="../media/image192.emf"/><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8" Type="http://schemas.openxmlformats.org/officeDocument/2006/relationships/image" Target="../media/image196.jpeg"/><Relationship Id="rId3" Type="http://schemas.openxmlformats.org/officeDocument/2006/relationships/oleObject" Target="../embeddings/oleObject114.bin"/><Relationship Id="rId7" Type="http://schemas.openxmlformats.org/officeDocument/2006/relationships/image" Target="../media/image195.emf"/><Relationship Id="rId2" Type="http://schemas.openxmlformats.org/officeDocument/2006/relationships/slideLayout" Target="../slideLayouts/slideLayout7.xml"/><Relationship Id="rId1" Type="http://schemas.openxmlformats.org/officeDocument/2006/relationships/vmlDrawing" Target="../drawings/vmlDrawing29.vml"/><Relationship Id="rId6" Type="http://schemas.openxmlformats.org/officeDocument/2006/relationships/image" Target="../media/image194.emf"/><Relationship Id="rId5" Type="http://schemas.openxmlformats.org/officeDocument/2006/relationships/oleObject" Target="../embeddings/oleObject115.bin"/><Relationship Id="rId4" Type="http://schemas.openxmlformats.org/officeDocument/2006/relationships/image" Target="../media/image193.emf"/></Relationships>
</file>

<file path=ppt/slides/_rels/slide98.xml.rels><?xml version="1.0" encoding="UTF-8" standalone="yes"?>
<Relationships xmlns="http://schemas.openxmlformats.org/package/2006/relationships"><Relationship Id="rId2" Type="http://schemas.openxmlformats.org/officeDocument/2006/relationships/image" Target="../media/image197.emf"/><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8" Type="http://schemas.openxmlformats.org/officeDocument/2006/relationships/image" Target="../media/image200.emf"/><Relationship Id="rId3" Type="http://schemas.openxmlformats.org/officeDocument/2006/relationships/oleObject" Target="../embeddings/oleObject116.bin"/><Relationship Id="rId7" Type="http://schemas.openxmlformats.org/officeDocument/2006/relationships/oleObject" Target="../embeddings/oleObject118.bin"/><Relationship Id="rId2" Type="http://schemas.openxmlformats.org/officeDocument/2006/relationships/slideLayout" Target="../slideLayouts/slideLayout7.xml"/><Relationship Id="rId1" Type="http://schemas.openxmlformats.org/officeDocument/2006/relationships/vmlDrawing" Target="../drawings/vmlDrawing30.vml"/><Relationship Id="rId6" Type="http://schemas.openxmlformats.org/officeDocument/2006/relationships/image" Target="../media/image199.emf"/><Relationship Id="rId11" Type="http://schemas.openxmlformats.org/officeDocument/2006/relationships/image" Target="../media/image202.jpeg"/><Relationship Id="rId5" Type="http://schemas.openxmlformats.org/officeDocument/2006/relationships/oleObject" Target="../embeddings/oleObject117.bin"/><Relationship Id="rId10" Type="http://schemas.openxmlformats.org/officeDocument/2006/relationships/image" Target="../media/image201.emf"/><Relationship Id="rId4" Type="http://schemas.openxmlformats.org/officeDocument/2006/relationships/image" Target="../media/image198.emf"/><Relationship Id="rId9" Type="http://schemas.openxmlformats.org/officeDocument/2006/relationships/oleObject" Target="../embeddings/oleObject11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034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7"/>
          <p:cNvGrpSpPr>
            <a:grpSpLocks/>
          </p:cNvGrpSpPr>
          <p:nvPr/>
        </p:nvGrpSpPr>
        <p:grpSpPr bwMode="auto">
          <a:xfrm>
            <a:off x="1035050" y="950429"/>
            <a:ext cx="4752975" cy="2860389"/>
            <a:chOff x="1292" y="512"/>
            <a:chExt cx="3085" cy="1980"/>
          </a:xfrm>
        </p:grpSpPr>
        <p:sp>
          <p:nvSpPr>
            <p:cNvPr id="50188" name="Rectangle 39"/>
            <p:cNvSpPr>
              <a:spLocks noChangeArrowheads="1"/>
            </p:cNvSpPr>
            <p:nvPr/>
          </p:nvSpPr>
          <p:spPr bwMode="auto">
            <a:xfrm>
              <a:off x="2114" y="527"/>
              <a:ext cx="2263"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cs typeface="Times New Roman" panose="02020603050405020304" pitchFamily="18" charset="0"/>
                </a:rPr>
                <a:t>……………… </a:t>
              </a:r>
              <a:r>
                <a:rPr lang="zh-CN" altLang="en-US">
                  <a:cs typeface="Times New Roman" panose="02020603050405020304" pitchFamily="18" charset="0"/>
                </a:rPr>
                <a:t>余数 </a:t>
              </a:r>
              <a:r>
                <a:rPr lang="en-US" altLang="zh-CN">
                  <a:cs typeface="Times New Roman" panose="02020603050405020304" pitchFamily="18" charset="0"/>
                </a:rPr>
                <a:t>1 (</a:t>
              </a:r>
              <a:r>
                <a:rPr lang="en-US" altLang="zh-CN" i="1">
                  <a:cs typeface="Times New Roman" panose="02020603050405020304" pitchFamily="18" charset="0"/>
                </a:rPr>
                <a:t>d</a:t>
              </a:r>
              <a:r>
                <a:rPr lang="en-US" altLang="zh-CN" baseline="-25000">
                  <a:cs typeface="Times New Roman" panose="02020603050405020304" pitchFamily="18" charset="0"/>
                </a:rPr>
                <a:t>0</a:t>
              </a:r>
              <a:r>
                <a:rPr lang="en-US" altLang="zh-CN">
                  <a:cs typeface="Times New Roman" panose="02020603050405020304" pitchFamily="18" charset="0"/>
                </a:rPr>
                <a:t>)</a:t>
              </a:r>
            </a:p>
          </p:txBody>
        </p:sp>
        <p:sp>
          <p:nvSpPr>
            <p:cNvPr id="50189" name="Rectangle 40"/>
            <p:cNvSpPr>
              <a:spLocks noChangeArrowheads="1"/>
            </p:cNvSpPr>
            <p:nvPr/>
          </p:nvSpPr>
          <p:spPr bwMode="auto">
            <a:xfrm>
              <a:off x="2114" y="839"/>
              <a:ext cx="2263"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cs typeface="Times New Roman" panose="02020603050405020304" pitchFamily="18" charset="0"/>
                </a:rPr>
                <a:t>……………… </a:t>
              </a:r>
              <a:r>
                <a:rPr lang="zh-CN" altLang="en-US">
                  <a:cs typeface="Times New Roman" panose="02020603050405020304" pitchFamily="18" charset="0"/>
                </a:rPr>
                <a:t>余数 </a:t>
              </a:r>
              <a:r>
                <a:rPr lang="en-US" altLang="zh-CN">
                  <a:cs typeface="Times New Roman" panose="02020603050405020304" pitchFamily="18" charset="0"/>
                </a:rPr>
                <a:t>1 (</a:t>
              </a:r>
              <a:r>
                <a:rPr lang="en-US" altLang="zh-CN" i="1">
                  <a:cs typeface="Times New Roman" panose="02020603050405020304" pitchFamily="18" charset="0"/>
                </a:rPr>
                <a:t>d</a:t>
              </a:r>
              <a:r>
                <a:rPr lang="en-US" altLang="zh-CN" baseline="-25000">
                  <a:cs typeface="Times New Roman" panose="02020603050405020304" pitchFamily="18" charset="0"/>
                </a:rPr>
                <a:t>1</a:t>
              </a:r>
              <a:r>
                <a:rPr lang="en-US" altLang="zh-CN">
                  <a:cs typeface="Times New Roman" panose="02020603050405020304" pitchFamily="18" charset="0"/>
                </a:rPr>
                <a:t>)</a:t>
              </a:r>
            </a:p>
          </p:txBody>
        </p:sp>
        <p:sp>
          <p:nvSpPr>
            <p:cNvPr id="50190" name="Rectangle 41"/>
            <p:cNvSpPr>
              <a:spLocks noChangeArrowheads="1"/>
            </p:cNvSpPr>
            <p:nvPr/>
          </p:nvSpPr>
          <p:spPr bwMode="auto">
            <a:xfrm>
              <a:off x="2106" y="1183"/>
              <a:ext cx="2263"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cs typeface="Times New Roman" panose="02020603050405020304" pitchFamily="18" charset="0"/>
                </a:rPr>
                <a:t>……………… </a:t>
              </a:r>
              <a:r>
                <a:rPr lang="zh-CN" altLang="en-US">
                  <a:cs typeface="Times New Roman" panose="02020603050405020304" pitchFamily="18" charset="0"/>
                </a:rPr>
                <a:t>余数 </a:t>
              </a:r>
              <a:r>
                <a:rPr lang="en-US" altLang="zh-CN">
                  <a:cs typeface="Times New Roman" panose="02020603050405020304" pitchFamily="18" charset="0"/>
                </a:rPr>
                <a:t>0 (</a:t>
              </a:r>
              <a:r>
                <a:rPr lang="en-US" altLang="zh-CN" i="1">
                  <a:cs typeface="Times New Roman" panose="02020603050405020304" pitchFamily="18" charset="0"/>
                </a:rPr>
                <a:t>d</a:t>
              </a:r>
              <a:r>
                <a:rPr lang="en-US" altLang="zh-CN" baseline="-25000">
                  <a:cs typeface="Times New Roman" panose="02020603050405020304" pitchFamily="18" charset="0"/>
                </a:rPr>
                <a:t>2</a:t>
              </a:r>
              <a:r>
                <a:rPr lang="en-US" altLang="zh-CN">
                  <a:cs typeface="Times New Roman" panose="02020603050405020304" pitchFamily="18" charset="0"/>
                </a:rPr>
                <a:t>)</a:t>
              </a:r>
            </a:p>
          </p:txBody>
        </p:sp>
        <p:sp>
          <p:nvSpPr>
            <p:cNvPr id="50191" name="Rectangle 42"/>
            <p:cNvSpPr>
              <a:spLocks noChangeArrowheads="1"/>
            </p:cNvSpPr>
            <p:nvPr/>
          </p:nvSpPr>
          <p:spPr bwMode="auto">
            <a:xfrm>
              <a:off x="2106" y="1495"/>
              <a:ext cx="2263"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cs typeface="Times New Roman" panose="02020603050405020304" pitchFamily="18" charset="0"/>
                </a:rPr>
                <a:t>……………… </a:t>
              </a:r>
              <a:r>
                <a:rPr lang="zh-CN" altLang="en-US">
                  <a:cs typeface="Times New Roman" panose="02020603050405020304" pitchFamily="18" charset="0"/>
                </a:rPr>
                <a:t>余数 </a:t>
              </a:r>
              <a:r>
                <a:rPr lang="en-US" altLang="zh-CN">
                  <a:cs typeface="Times New Roman" panose="02020603050405020304" pitchFamily="18" charset="0"/>
                </a:rPr>
                <a:t>1 (</a:t>
              </a:r>
              <a:r>
                <a:rPr lang="en-US" altLang="zh-CN" i="1">
                  <a:cs typeface="Times New Roman" panose="02020603050405020304" pitchFamily="18" charset="0"/>
                </a:rPr>
                <a:t>d</a:t>
              </a:r>
              <a:r>
                <a:rPr lang="en-US" altLang="zh-CN" baseline="-25000">
                  <a:cs typeface="Times New Roman" panose="02020603050405020304" pitchFamily="18" charset="0"/>
                </a:rPr>
                <a:t>3</a:t>
              </a:r>
              <a:r>
                <a:rPr lang="en-US" altLang="zh-CN">
                  <a:cs typeface="Times New Roman" panose="02020603050405020304" pitchFamily="18" charset="0"/>
                </a:rPr>
                <a:t>)</a:t>
              </a:r>
            </a:p>
          </p:txBody>
        </p:sp>
        <p:sp>
          <p:nvSpPr>
            <p:cNvPr id="50192" name="Rectangle 43"/>
            <p:cNvSpPr>
              <a:spLocks noChangeArrowheads="1"/>
            </p:cNvSpPr>
            <p:nvPr/>
          </p:nvSpPr>
          <p:spPr bwMode="auto">
            <a:xfrm>
              <a:off x="2106" y="1839"/>
              <a:ext cx="2263"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cs typeface="Times New Roman" panose="02020603050405020304" pitchFamily="18" charset="0"/>
                </a:rPr>
                <a:t>……………… </a:t>
              </a:r>
              <a:r>
                <a:rPr lang="zh-CN" altLang="en-US">
                  <a:cs typeface="Times New Roman" panose="02020603050405020304" pitchFamily="18" charset="0"/>
                </a:rPr>
                <a:t>余数 </a:t>
              </a:r>
              <a:r>
                <a:rPr lang="en-US" altLang="zh-CN">
                  <a:cs typeface="Times New Roman" panose="02020603050405020304" pitchFamily="18" charset="0"/>
                </a:rPr>
                <a:t>1 (</a:t>
              </a:r>
              <a:r>
                <a:rPr lang="en-US" altLang="zh-CN" i="1">
                  <a:cs typeface="Times New Roman" panose="02020603050405020304" pitchFamily="18" charset="0"/>
                </a:rPr>
                <a:t>d</a:t>
              </a:r>
              <a:r>
                <a:rPr lang="en-US" altLang="zh-CN" baseline="-25000">
                  <a:cs typeface="Times New Roman" panose="02020603050405020304" pitchFamily="18" charset="0"/>
                </a:rPr>
                <a:t>4</a:t>
              </a:r>
              <a:r>
                <a:rPr lang="en-US" altLang="zh-CN">
                  <a:cs typeface="Times New Roman" panose="02020603050405020304" pitchFamily="18" charset="0"/>
                </a:rPr>
                <a:t>)</a:t>
              </a:r>
            </a:p>
          </p:txBody>
        </p:sp>
        <p:grpSp>
          <p:nvGrpSpPr>
            <p:cNvPr id="50193" name="Group 46"/>
            <p:cNvGrpSpPr>
              <a:grpSpLocks/>
            </p:cNvGrpSpPr>
            <p:nvPr/>
          </p:nvGrpSpPr>
          <p:grpSpPr bwMode="auto">
            <a:xfrm>
              <a:off x="1292" y="512"/>
              <a:ext cx="726" cy="1980"/>
              <a:chOff x="1292" y="512"/>
              <a:chExt cx="726" cy="1980"/>
            </a:xfrm>
          </p:grpSpPr>
          <p:grpSp>
            <p:nvGrpSpPr>
              <p:cNvPr id="50194" name="Group 45"/>
              <p:cNvGrpSpPr>
                <a:grpSpLocks/>
              </p:cNvGrpSpPr>
              <p:nvPr/>
            </p:nvGrpSpPr>
            <p:grpSpPr bwMode="auto">
              <a:xfrm>
                <a:off x="1292" y="512"/>
                <a:ext cx="726" cy="362"/>
                <a:chOff x="1292" y="512"/>
                <a:chExt cx="726" cy="362"/>
              </a:xfrm>
            </p:grpSpPr>
            <p:grpSp>
              <p:nvGrpSpPr>
                <p:cNvPr id="50212" name="Group 6"/>
                <p:cNvGrpSpPr>
                  <a:grpSpLocks/>
                </p:cNvGrpSpPr>
                <p:nvPr/>
              </p:nvGrpSpPr>
              <p:grpSpPr bwMode="auto">
                <a:xfrm>
                  <a:off x="1543" y="639"/>
                  <a:ext cx="475" cy="182"/>
                  <a:chOff x="3304" y="7778"/>
                  <a:chExt cx="496" cy="271"/>
                </a:xfrm>
              </p:grpSpPr>
              <p:sp>
                <p:nvSpPr>
                  <p:cNvPr id="563207" name="Line 7"/>
                  <p:cNvSpPr>
                    <a:spLocks noChangeShapeType="1"/>
                  </p:cNvSpPr>
                  <p:nvPr/>
                </p:nvSpPr>
                <p:spPr bwMode="auto">
                  <a:xfrm>
                    <a:off x="3309" y="7778"/>
                    <a:ext cx="0" cy="273"/>
                  </a:xfrm>
                  <a:prstGeom prst="line">
                    <a:avLst/>
                  </a:prstGeom>
                  <a:noFill/>
                  <a:ln w="28575">
                    <a:solidFill>
                      <a:srgbClr val="000000"/>
                    </a:solidFill>
                    <a:round/>
                    <a:headEnd/>
                    <a:tailEnd/>
                  </a:ln>
                </p:spPr>
                <p:txBody>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563208" name="Line 8"/>
                  <p:cNvSpPr>
                    <a:spLocks noChangeShapeType="1"/>
                  </p:cNvSpPr>
                  <p:nvPr/>
                </p:nvSpPr>
                <p:spPr bwMode="auto">
                  <a:xfrm rot="5400000">
                    <a:off x="3552" y="7805"/>
                    <a:ext cx="0" cy="496"/>
                  </a:xfrm>
                  <a:prstGeom prst="line">
                    <a:avLst/>
                  </a:prstGeom>
                  <a:noFill/>
                  <a:ln w="28575">
                    <a:solidFill>
                      <a:srgbClr val="000000"/>
                    </a:solidFill>
                    <a:round/>
                    <a:headEnd/>
                    <a:tailEnd/>
                  </a:ln>
                </p:spPr>
                <p:txBody>
                  <a:bodyPr/>
                  <a:lstStyle/>
                  <a:p>
                    <a:pPr>
                      <a:defRPr/>
                    </a:pPr>
                    <a:endParaRPr lang="zh-CN" altLang="en-US" b="1">
                      <a:latin typeface="Times New Roman" panose="02020603050405020304" pitchFamily="18" charset="0"/>
                      <a:cs typeface="Times New Roman" panose="02020603050405020304" pitchFamily="18" charset="0"/>
                    </a:endParaRPr>
                  </a:p>
                </p:txBody>
              </p:sp>
            </p:grpSp>
            <p:sp>
              <p:nvSpPr>
                <p:cNvPr id="563221" name="Rectangle 21"/>
                <p:cNvSpPr>
                  <a:spLocks noChangeArrowheads="1"/>
                </p:cNvSpPr>
                <p:nvPr/>
              </p:nvSpPr>
              <p:spPr bwMode="auto">
                <a:xfrm>
                  <a:off x="1292" y="512"/>
                  <a:ext cx="676" cy="362"/>
                </a:xfrm>
                <a:prstGeom prst="rect">
                  <a:avLst/>
                </a:prstGeom>
                <a:noFill/>
                <a:ln w="9525">
                  <a:noFill/>
                  <a:miter lim="800000"/>
                  <a:headEnd/>
                  <a:tailEnd/>
                </a:ln>
                <a:effectLst/>
              </p:spPr>
              <p:txBody>
                <a:bodyPr anchor="ctr">
                  <a:spAutoFit/>
                </a:bodyPr>
                <a:lstStyle/>
                <a:p>
                  <a:pPr>
                    <a:defRPr/>
                  </a:pPr>
                  <a:r>
                    <a:rPr lang="en-US" altLang="zh-CN" sz="2600" b="1">
                      <a:latin typeface="Times New Roman" panose="02020603050405020304" pitchFamily="18" charset="0"/>
                      <a:cs typeface="Times New Roman" panose="02020603050405020304" pitchFamily="18" charset="0"/>
                    </a:rPr>
                    <a:t>2    27</a:t>
                  </a:r>
                  <a:r>
                    <a:rPr lang="en-US" altLang="zh-CN" sz="2800" b="1">
                      <a:latin typeface="Times New Roman" panose="02020603050405020304" pitchFamily="18" charset="0"/>
                      <a:cs typeface="Times New Roman" panose="02020603050405020304" pitchFamily="18" charset="0"/>
                    </a:rPr>
                    <a:t> </a:t>
                  </a:r>
                </a:p>
              </p:txBody>
            </p:sp>
          </p:grpSp>
          <p:grpSp>
            <p:nvGrpSpPr>
              <p:cNvPr id="50195" name="Group 22"/>
              <p:cNvGrpSpPr>
                <a:grpSpLocks/>
              </p:cNvGrpSpPr>
              <p:nvPr/>
            </p:nvGrpSpPr>
            <p:grpSpPr bwMode="auto">
              <a:xfrm>
                <a:off x="1543" y="967"/>
                <a:ext cx="475" cy="182"/>
                <a:chOff x="3304" y="7778"/>
                <a:chExt cx="496" cy="271"/>
              </a:xfrm>
            </p:grpSpPr>
            <p:sp>
              <p:nvSpPr>
                <p:cNvPr id="563223" name="Line 23"/>
                <p:cNvSpPr>
                  <a:spLocks noChangeShapeType="1"/>
                </p:cNvSpPr>
                <p:nvPr/>
              </p:nvSpPr>
              <p:spPr bwMode="auto">
                <a:xfrm>
                  <a:off x="3309" y="7778"/>
                  <a:ext cx="0" cy="273"/>
                </a:xfrm>
                <a:prstGeom prst="line">
                  <a:avLst/>
                </a:prstGeom>
                <a:noFill/>
                <a:ln w="28575">
                  <a:solidFill>
                    <a:srgbClr val="000000"/>
                  </a:solidFill>
                  <a:round/>
                  <a:headEnd/>
                  <a:tailEnd/>
                </a:ln>
              </p:spPr>
              <p:txBody>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563224" name="Line 24"/>
                <p:cNvSpPr>
                  <a:spLocks noChangeShapeType="1"/>
                </p:cNvSpPr>
                <p:nvPr/>
              </p:nvSpPr>
              <p:spPr bwMode="auto">
                <a:xfrm rot="5400000">
                  <a:off x="3552" y="7801"/>
                  <a:ext cx="0" cy="496"/>
                </a:xfrm>
                <a:prstGeom prst="line">
                  <a:avLst/>
                </a:prstGeom>
                <a:noFill/>
                <a:ln w="28575">
                  <a:solidFill>
                    <a:srgbClr val="000000"/>
                  </a:solidFill>
                  <a:round/>
                  <a:headEnd/>
                  <a:tailEnd/>
                </a:ln>
              </p:spPr>
              <p:txBody>
                <a:bodyPr/>
                <a:lstStyle/>
                <a:p>
                  <a:pPr>
                    <a:defRPr/>
                  </a:pPr>
                  <a:endParaRPr lang="zh-CN" altLang="en-US" b="1">
                    <a:latin typeface="Times New Roman" panose="02020603050405020304" pitchFamily="18" charset="0"/>
                    <a:cs typeface="Times New Roman" panose="02020603050405020304" pitchFamily="18" charset="0"/>
                  </a:endParaRPr>
                </a:p>
              </p:txBody>
            </p:sp>
          </p:grpSp>
          <p:sp>
            <p:nvSpPr>
              <p:cNvPr id="563225" name="Rectangle 25"/>
              <p:cNvSpPr>
                <a:spLocks noChangeArrowheads="1"/>
              </p:cNvSpPr>
              <p:nvPr/>
            </p:nvSpPr>
            <p:spPr bwMode="auto">
              <a:xfrm>
                <a:off x="1292" y="835"/>
                <a:ext cx="713" cy="359"/>
              </a:xfrm>
              <a:prstGeom prst="rect">
                <a:avLst/>
              </a:prstGeom>
              <a:noFill/>
              <a:ln w="9525">
                <a:noFill/>
                <a:miter lim="800000"/>
                <a:headEnd/>
                <a:tailEnd/>
              </a:ln>
              <a:effectLst/>
            </p:spPr>
            <p:txBody>
              <a:bodyPr wrap="none" anchor="ctr">
                <a:spAutoFit/>
              </a:bodyPr>
              <a:lstStyle/>
              <a:p>
                <a:pPr>
                  <a:defRPr/>
                </a:pPr>
                <a:r>
                  <a:rPr lang="en-US" altLang="zh-CN" sz="2600" b="1">
                    <a:latin typeface="Times New Roman" panose="02020603050405020304" pitchFamily="18" charset="0"/>
                    <a:cs typeface="Times New Roman" panose="02020603050405020304" pitchFamily="18" charset="0"/>
                  </a:rPr>
                  <a:t>2    13</a:t>
                </a:r>
                <a:r>
                  <a:rPr lang="en-US" altLang="zh-CN" sz="2800" b="1">
                    <a:latin typeface="Times New Roman" panose="02020603050405020304" pitchFamily="18" charset="0"/>
                    <a:cs typeface="Times New Roman" panose="02020603050405020304" pitchFamily="18" charset="0"/>
                  </a:rPr>
                  <a:t> </a:t>
                </a:r>
              </a:p>
            </p:txBody>
          </p:sp>
          <p:grpSp>
            <p:nvGrpSpPr>
              <p:cNvPr id="50197" name="Group 27"/>
              <p:cNvGrpSpPr>
                <a:grpSpLocks/>
              </p:cNvGrpSpPr>
              <p:nvPr/>
            </p:nvGrpSpPr>
            <p:grpSpPr bwMode="auto">
              <a:xfrm>
                <a:off x="1543" y="1303"/>
                <a:ext cx="475" cy="182"/>
                <a:chOff x="3304" y="7778"/>
                <a:chExt cx="496" cy="271"/>
              </a:xfrm>
            </p:grpSpPr>
            <p:sp>
              <p:nvSpPr>
                <p:cNvPr id="563228" name="Line 28"/>
                <p:cNvSpPr>
                  <a:spLocks noChangeShapeType="1"/>
                </p:cNvSpPr>
                <p:nvPr/>
              </p:nvSpPr>
              <p:spPr bwMode="auto">
                <a:xfrm>
                  <a:off x="3309" y="7778"/>
                  <a:ext cx="0" cy="273"/>
                </a:xfrm>
                <a:prstGeom prst="line">
                  <a:avLst/>
                </a:prstGeom>
                <a:noFill/>
                <a:ln w="28575">
                  <a:solidFill>
                    <a:srgbClr val="000000"/>
                  </a:solidFill>
                  <a:round/>
                  <a:headEnd/>
                  <a:tailEnd/>
                </a:ln>
              </p:spPr>
              <p:txBody>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563229" name="Line 29"/>
                <p:cNvSpPr>
                  <a:spLocks noChangeShapeType="1"/>
                </p:cNvSpPr>
                <p:nvPr/>
              </p:nvSpPr>
              <p:spPr bwMode="auto">
                <a:xfrm rot="5400000">
                  <a:off x="3552" y="7803"/>
                  <a:ext cx="0" cy="496"/>
                </a:xfrm>
                <a:prstGeom prst="line">
                  <a:avLst/>
                </a:prstGeom>
                <a:noFill/>
                <a:ln w="28575">
                  <a:solidFill>
                    <a:srgbClr val="000000"/>
                  </a:solidFill>
                  <a:round/>
                  <a:headEnd/>
                  <a:tailEnd/>
                </a:ln>
              </p:spPr>
              <p:txBody>
                <a:bodyPr/>
                <a:lstStyle/>
                <a:p>
                  <a:pPr>
                    <a:defRPr/>
                  </a:pPr>
                  <a:endParaRPr lang="zh-CN" altLang="en-US" b="1">
                    <a:latin typeface="Times New Roman" panose="02020603050405020304" pitchFamily="18" charset="0"/>
                    <a:cs typeface="Times New Roman" panose="02020603050405020304" pitchFamily="18" charset="0"/>
                  </a:endParaRPr>
                </a:p>
              </p:txBody>
            </p:sp>
          </p:grpSp>
          <p:sp>
            <p:nvSpPr>
              <p:cNvPr id="563230" name="Rectangle 30"/>
              <p:cNvSpPr>
                <a:spLocks noChangeArrowheads="1"/>
              </p:cNvSpPr>
              <p:nvPr/>
            </p:nvSpPr>
            <p:spPr bwMode="auto">
              <a:xfrm>
                <a:off x="1292" y="1179"/>
                <a:ext cx="659" cy="359"/>
              </a:xfrm>
              <a:prstGeom prst="rect">
                <a:avLst/>
              </a:prstGeom>
              <a:noFill/>
              <a:ln w="9525">
                <a:noFill/>
                <a:miter lim="800000"/>
                <a:headEnd/>
                <a:tailEnd/>
              </a:ln>
              <a:effectLst/>
            </p:spPr>
            <p:txBody>
              <a:bodyPr wrap="none" anchor="ctr">
                <a:spAutoFit/>
              </a:bodyPr>
              <a:lstStyle/>
              <a:p>
                <a:pPr>
                  <a:defRPr/>
                </a:pPr>
                <a:r>
                  <a:rPr lang="en-US" altLang="zh-CN" sz="2600" b="1">
                    <a:latin typeface="Times New Roman" panose="02020603050405020304" pitchFamily="18" charset="0"/>
                    <a:cs typeface="Times New Roman" panose="02020603050405020304" pitchFamily="18" charset="0"/>
                  </a:rPr>
                  <a:t>2     6</a:t>
                </a:r>
                <a:r>
                  <a:rPr lang="en-US" altLang="zh-CN" sz="2800" b="1">
                    <a:latin typeface="Times New Roman" panose="02020603050405020304" pitchFamily="18" charset="0"/>
                    <a:cs typeface="Times New Roman" panose="02020603050405020304" pitchFamily="18" charset="0"/>
                  </a:rPr>
                  <a:t> </a:t>
                </a:r>
              </a:p>
            </p:txBody>
          </p:sp>
          <p:grpSp>
            <p:nvGrpSpPr>
              <p:cNvPr id="50199" name="Group 31"/>
              <p:cNvGrpSpPr>
                <a:grpSpLocks/>
              </p:cNvGrpSpPr>
              <p:nvPr/>
            </p:nvGrpSpPr>
            <p:grpSpPr bwMode="auto">
              <a:xfrm>
                <a:off x="1543" y="1639"/>
                <a:ext cx="475" cy="182"/>
                <a:chOff x="3304" y="7778"/>
                <a:chExt cx="496" cy="271"/>
              </a:xfrm>
            </p:grpSpPr>
            <p:sp>
              <p:nvSpPr>
                <p:cNvPr id="563232" name="Line 32"/>
                <p:cNvSpPr>
                  <a:spLocks noChangeShapeType="1"/>
                </p:cNvSpPr>
                <p:nvPr/>
              </p:nvSpPr>
              <p:spPr bwMode="auto">
                <a:xfrm>
                  <a:off x="3309" y="7778"/>
                  <a:ext cx="0" cy="267"/>
                </a:xfrm>
                <a:prstGeom prst="line">
                  <a:avLst/>
                </a:prstGeom>
                <a:noFill/>
                <a:ln w="28575">
                  <a:solidFill>
                    <a:srgbClr val="000000"/>
                  </a:solidFill>
                  <a:round/>
                  <a:headEnd/>
                  <a:tailEnd/>
                </a:ln>
              </p:spPr>
              <p:txBody>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563233" name="Line 33"/>
                <p:cNvSpPr>
                  <a:spLocks noChangeShapeType="1"/>
                </p:cNvSpPr>
                <p:nvPr/>
              </p:nvSpPr>
              <p:spPr bwMode="auto">
                <a:xfrm rot="5400000">
                  <a:off x="3552" y="7799"/>
                  <a:ext cx="0" cy="496"/>
                </a:xfrm>
                <a:prstGeom prst="line">
                  <a:avLst/>
                </a:prstGeom>
                <a:noFill/>
                <a:ln w="28575">
                  <a:solidFill>
                    <a:srgbClr val="000000"/>
                  </a:solidFill>
                  <a:round/>
                  <a:headEnd/>
                  <a:tailEnd/>
                </a:ln>
              </p:spPr>
              <p:txBody>
                <a:bodyPr/>
                <a:lstStyle/>
                <a:p>
                  <a:pPr>
                    <a:defRPr/>
                  </a:pPr>
                  <a:endParaRPr lang="zh-CN" altLang="en-US" b="1">
                    <a:latin typeface="Times New Roman" panose="02020603050405020304" pitchFamily="18" charset="0"/>
                    <a:cs typeface="Times New Roman" panose="02020603050405020304" pitchFamily="18" charset="0"/>
                  </a:endParaRPr>
                </a:p>
              </p:txBody>
            </p:sp>
          </p:grpSp>
          <p:sp>
            <p:nvSpPr>
              <p:cNvPr id="563234" name="Rectangle 34"/>
              <p:cNvSpPr>
                <a:spLocks noChangeArrowheads="1"/>
              </p:cNvSpPr>
              <p:nvPr/>
            </p:nvSpPr>
            <p:spPr bwMode="auto">
              <a:xfrm>
                <a:off x="1292" y="1504"/>
                <a:ext cx="665" cy="362"/>
              </a:xfrm>
              <a:prstGeom prst="rect">
                <a:avLst/>
              </a:prstGeom>
              <a:noFill/>
              <a:ln w="9525">
                <a:noFill/>
                <a:miter lim="800000"/>
                <a:headEnd/>
                <a:tailEnd/>
              </a:ln>
              <a:effectLst/>
            </p:spPr>
            <p:txBody>
              <a:bodyPr wrap="none" anchor="ctr">
                <a:spAutoFit/>
              </a:bodyPr>
              <a:lstStyle/>
              <a:p>
                <a:pPr>
                  <a:defRPr/>
                </a:pPr>
                <a:r>
                  <a:rPr lang="en-US" altLang="zh-CN" sz="2600" b="1">
                    <a:latin typeface="Times New Roman" panose="02020603050405020304" pitchFamily="18" charset="0"/>
                    <a:cs typeface="Times New Roman" panose="02020603050405020304" pitchFamily="18" charset="0"/>
                  </a:rPr>
                  <a:t>2     3</a:t>
                </a:r>
                <a:r>
                  <a:rPr lang="en-US" altLang="zh-CN" sz="2800" b="1">
                    <a:latin typeface="Times New Roman" panose="02020603050405020304" pitchFamily="18" charset="0"/>
                    <a:cs typeface="Times New Roman" panose="02020603050405020304" pitchFamily="18" charset="0"/>
                  </a:rPr>
                  <a:t> </a:t>
                </a:r>
              </a:p>
            </p:txBody>
          </p:sp>
          <p:grpSp>
            <p:nvGrpSpPr>
              <p:cNvPr id="50201" name="Group 35"/>
              <p:cNvGrpSpPr>
                <a:grpSpLocks/>
              </p:cNvGrpSpPr>
              <p:nvPr/>
            </p:nvGrpSpPr>
            <p:grpSpPr bwMode="auto">
              <a:xfrm>
                <a:off x="1543" y="1960"/>
                <a:ext cx="475" cy="182"/>
                <a:chOff x="3304" y="7778"/>
                <a:chExt cx="496" cy="271"/>
              </a:xfrm>
            </p:grpSpPr>
            <p:sp>
              <p:nvSpPr>
                <p:cNvPr id="563236" name="Line 36"/>
                <p:cNvSpPr>
                  <a:spLocks noChangeShapeType="1"/>
                </p:cNvSpPr>
                <p:nvPr/>
              </p:nvSpPr>
              <p:spPr bwMode="auto">
                <a:xfrm>
                  <a:off x="3309" y="7778"/>
                  <a:ext cx="0" cy="267"/>
                </a:xfrm>
                <a:prstGeom prst="line">
                  <a:avLst/>
                </a:prstGeom>
                <a:noFill/>
                <a:ln w="28575">
                  <a:solidFill>
                    <a:srgbClr val="000000"/>
                  </a:solidFill>
                  <a:round/>
                  <a:headEnd/>
                  <a:tailEnd/>
                </a:ln>
              </p:spPr>
              <p:txBody>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563237" name="Line 37"/>
                <p:cNvSpPr>
                  <a:spLocks noChangeShapeType="1"/>
                </p:cNvSpPr>
                <p:nvPr/>
              </p:nvSpPr>
              <p:spPr bwMode="auto">
                <a:xfrm rot="5400000">
                  <a:off x="3552" y="7799"/>
                  <a:ext cx="0" cy="496"/>
                </a:xfrm>
                <a:prstGeom prst="line">
                  <a:avLst/>
                </a:prstGeom>
                <a:noFill/>
                <a:ln w="28575">
                  <a:solidFill>
                    <a:srgbClr val="000000"/>
                  </a:solidFill>
                  <a:round/>
                  <a:headEnd/>
                  <a:tailEnd/>
                </a:ln>
              </p:spPr>
              <p:txBody>
                <a:bodyPr/>
                <a:lstStyle/>
                <a:p>
                  <a:pPr>
                    <a:defRPr/>
                  </a:pPr>
                  <a:endParaRPr lang="zh-CN" altLang="en-US" b="1">
                    <a:latin typeface="Times New Roman" panose="02020603050405020304" pitchFamily="18" charset="0"/>
                    <a:cs typeface="Times New Roman" panose="02020603050405020304" pitchFamily="18" charset="0"/>
                  </a:endParaRPr>
                </a:p>
              </p:txBody>
            </p:sp>
          </p:grpSp>
          <p:sp>
            <p:nvSpPr>
              <p:cNvPr id="563238" name="Rectangle 38"/>
              <p:cNvSpPr>
                <a:spLocks noChangeArrowheads="1"/>
              </p:cNvSpPr>
              <p:nvPr/>
            </p:nvSpPr>
            <p:spPr bwMode="auto">
              <a:xfrm>
                <a:off x="1292" y="1826"/>
                <a:ext cx="665" cy="362"/>
              </a:xfrm>
              <a:prstGeom prst="rect">
                <a:avLst/>
              </a:prstGeom>
              <a:noFill/>
              <a:ln w="9525">
                <a:noFill/>
                <a:miter lim="800000"/>
                <a:headEnd/>
                <a:tailEnd/>
              </a:ln>
              <a:effectLst/>
            </p:spPr>
            <p:txBody>
              <a:bodyPr wrap="none" anchor="ctr">
                <a:spAutoFit/>
              </a:bodyPr>
              <a:lstStyle/>
              <a:p>
                <a:pPr>
                  <a:defRPr/>
                </a:pPr>
                <a:r>
                  <a:rPr lang="en-US" altLang="zh-CN" sz="2600" b="1">
                    <a:latin typeface="Times New Roman" panose="02020603050405020304" pitchFamily="18" charset="0"/>
                    <a:cs typeface="Times New Roman" panose="02020603050405020304" pitchFamily="18" charset="0"/>
                  </a:rPr>
                  <a:t>2     1</a:t>
                </a:r>
                <a:r>
                  <a:rPr lang="en-US" altLang="zh-CN" sz="2800" b="1">
                    <a:latin typeface="Times New Roman" panose="02020603050405020304" pitchFamily="18" charset="0"/>
                    <a:cs typeface="Times New Roman" panose="02020603050405020304" pitchFamily="18" charset="0"/>
                  </a:rPr>
                  <a:t> </a:t>
                </a:r>
              </a:p>
            </p:txBody>
          </p:sp>
          <p:sp>
            <p:nvSpPr>
              <p:cNvPr id="50203" name="Rectangle 44"/>
              <p:cNvSpPr>
                <a:spLocks noChangeArrowheads="1"/>
              </p:cNvSpPr>
              <p:nvPr/>
            </p:nvSpPr>
            <p:spPr bwMode="auto">
              <a:xfrm>
                <a:off x="1695" y="2153"/>
                <a:ext cx="226"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600">
                    <a:cs typeface="Times New Roman" panose="02020603050405020304" pitchFamily="18" charset="0"/>
                  </a:rPr>
                  <a:t>0</a:t>
                </a:r>
              </a:p>
            </p:txBody>
          </p:sp>
        </p:grpSp>
      </p:grpSp>
      <p:sp>
        <p:nvSpPr>
          <p:cNvPr id="563248" name="Rectangle 48"/>
          <p:cNvSpPr>
            <a:spLocks noChangeArrowheads="1"/>
          </p:cNvSpPr>
          <p:nvPr/>
        </p:nvSpPr>
        <p:spPr bwMode="auto">
          <a:xfrm>
            <a:off x="26987" y="450081"/>
            <a:ext cx="8753475" cy="519112"/>
          </a:xfrm>
          <a:prstGeom prst="rect">
            <a:avLst/>
          </a:prstGeom>
          <a:noFill/>
          <a:ln w="9525">
            <a:noFill/>
            <a:miter lim="800000"/>
            <a:headEnd/>
            <a:tailEnd/>
          </a:ln>
          <a:effectLst/>
        </p:spPr>
        <p:txBody>
          <a:bodyPr wrap="none" anchor="ctr">
            <a:spAutoFit/>
          </a:bodyPr>
          <a:lstStyle/>
          <a:p>
            <a:pPr>
              <a:defRPr/>
            </a:pPr>
            <a:r>
              <a:rPr lang="en-US" altLang="zh-CN" sz="2800" b="1">
                <a:solidFill>
                  <a:srgbClr val="000099"/>
                </a:solidFill>
                <a:latin typeface="Times New Roman" panose="02020603050405020304" pitchFamily="18" charset="0"/>
                <a:cs typeface="Times New Roman" panose="02020603050405020304" pitchFamily="18" charset="0"/>
              </a:rPr>
              <a:t>    </a:t>
            </a:r>
            <a:r>
              <a:rPr lang="zh-CN" altLang="en-US" sz="2800" b="1">
                <a:solidFill>
                  <a:srgbClr val="000099"/>
                </a:solidFill>
                <a:latin typeface="Times New Roman" panose="02020603050405020304" pitchFamily="18" charset="0"/>
                <a:cs typeface="Times New Roman" panose="02020603050405020304" pitchFamily="18" charset="0"/>
              </a:rPr>
              <a:t>整数部分的转换采取除</a:t>
            </a:r>
            <a:r>
              <a:rPr lang="en-US" altLang="zh-CN" sz="2800" b="1">
                <a:solidFill>
                  <a:srgbClr val="000099"/>
                </a:solidFill>
                <a:latin typeface="Times New Roman" panose="02020603050405020304" pitchFamily="18" charset="0"/>
                <a:cs typeface="Times New Roman" panose="02020603050405020304" pitchFamily="18" charset="0"/>
              </a:rPr>
              <a:t>2</a:t>
            </a:r>
            <a:r>
              <a:rPr lang="zh-CN" altLang="en-US" sz="2800" b="1">
                <a:solidFill>
                  <a:srgbClr val="000099"/>
                </a:solidFill>
                <a:latin typeface="Times New Roman" panose="02020603050405020304" pitchFamily="18" charset="0"/>
                <a:cs typeface="Times New Roman" panose="02020603050405020304" pitchFamily="18" charset="0"/>
              </a:rPr>
              <a:t>取余法，直到商为零 为止。 </a:t>
            </a:r>
          </a:p>
        </p:txBody>
      </p:sp>
      <p:sp>
        <p:nvSpPr>
          <p:cNvPr id="563249" name="Rectangle 49"/>
          <p:cNvSpPr>
            <a:spLocks noChangeArrowheads="1"/>
          </p:cNvSpPr>
          <p:nvPr/>
        </p:nvSpPr>
        <p:spPr bwMode="auto">
          <a:xfrm>
            <a:off x="387350" y="3734618"/>
            <a:ext cx="3311525" cy="1971675"/>
          </a:xfrm>
          <a:prstGeom prst="rect">
            <a:avLst/>
          </a:prstGeom>
          <a:noFill/>
          <a:ln w="9525">
            <a:noFill/>
            <a:miter lim="800000"/>
            <a:headEnd/>
            <a:tailEnd/>
          </a:ln>
          <a:effectLst/>
        </p:spPr>
        <p:txBody>
          <a:bodyPr anchor="ctr">
            <a:spAutoFit/>
          </a:bodyPr>
          <a:lstStyle/>
          <a:p>
            <a:pPr>
              <a:lnSpc>
                <a:spcPct val="110000"/>
              </a:lnSpc>
              <a:defRPr/>
            </a:pPr>
            <a:r>
              <a:rPr lang="en-US" altLang="zh-CN" sz="2800" b="1">
                <a:solidFill>
                  <a:srgbClr val="000099"/>
                </a:solidFill>
                <a:latin typeface="Times New Roman" panose="02020603050405020304" pitchFamily="18" charset="0"/>
                <a:cs typeface="Times New Roman" panose="02020603050405020304" pitchFamily="18" charset="0"/>
              </a:rPr>
              <a:t>    </a:t>
            </a:r>
            <a:r>
              <a:rPr lang="zh-CN" altLang="en-US" sz="2800" b="1">
                <a:solidFill>
                  <a:srgbClr val="000099"/>
                </a:solidFill>
                <a:latin typeface="Times New Roman" panose="02020603050405020304" pitchFamily="18" charset="0"/>
                <a:cs typeface="Times New Roman" panose="02020603050405020304" pitchFamily="18" charset="0"/>
              </a:rPr>
              <a:t>净小数部分的转换采取乘 </a:t>
            </a:r>
            <a:r>
              <a:rPr lang="en-US" altLang="zh-CN" sz="2800" b="1">
                <a:solidFill>
                  <a:srgbClr val="000099"/>
                </a:solidFill>
                <a:latin typeface="Times New Roman" panose="02020603050405020304" pitchFamily="18" charset="0"/>
                <a:cs typeface="Times New Roman" panose="02020603050405020304" pitchFamily="18" charset="0"/>
              </a:rPr>
              <a:t>2</a:t>
            </a:r>
            <a:r>
              <a:rPr lang="zh-CN" altLang="en-US" sz="2800" b="1">
                <a:solidFill>
                  <a:srgbClr val="000099"/>
                </a:solidFill>
                <a:latin typeface="Times New Roman" panose="02020603050405020304" pitchFamily="18" charset="0"/>
                <a:cs typeface="Times New Roman" panose="02020603050405020304" pitchFamily="18" charset="0"/>
              </a:rPr>
              <a:t>取整法，直到满足规定的位数为止。 </a:t>
            </a:r>
          </a:p>
        </p:txBody>
      </p:sp>
      <p:sp>
        <p:nvSpPr>
          <p:cNvPr id="563250" name="Text Box 50"/>
          <p:cNvSpPr txBox="1">
            <a:spLocks noChangeArrowheads="1"/>
          </p:cNvSpPr>
          <p:nvPr/>
        </p:nvSpPr>
        <p:spPr bwMode="auto">
          <a:xfrm>
            <a:off x="3843337" y="3388543"/>
            <a:ext cx="47593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cs typeface="Times New Roman" panose="02020603050405020304" pitchFamily="18" charset="0"/>
              </a:rPr>
              <a:t>0.35 </a:t>
            </a:r>
            <a:r>
              <a:rPr lang="en-US" altLang="zh-CN" sz="2800">
                <a:cs typeface="Times New Roman" panose="02020603050405020304" pitchFamily="18" charset="0"/>
                <a:sym typeface="Symbol" panose="05050102010706020507" pitchFamily="18" charset="2"/>
              </a:rPr>
              <a:t> 2 = 0.7 …… </a:t>
            </a:r>
            <a:r>
              <a:rPr lang="zh-CN" altLang="en-US" sz="2800">
                <a:cs typeface="Times New Roman" panose="02020603050405020304" pitchFamily="18" charset="0"/>
                <a:sym typeface="Symbol" panose="05050102010706020507" pitchFamily="18" charset="2"/>
              </a:rPr>
              <a:t>整数</a:t>
            </a:r>
            <a:r>
              <a:rPr lang="en-US" altLang="zh-CN" sz="2800">
                <a:cs typeface="Times New Roman" panose="02020603050405020304" pitchFamily="18" charset="0"/>
                <a:sym typeface="Symbol" panose="05050102010706020507" pitchFamily="18" charset="2"/>
              </a:rPr>
              <a:t>0 (</a:t>
            </a:r>
            <a:r>
              <a:rPr lang="en-US" altLang="zh-CN" sz="2800" i="1">
                <a:cs typeface="Times New Roman" panose="02020603050405020304" pitchFamily="18" charset="0"/>
                <a:sym typeface="Symbol" panose="05050102010706020507" pitchFamily="18" charset="2"/>
              </a:rPr>
              <a:t>d</a:t>
            </a:r>
            <a:r>
              <a:rPr lang="en-US" altLang="zh-CN" sz="2800" baseline="-25000">
                <a:cs typeface="Times New Roman" panose="02020603050405020304" pitchFamily="18" charset="0"/>
                <a:sym typeface="Symbol" panose="05050102010706020507" pitchFamily="18" charset="2"/>
              </a:rPr>
              <a:t>-1</a:t>
            </a:r>
            <a:r>
              <a:rPr lang="en-US" altLang="zh-CN" sz="2800">
                <a:cs typeface="Times New Roman" panose="02020603050405020304" pitchFamily="18" charset="0"/>
                <a:sym typeface="Symbol" panose="05050102010706020507" pitchFamily="18" charset="2"/>
              </a:rPr>
              <a:t>) </a:t>
            </a:r>
          </a:p>
        </p:txBody>
      </p:sp>
      <p:sp>
        <p:nvSpPr>
          <p:cNvPr id="563251" name="Text Box 51"/>
          <p:cNvSpPr txBox="1">
            <a:spLocks noChangeArrowheads="1"/>
          </p:cNvSpPr>
          <p:nvPr/>
        </p:nvSpPr>
        <p:spPr bwMode="auto">
          <a:xfrm>
            <a:off x="3843337" y="3820343"/>
            <a:ext cx="47593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cs typeface="Times New Roman" panose="02020603050405020304" pitchFamily="18" charset="0"/>
              </a:rPr>
              <a:t>0.7 </a:t>
            </a:r>
            <a:r>
              <a:rPr lang="en-US" altLang="zh-CN" sz="2800">
                <a:cs typeface="Times New Roman" panose="02020603050405020304" pitchFamily="18" charset="0"/>
                <a:sym typeface="Symbol" panose="05050102010706020507" pitchFamily="18" charset="2"/>
              </a:rPr>
              <a:t> 2 = 1.4   …… </a:t>
            </a:r>
            <a:r>
              <a:rPr lang="zh-CN" altLang="en-US" sz="2800">
                <a:cs typeface="Times New Roman" panose="02020603050405020304" pitchFamily="18" charset="0"/>
                <a:sym typeface="Symbol" panose="05050102010706020507" pitchFamily="18" charset="2"/>
              </a:rPr>
              <a:t>整数</a:t>
            </a:r>
            <a:r>
              <a:rPr lang="en-US" altLang="zh-CN" sz="2800">
                <a:cs typeface="Times New Roman" panose="02020603050405020304" pitchFamily="18" charset="0"/>
                <a:sym typeface="Symbol" panose="05050102010706020507" pitchFamily="18" charset="2"/>
              </a:rPr>
              <a:t>1 (</a:t>
            </a:r>
            <a:r>
              <a:rPr lang="en-US" altLang="zh-CN" sz="2800" i="1">
                <a:cs typeface="Times New Roman" panose="02020603050405020304" pitchFamily="18" charset="0"/>
                <a:sym typeface="Symbol" panose="05050102010706020507" pitchFamily="18" charset="2"/>
              </a:rPr>
              <a:t>d</a:t>
            </a:r>
            <a:r>
              <a:rPr lang="en-US" altLang="zh-CN" sz="2800" baseline="-25000">
                <a:cs typeface="Times New Roman" panose="02020603050405020304" pitchFamily="18" charset="0"/>
                <a:sym typeface="Symbol" panose="05050102010706020507" pitchFamily="18" charset="2"/>
              </a:rPr>
              <a:t>-2</a:t>
            </a:r>
            <a:r>
              <a:rPr lang="en-US" altLang="zh-CN" sz="2800">
                <a:cs typeface="Times New Roman" panose="02020603050405020304" pitchFamily="18" charset="0"/>
                <a:sym typeface="Symbol" panose="05050102010706020507" pitchFamily="18" charset="2"/>
              </a:rPr>
              <a:t>) </a:t>
            </a:r>
          </a:p>
        </p:txBody>
      </p:sp>
      <p:sp>
        <p:nvSpPr>
          <p:cNvPr id="563252" name="Text Box 52"/>
          <p:cNvSpPr txBox="1">
            <a:spLocks noChangeArrowheads="1"/>
          </p:cNvSpPr>
          <p:nvPr/>
        </p:nvSpPr>
        <p:spPr bwMode="auto">
          <a:xfrm>
            <a:off x="3817937" y="4194993"/>
            <a:ext cx="47593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cs typeface="Times New Roman" panose="02020603050405020304" pitchFamily="18" charset="0"/>
              </a:rPr>
              <a:t>0.4 </a:t>
            </a:r>
            <a:r>
              <a:rPr lang="en-US" altLang="zh-CN" sz="2800">
                <a:cs typeface="Times New Roman" panose="02020603050405020304" pitchFamily="18" charset="0"/>
                <a:sym typeface="Symbol" panose="05050102010706020507" pitchFamily="18" charset="2"/>
              </a:rPr>
              <a:t> 2 = 0.8   …… </a:t>
            </a:r>
            <a:r>
              <a:rPr lang="zh-CN" altLang="en-US" sz="2800">
                <a:cs typeface="Times New Roman" panose="02020603050405020304" pitchFamily="18" charset="0"/>
                <a:sym typeface="Symbol" panose="05050102010706020507" pitchFamily="18" charset="2"/>
              </a:rPr>
              <a:t>整数</a:t>
            </a:r>
            <a:r>
              <a:rPr lang="en-US" altLang="zh-CN" sz="2800">
                <a:cs typeface="Times New Roman" panose="02020603050405020304" pitchFamily="18" charset="0"/>
                <a:sym typeface="Symbol" panose="05050102010706020507" pitchFamily="18" charset="2"/>
              </a:rPr>
              <a:t>0 (</a:t>
            </a:r>
            <a:r>
              <a:rPr lang="en-US" altLang="zh-CN" sz="2800" i="1">
                <a:cs typeface="Times New Roman" panose="02020603050405020304" pitchFamily="18" charset="0"/>
                <a:sym typeface="Symbol" panose="05050102010706020507" pitchFamily="18" charset="2"/>
              </a:rPr>
              <a:t>d</a:t>
            </a:r>
            <a:r>
              <a:rPr lang="en-US" altLang="zh-CN" sz="2800" baseline="-25000">
                <a:cs typeface="Times New Roman" panose="02020603050405020304" pitchFamily="18" charset="0"/>
                <a:sym typeface="Symbol" panose="05050102010706020507" pitchFamily="18" charset="2"/>
              </a:rPr>
              <a:t>-3</a:t>
            </a:r>
            <a:r>
              <a:rPr lang="en-US" altLang="zh-CN" sz="2800">
                <a:cs typeface="Times New Roman" panose="02020603050405020304" pitchFamily="18" charset="0"/>
                <a:sym typeface="Symbol" panose="05050102010706020507" pitchFamily="18" charset="2"/>
              </a:rPr>
              <a:t>) </a:t>
            </a:r>
          </a:p>
        </p:txBody>
      </p:sp>
      <p:sp>
        <p:nvSpPr>
          <p:cNvPr id="563253" name="Text Box 53"/>
          <p:cNvSpPr txBox="1">
            <a:spLocks noChangeArrowheads="1"/>
          </p:cNvSpPr>
          <p:nvPr/>
        </p:nvSpPr>
        <p:spPr bwMode="auto">
          <a:xfrm>
            <a:off x="3817937" y="4626793"/>
            <a:ext cx="47593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cs typeface="Times New Roman" panose="02020603050405020304" pitchFamily="18" charset="0"/>
              </a:rPr>
              <a:t>0.8 </a:t>
            </a:r>
            <a:r>
              <a:rPr lang="en-US" altLang="zh-CN" sz="2800">
                <a:cs typeface="Times New Roman" panose="02020603050405020304" pitchFamily="18" charset="0"/>
                <a:sym typeface="Symbol" panose="05050102010706020507" pitchFamily="18" charset="2"/>
              </a:rPr>
              <a:t> 2 = 1.6   …… </a:t>
            </a:r>
            <a:r>
              <a:rPr lang="zh-CN" altLang="en-US" sz="2800">
                <a:cs typeface="Times New Roman" panose="02020603050405020304" pitchFamily="18" charset="0"/>
                <a:sym typeface="Symbol" panose="05050102010706020507" pitchFamily="18" charset="2"/>
              </a:rPr>
              <a:t>整数</a:t>
            </a:r>
            <a:r>
              <a:rPr lang="en-US" altLang="zh-CN" sz="2800">
                <a:cs typeface="Times New Roman" panose="02020603050405020304" pitchFamily="18" charset="0"/>
                <a:sym typeface="Symbol" panose="05050102010706020507" pitchFamily="18" charset="2"/>
              </a:rPr>
              <a:t>1 (</a:t>
            </a:r>
            <a:r>
              <a:rPr lang="en-US" altLang="zh-CN" sz="2800" i="1">
                <a:cs typeface="Times New Roman" panose="02020603050405020304" pitchFamily="18" charset="0"/>
                <a:sym typeface="Symbol" panose="05050102010706020507" pitchFamily="18" charset="2"/>
              </a:rPr>
              <a:t>d</a:t>
            </a:r>
            <a:r>
              <a:rPr lang="en-US" altLang="zh-CN" sz="2800" baseline="-25000">
                <a:cs typeface="Times New Roman" panose="02020603050405020304" pitchFamily="18" charset="0"/>
                <a:sym typeface="Symbol" panose="05050102010706020507" pitchFamily="18" charset="2"/>
              </a:rPr>
              <a:t>-2</a:t>
            </a:r>
            <a:r>
              <a:rPr lang="en-US" altLang="zh-CN" sz="2800">
                <a:cs typeface="Times New Roman" panose="02020603050405020304" pitchFamily="18" charset="0"/>
                <a:sym typeface="Symbol" panose="05050102010706020507" pitchFamily="18" charset="2"/>
              </a:rPr>
              <a:t>) </a:t>
            </a:r>
          </a:p>
        </p:txBody>
      </p:sp>
      <p:sp>
        <p:nvSpPr>
          <p:cNvPr id="563254" name="Text Box 54"/>
          <p:cNvSpPr txBox="1">
            <a:spLocks noChangeArrowheads="1"/>
          </p:cNvSpPr>
          <p:nvPr/>
        </p:nvSpPr>
        <p:spPr bwMode="auto">
          <a:xfrm>
            <a:off x="3784600" y="5060181"/>
            <a:ext cx="47593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cs typeface="Times New Roman" panose="02020603050405020304" pitchFamily="18" charset="0"/>
              </a:rPr>
              <a:t>0.6 </a:t>
            </a:r>
            <a:r>
              <a:rPr lang="en-US" altLang="zh-CN" sz="2800">
                <a:cs typeface="Times New Roman" panose="02020603050405020304" pitchFamily="18" charset="0"/>
                <a:sym typeface="Symbol" panose="05050102010706020507" pitchFamily="18" charset="2"/>
              </a:rPr>
              <a:t> 2 = 1.2   …… </a:t>
            </a:r>
            <a:r>
              <a:rPr lang="zh-CN" altLang="en-US" sz="2800">
                <a:cs typeface="Times New Roman" panose="02020603050405020304" pitchFamily="18" charset="0"/>
                <a:sym typeface="Symbol" panose="05050102010706020507" pitchFamily="18" charset="2"/>
              </a:rPr>
              <a:t>整数</a:t>
            </a:r>
            <a:r>
              <a:rPr lang="en-US" altLang="zh-CN" sz="2800">
                <a:cs typeface="Times New Roman" panose="02020603050405020304" pitchFamily="18" charset="0"/>
                <a:sym typeface="Symbol" panose="05050102010706020507" pitchFamily="18" charset="2"/>
              </a:rPr>
              <a:t>1 (</a:t>
            </a:r>
            <a:r>
              <a:rPr lang="en-US" altLang="zh-CN" sz="2800" i="1">
                <a:cs typeface="Times New Roman" panose="02020603050405020304" pitchFamily="18" charset="0"/>
                <a:sym typeface="Symbol" panose="05050102010706020507" pitchFamily="18" charset="2"/>
              </a:rPr>
              <a:t>d</a:t>
            </a:r>
            <a:r>
              <a:rPr lang="en-US" altLang="zh-CN" sz="2800" baseline="-25000">
                <a:cs typeface="Times New Roman" panose="02020603050405020304" pitchFamily="18" charset="0"/>
                <a:sym typeface="Symbol" panose="05050102010706020507" pitchFamily="18" charset="2"/>
              </a:rPr>
              <a:t>-5</a:t>
            </a:r>
            <a:r>
              <a:rPr lang="en-US" altLang="zh-CN" sz="2800">
                <a:cs typeface="Times New Roman" panose="02020603050405020304" pitchFamily="18" charset="0"/>
                <a:sym typeface="Symbol" panose="05050102010706020507" pitchFamily="18" charset="2"/>
              </a:rPr>
              <a:t>) </a:t>
            </a:r>
          </a:p>
        </p:txBody>
      </p:sp>
      <p:sp>
        <p:nvSpPr>
          <p:cNvPr id="563255" name="Text Box 55"/>
          <p:cNvSpPr txBox="1">
            <a:spLocks noChangeArrowheads="1"/>
          </p:cNvSpPr>
          <p:nvPr/>
        </p:nvSpPr>
        <p:spPr bwMode="auto">
          <a:xfrm>
            <a:off x="3784600" y="5476106"/>
            <a:ext cx="47593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cs typeface="Times New Roman" panose="02020603050405020304" pitchFamily="18" charset="0"/>
              </a:rPr>
              <a:t>0.2 </a:t>
            </a:r>
            <a:r>
              <a:rPr lang="en-US" altLang="zh-CN" sz="2800">
                <a:cs typeface="Times New Roman" panose="02020603050405020304" pitchFamily="18" charset="0"/>
                <a:sym typeface="Symbol" panose="05050102010706020507" pitchFamily="18" charset="2"/>
              </a:rPr>
              <a:t> 2 = 0.4   …… </a:t>
            </a:r>
            <a:r>
              <a:rPr lang="zh-CN" altLang="en-US" sz="2800">
                <a:cs typeface="Times New Roman" panose="02020603050405020304" pitchFamily="18" charset="0"/>
                <a:sym typeface="Symbol" panose="05050102010706020507" pitchFamily="18" charset="2"/>
              </a:rPr>
              <a:t>整数</a:t>
            </a:r>
            <a:r>
              <a:rPr lang="en-US" altLang="zh-CN" sz="2800">
                <a:cs typeface="Times New Roman" panose="02020603050405020304" pitchFamily="18" charset="0"/>
                <a:sym typeface="Symbol" panose="05050102010706020507" pitchFamily="18" charset="2"/>
              </a:rPr>
              <a:t>0 (</a:t>
            </a:r>
            <a:r>
              <a:rPr lang="en-US" altLang="zh-CN" sz="2800" i="1">
                <a:cs typeface="Times New Roman" panose="02020603050405020304" pitchFamily="18" charset="0"/>
                <a:sym typeface="Symbol" panose="05050102010706020507" pitchFamily="18" charset="2"/>
              </a:rPr>
              <a:t>d</a:t>
            </a:r>
            <a:r>
              <a:rPr lang="en-US" altLang="zh-CN" sz="2800" baseline="-25000">
                <a:cs typeface="Times New Roman" panose="02020603050405020304" pitchFamily="18" charset="0"/>
                <a:sym typeface="Symbol" panose="05050102010706020507" pitchFamily="18" charset="2"/>
              </a:rPr>
              <a:t>-6</a:t>
            </a:r>
            <a:r>
              <a:rPr lang="en-US" altLang="zh-CN" sz="2800">
                <a:cs typeface="Times New Roman" panose="02020603050405020304" pitchFamily="18" charset="0"/>
                <a:sym typeface="Symbol" panose="05050102010706020507" pitchFamily="18" charset="2"/>
              </a:rPr>
              <a:t>) </a:t>
            </a:r>
          </a:p>
        </p:txBody>
      </p:sp>
      <p:sp>
        <p:nvSpPr>
          <p:cNvPr id="563256" name="Rectangle 56"/>
          <p:cNvSpPr>
            <a:spLocks noChangeArrowheads="1"/>
          </p:cNvSpPr>
          <p:nvPr/>
        </p:nvSpPr>
        <p:spPr bwMode="auto">
          <a:xfrm>
            <a:off x="387350" y="5922193"/>
            <a:ext cx="8756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E60000"/>
                </a:solidFill>
                <a:cs typeface="Times New Roman" panose="02020603050405020304" pitchFamily="18" charset="0"/>
              </a:rPr>
              <a:t>(27.35)</a:t>
            </a:r>
            <a:r>
              <a:rPr lang="en-US" altLang="zh-CN" sz="2800" baseline="-25000">
                <a:solidFill>
                  <a:srgbClr val="E60000"/>
                </a:solidFill>
                <a:cs typeface="Times New Roman" panose="02020603050405020304" pitchFamily="18" charset="0"/>
              </a:rPr>
              <a:t>10</a:t>
            </a:r>
            <a:r>
              <a:rPr lang="en-US" altLang="zh-CN" sz="2800">
                <a:solidFill>
                  <a:srgbClr val="E60000"/>
                </a:solidFill>
                <a:cs typeface="Times New Roman" panose="02020603050405020304" pitchFamily="18" charset="0"/>
              </a:rPr>
              <a:t> =(</a:t>
            </a:r>
            <a:r>
              <a:rPr lang="en-US" altLang="zh-CN" sz="2800" i="1">
                <a:solidFill>
                  <a:srgbClr val="E60000"/>
                </a:solidFill>
                <a:cs typeface="Times New Roman" panose="02020603050405020304" pitchFamily="18" charset="0"/>
              </a:rPr>
              <a:t>d</a:t>
            </a:r>
            <a:r>
              <a:rPr lang="en-US" altLang="zh-CN" sz="2800" baseline="-25000">
                <a:solidFill>
                  <a:srgbClr val="E60000"/>
                </a:solidFill>
                <a:cs typeface="Times New Roman" panose="02020603050405020304" pitchFamily="18" charset="0"/>
              </a:rPr>
              <a:t>4</a:t>
            </a:r>
            <a:r>
              <a:rPr lang="en-US" altLang="zh-CN" sz="2800" i="1">
                <a:solidFill>
                  <a:srgbClr val="E60000"/>
                </a:solidFill>
                <a:cs typeface="Times New Roman" panose="02020603050405020304" pitchFamily="18" charset="0"/>
              </a:rPr>
              <a:t>d</a:t>
            </a:r>
            <a:r>
              <a:rPr lang="en-US" altLang="zh-CN" sz="2800" baseline="-25000">
                <a:solidFill>
                  <a:srgbClr val="E60000"/>
                </a:solidFill>
                <a:cs typeface="Times New Roman" panose="02020603050405020304" pitchFamily="18" charset="0"/>
              </a:rPr>
              <a:t>3 </a:t>
            </a:r>
            <a:r>
              <a:rPr lang="en-US" altLang="zh-CN" sz="2800" i="1">
                <a:solidFill>
                  <a:srgbClr val="E60000"/>
                </a:solidFill>
                <a:cs typeface="Times New Roman" panose="02020603050405020304" pitchFamily="18" charset="0"/>
              </a:rPr>
              <a:t>d</a:t>
            </a:r>
            <a:r>
              <a:rPr lang="en-US" altLang="zh-CN" sz="2800" baseline="-25000">
                <a:solidFill>
                  <a:srgbClr val="E60000"/>
                </a:solidFill>
                <a:cs typeface="Times New Roman" panose="02020603050405020304" pitchFamily="18" charset="0"/>
              </a:rPr>
              <a:t>2</a:t>
            </a:r>
            <a:r>
              <a:rPr lang="en-US" altLang="zh-CN" sz="2800" i="1">
                <a:solidFill>
                  <a:srgbClr val="E60000"/>
                </a:solidFill>
                <a:cs typeface="Times New Roman" panose="02020603050405020304" pitchFamily="18" charset="0"/>
              </a:rPr>
              <a:t>d</a:t>
            </a:r>
            <a:r>
              <a:rPr lang="en-US" altLang="zh-CN" sz="2800" baseline="-25000">
                <a:solidFill>
                  <a:srgbClr val="E60000"/>
                </a:solidFill>
                <a:cs typeface="Times New Roman" panose="02020603050405020304" pitchFamily="18" charset="0"/>
              </a:rPr>
              <a:t>1</a:t>
            </a:r>
            <a:r>
              <a:rPr lang="en-US" altLang="zh-CN" sz="2800" i="1">
                <a:solidFill>
                  <a:srgbClr val="E60000"/>
                </a:solidFill>
                <a:cs typeface="Times New Roman" panose="02020603050405020304" pitchFamily="18" charset="0"/>
              </a:rPr>
              <a:t>d</a:t>
            </a:r>
            <a:r>
              <a:rPr lang="en-US" altLang="zh-CN" sz="2800" baseline="-25000">
                <a:solidFill>
                  <a:srgbClr val="E60000"/>
                </a:solidFill>
                <a:cs typeface="Times New Roman" panose="02020603050405020304" pitchFamily="18" charset="0"/>
              </a:rPr>
              <a:t>0</a:t>
            </a:r>
            <a:r>
              <a:rPr lang="en-US" altLang="zh-CN" sz="2800">
                <a:solidFill>
                  <a:srgbClr val="E60000"/>
                </a:solidFill>
                <a:cs typeface="Times New Roman" panose="02020603050405020304" pitchFamily="18" charset="0"/>
              </a:rPr>
              <a:t>.</a:t>
            </a:r>
            <a:r>
              <a:rPr lang="en-US" altLang="zh-CN" sz="2800" i="1">
                <a:solidFill>
                  <a:srgbClr val="E60000"/>
                </a:solidFill>
                <a:cs typeface="Times New Roman" panose="02020603050405020304" pitchFamily="18" charset="0"/>
              </a:rPr>
              <a:t>d</a:t>
            </a:r>
            <a:r>
              <a:rPr lang="en-US" altLang="zh-CN" sz="2800" i="1" baseline="-25000">
                <a:solidFill>
                  <a:srgbClr val="E60000"/>
                </a:solidFill>
                <a:cs typeface="Times New Roman" panose="02020603050405020304" pitchFamily="18" charset="0"/>
              </a:rPr>
              <a:t>-</a:t>
            </a:r>
            <a:r>
              <a:rPr lang="en-US" altLang="zh-CN" sz="2800" baseline="-25000">
                <a:solidFill>
                  <a:srgbClr val="E60000"/>
                </a:solidFill>
                <a:cs typeface="Times New Roman" panose="02020603050405020304" pitchFamily="18" charset="0"/>
              </a:rPr>
              <a:t>1</a:t>
            </a:r>
            <a:r>
              <a:rPr lang="en-US" altLang="zh-CN" sz="2800" i="1">
                <a:solidFill>
                  <a:srgbClr val="E60000"/>
                </a:solidFill>
                <a:cs typeface="Times New Roman" panose="02020603050405020304" pitchFamily="18" charset="0"/>
              </a:rPr>
              <a:t>d</a:t>
            </a:r>
            <a:r>
              <a:rPr lang="en-US" altLang="zh-CN" sz="2800" baseline="-25000">
                <a:solidFill>
                  <a:srgbClr val="E60000"/>
                </a:solidFill>
                <a:cs typeface="Times New Roman" panose="02020603050405020304" pitchFamily="18" charset="0"/>
              </a:rPr>
              <a:t>-2</a:t>
            </a:r>
            <a:r>
              <a:rPr lang="en-US" altLang="zh-CN" sz="2800" i="1">
                <a:solidFill>
                  <a:srgbClr val="E60000"/>
                </a:solidFill>
                <a:cs typeface="Times New Roman" panose="02020603050405020304" pitchFamily="18" charset="0"/>
              </a:rPr>
              <a:t>d</a:t>
            </a:r>
            <a:r>
              <a:rPr lang="en-US" altLang="zh-CN" sz="2800" i="1" baseline="-25000">
                <a:solidFill>
                  <a:srgbClr val="E60000"/>
                </a:solidFill>
                <a:cs typeface="Times New Roman" panose="02020603050405020304" pitchFamily="18" charset="0"/>
              </a:rPr>
              <a:t>-</a:t>
            </a:r>
            <a:r>
              <a:rPr lang="en-US" altLang="zh-CN" sz="2800" baseline="-25000">
                <a:solidFill>
                  <a:srgbClr val="E60000"/>
                </a:solidFill>
                <a:cs typeface="Times New Roman" panose="02020603050405020304" pitchFamily="18" charset="0"/>
              </a:rPr>
              <a:t>3</a:t>
            </a:r>
            <a:r>
              <a:rPr lang="en-US" altLang="zh-CN" sz="2800" i="1">
                <a:solidFill>
                  <a:srgbClr val="E60000"/>
                </a:solidFill>
                <a:cs typeface="Times New Roman" panose="02020603050405020304" pitchFamily="18" charset="0"/>
              </a:rPr>
              <a:t>d</a:t>
            </a:r>
            <a:r>
              <a:rPr lang="en-US" altLang="zh-CN" sz="2800" baseline="-25000">
                <a:solidFill>
                  <a:srgbClr val="E60000"/>
                </a:solidFill>
                <a:cs typeface="Times New Roman" panose="02020603050405020304" pitchFamily="18" charset="0"/>
              </a:rPr>
              <a:t>-4</a:t>
            </a:r>
            <a:r>
              <a:rPr lang="en-US" altLang="zh-CN" sz="2800" i="1">
                <a:solidFill>
                  <a:srgbClr val="E60000"/>
                </a:solidFill>
                <a:cs typeface="Times New Roman" panose="02020603050405020304" pitchFamily="18" charset="0"/>
              </a:rPr>
              <a:t>d</a:t>
            </a:r>
            <a:r>
              <a:rPr lang="en-US" altLang="zh-CN" sz="2800" i="1" baseline="-25000">
                <a:solidFill>
                  <a:srgbClr val="E60000"/>
                </a:solidFill>
                <a:cs typeface="Times New Roman" panose="02020603050405020304" pitchFamily="18" charset="0"/>
              </a:rPr>
              <a:t>-</a:t>
            </a:r>
            <a:r>
              <a:rPr lang="en-US" altLang="zh-CN" sz="2800" baseline="-25000">
                <a:solidFill>
                  <a:srgbClr val="E60000"/>
                </a:solidFill>
                <a:cs typeface="Times New Roman" panose="02020603050405020304" pitchFamily="18" charset="0"/>
              </a:rPr>
              <a:t>5</a:t>
            </a:r>
            <a:r>
              <a:rPr lang="en-US" altLang="zh-CN" sz="2800" i="1">
                <a:solidFill>
                  <a:srgbClr val="E60000"/>
                </a:solidFill>
                <a:cs typeface="Times New Roman" panose="02020603050405020304" pitchFamily="18" charset="0"/>
              </a:rPr>
              <a:t>d</a:t>
            </a:r>
            <a:r>
              <a:rPr lang="en-US" altLang="zh-CN" sz="2800" baseline="-25000">
                <a:solidFill>
                  <a:srgbClr val="E60000"/>
                </a:solidFill>
                <a:cs typeface="Times New Roman" panose="02020603050405020304" pitchFamily="18" charset="0"/>
              </a:rPr>
              <a:t>-6 </a:t>
            </a:r>
            <a:r>
              <a:rPr lang="en-US" altLang="zh-CN" sz="2800">
                <a:solidFill>
                  <a:srgbClr val="E60000"/>
                </a:solidFill>
                <a:cs typeface="Times New Roman" panose="02020603050405020304" pitchFamily="18" charset="0"/>
              </a:rPr>
              <a:t>) = (11011.010110)</a:t>
            </a:r>
            <a:r>
              <a:rPr lang="en-US" altLang="zh-CN" sz="2800" baseline="-25000">
                <a:solidFill>
                  <a:srgbClr val="E60000"/>
                </a:solidFill>
                <a:cs typeface="Times New Roman" panose="02020603050405020304" pitchFamily="18" charset="0"/>
              </a:rPr>
              <a:t>2</a:t>
            </a:r>
          </a:p>
        </p:txBody>
      </p:sp>
    </p:spTree>
    <p:extLst>
      <p:ext uri="{BB962C8B-B14F-4D97-AF65-F5344CB8AC3E}">
        <p14:creationId xmlns:p14="http://schemas.microsoft.com/office/powerpoint/2010/main" val="7627044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63248"/>
                                        </p:tgtEl>
                                        <p:attrNameLst>
                                          <p:attrName>style.visibility</p:attrName>
                                        </p:attrNameLst>
                                      </p:cBhvr>
                                      <p:to>
                                        <p:strVal val="visible"/>
                                      </p:to>
                                    </p:set>
                                    <p:animEffect transition="in" filter="wipe(left)">
                                      <p:cBhvr>
                                        <p:cTn id="7" dur="500"/>
                                        <p:tgtEl>
                                          <p:spTgt spid="5632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63249"/>
                                        </p:tgtEl>
                                        <p:attrNameLst>
                                          <p:attrName>style.visibility</p:attrName>
                                        </p:attrNameLst>
                                      </p:cBhvr>
                                      <p:to>
                                        <p:strVal val="visible"/>
                                      </p:to>
                                    </p:set>
                                    <p:animEffect transition="in" filter="wipe(left)">
                                      <p:cBhvr>
                                        <p:cTn id="17" dur="500"/>
                                        <p:tgtEl>
                                          <p:spTgt spid="56324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63250"/>
                                        </p:tgtEl>
                                        <p:attrNameLst>
                                          <p:attrName>style.visibility</p:attrName>
                                        </p:attrNameLst>
                                      </p:cBhvr>
                                      <p:to>
                                        <p:strVal val="visible"/>
                                      </p:to>
                                    </p:set>
                                    <p:animEffect transition="in" filter="wipe(left)">
                                      <p:cBhvr>
                                        <p:cTn id="22" dur="500"/>
                                        <p:tgtEl>
                                          <p:spTgt spid="56325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63251"/>
                                        </p:tgtEl>
                                        <p:attrNameLst>
                                          <p:attrName>style.visibility</p:attrName>
                                        </p:attrNameLst>
                                      </p:cBhvr>
                                      <p:to>
                                        <p:strVal val="visible"/>
                                      </p:to>
                                    </p:set>
                                    <p:animEffect transition="in" filter="wipe(left)">
                                      <p:cBhvr>
                                        <p:cTn id="27" dur="500"/>
                                        <p:tgtEl>
                                          <p:spTgt spid="56325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63252"/>
                                        </p:tgtEl>
                                        <p:attrNameLst>
                                          <p:attrName>style.visibility</p:attrName>
                                        </p:attrNameLst>
                                      </p:cBhvr>
                                      <p:to>
                                        <p:strVal val="visible"/>
                                      </p:to>
                                    </p:set>
                                    <p:animEffect transition="in" filter="wipe(left)">
                                      <p:cBhvr>
                                        <p:cTn id="32" dur="500"/>
                                        <p:tgtEl>
                                          <p:spTgt spid="56325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63253"/>
                                        </p:tgtEl>
                                        <p:attrNameLst>
                                          <p:attrName>style.visibility</p:attrName>
                                        </p:attrNameLst>
                                      </p:cBhvr>
                                      <p:to>
                                        <p:strVal val="visible"/>
                                      </p:to>
                                    </p:set>
                                    <p:animEffect transition="in" filter="wipe(left)">
                                      <p:cBhvr>
                                        <p:cTn id="37" dur="500"/>
                                        <p:tgtEl>
                                          <p:spTgt spid="56325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63254"/>
                                        </p:tgtEl>
                                        <p:attrNameLst>
                                          <p:attrName>style.visibility</p:attrName>
                                        </p:attrNameLst>
                                      </p:cBhvr>
                                      <p:to>
                                        <p:strVal val="visible"/>
                                      </p:to>
                                    </p:set>
                                    <p:animEffect transition="in" filter="wipe(left)">
                                      <p:cBhvr>
                                        <p:cTn id="42" dur="500"/>
                                        <p:tgtEl>
                                          <p:spTgt spid="56325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63255"/>
                                        </p:tgtEl>
                                        <p:attrNameLst>
                                          <p:attrName>style.visibility</p:attrName>
                                        </p:attrNameLst>
                                      </p:cBhvr>
                                      <p:to>
                                        <p:strVal val="visible"/>
                                      </p:to>
                                    </p:set>
                                    <p:animEffect transition="in" filter="wipe(left)">
                                      <p:cBhvr>
                                        <p:cTn id="47" dur="500"/>
                                        <p:tgtEl>
                                          <p:spTgt spid="56325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63256"/>
                                        </p:tgtEl>
                                        <p:attrNameLst>
                                          <p:attrName>style.visibility</p:attrName>
                                        </p:attrNameLst>
                                      </p:cBhvr>
                                      <p:to>
                                        <p:strVal val="visible"/>
                                      </p:to>
                                    </p:set>
                                    <p:animEffect transition="in" filter="wipe(left)">
                                      <p:cBhvr>
                                        <p:cTn id="52" dur="500"/>
                                        <p:tgtEl>
                                          <p:spTgt spid="563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48" grpId="0"/>
      <p:bldP spid="563249" grpId="0"/>
      <p:bldP spid="563250" grpId="0"/>
      <p:bldP spid="563251" grpId="0"/>
      <p:bldP spid="563252" grpId="0"/>
      <p:bldP spid="563253" grpId="0"/>
      <p:bldP spid="563254" grpId="0"/>
      <p:bldP spid="563255" grpId="0"/>
      <p:bldP spid="56325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794" name="Object 91"/>
          <p:cNvGraphicFramePr>
            <a:graphicFrameLocks noChangeAspect="1"/>
          </p:cNvGraphicFramePr>
          <p:nvPr>
            <p:extLst/>
          </p:nvPr>
        </p:nvGraphicFramePr>
        <p:xfrm>
          <a:off x="3851275" y="1181100"/>
          <a:ext cx="3489325" cy="542925"/>
        </p:xfrm>
        <a:graphic>
          <a:graphicData uri="http://schemas.openxmlformats.org/presentationml/2006/ole">
            <mc:AlternateContent xmlns:mc="http://schemas.openxmlformats.org/markup-compatibility/2006">
              <mc:Choice xmlns:v="urn:schemas-microsoft-com:vml" Requires="v">
                <p:oleObj spid="_x0000_s31752" name="公式" r:id="rId3" imgW="1663560" imgH="215640" progId="Equation.3">
                  <p:embed/>
                </p:oleObj>
              </mc:Choice>
              <mc:Fallback>
                <p:oleObj name="公式" r:id="rId3" imgW="166356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275" y="1181100"/>
                        <a:ext cx="3489325" cy="542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795" name="Object 92"/>
          <p:cNvGraphicFramePr>
            <a:graphicFrameLocks noChangeAspect="1"/>
          </p:cNvGraphicFramePr>
          <p:nvPr>
            <p:extLst/>
          </p:nvPr>
        </p:nvGraphicFramePr>
        <p:xfrm>
          <a:off x="3851275" y="571500"/>
          <a:ext cx="2503488" cy="542925"/>
        </p:xfrm>
        <a:graphic>
          <a:graphicData uri="http://schemas.openxmlformats.org/presentationml/2006/ole">
            <mc:AlternateContent xmlns:mc="http://schemas.openxmlformats.org/markup-compatibility/2006">
              <mc:Choice xmlns:v="urn:schemas-microsoft-com:vml" Requires="v">
                <p:oleObj spid="_x0000_s31753" name="公式" r:id="rId5" imgW="1193760" imgH="215640" progId="Equation.3">
                  <p:embed/>
                </p:oleObj>
              </mc:Choice>
              <mc:Fallback>
                <p:oleObj name="公式" r:id="rId5" imgW="119376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1275" y="571500"/>
                        <a:ext cx="2503488" cy="542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5949" name="Rectangle 93"/>
          <p:cNvSpPr>
            <a:spLocks noChangeArrowheads="1"/>
          </p:cNvSpPr>
          <p:nvPr/>
        </p:nvSpPr>
        <p:spPr bwMode="auto">
          <a:xfrm>
            <a:off x="5292725" y="5780088"/>
            <a:ext cx="3520516" cy="523220"/>
          </a:xfrm>
          <a:prstGeom prst="rect">
            <a:avLst/>
          </a:prstGeom>
          <a:noFill/>
          <a:ln w="9525">
            <a:noFill/>
            <a:miter lim="800000"/>
            <a:headEnd/>
            <a:tailEnd/>
          </a:ln>
          <a:effectLst/>
        </p:spPr>
        <p:txBody>
          <a:bodyPr wrap="none">
            <a:spAutoFit/>
          </a:bodyPr>
          <a:lstStyle/>
          <a:p>
            <a:pPr>
              <a:spcBef>
                <a:spcPct val="50000"/>
              </a:spcBef>
              <a:defRPr/>
            </a:pPr>
            <a:r>
              <a:rPr lang="en-US" altLang="zh-CN" sz="2800" b="1">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半加器构成的全加器</a:t>
            </a:r>
          </a:p>
        </p:txBody>
      </p:sp>
      <p:sp>
        <p:nvSpPr>
          <p:cNvPr id="505989" name="Rectangle 133"/>
          <p:cNvSpPr>
            <a:spLocks noChangeArrowheads="1"/>
          </p:cNvSpPr>
          <p:nvPr/>
        </p:nvSpPr>
        <p:spPr bwMode="auto">
          <a:xfrm>
            <a:off x="1535113" y="5780088"/>
            <a:ext cx="1266693" cy="523220"/>
          </a:xfrm>
          <a:prstGeom prst="rect">
            <a:avLst/>
          </a:prstGeom>
          <a:noFill/>
          <a:ln w="9525">
            <a:noFill/>
            <a:miter lim="800000"/>
            <a:headEnd/>
            <a:tailEnd/>
          </a:ln>
          <a:effectLst/>
        </p:spPr>
        <p:txBody>
          <a:bodyPr wrap="none">
            <a:spAutoFit/>
          </a:bodyPr>
          <a:lstStyle/>
          <a:p>
            <a:pPr>
              <a:spcBef>
                <a:spcPct val="50000"/>
              </a:spcBef>
              <a:defRPr/>
            </a:pPr>
            <a:r>
              <a:rPr lang="zh-CN" altLang="en-US" sz="2800" b="1">
                <a:latin typeface="Times New Roman" panose="02020603050405020304" pitchFamily="18" charset="0"/>
                <a:cs typeface="Times New Roman" panose="02020603050405020304" pitchFamily="18" charset="0"/>
              </a:rPr>
              <a:t>逻辑图</a:t>
            </a:r>
          </a:p>
        </p:txBody>
      </p:sp>
      <p:pic>
        <p:nvPicPr>
          <p:cNvPr id="506037" name="Picture 181" descr="图片3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313" y="549275"/>
            <a:ext cx="3835400" cy="518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6038" name="Picture 182" descr="图片4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8200" y="2122488"/>
            <a:ext cx="4100513"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92121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06037"/>
                                        </p:tgtEl>
                                        <p:attrNameLst>
                                          <p:attrName>style.visibility</p:attrName>
                                        </p:attrNameLst>
                                      </p:cBhvr>
                                      <p:to>
                                        <p:strVal val="visible"/>
                                      </p:to>
                                    </p:set>
                                    <p:animEffect transition="in" filter="wipe(left)">
                                      <p:cBhvr>
                                        <p:cTn id="7" dur="1000"/>
                                        <p:tgtEl>
                                          <p:spTgt spid="50603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05989"/>
                                        </p:tgtEl>
                                        <p:attrNameLst>
                                          <p:attrName>style.visibility</p:attrName>
                                        </p:attrNameLst>
                                      </p:cBhvr>
                                      <p:to>
                                        <p:strVal val="visible"/>
                                      </p:to>
                                    </p:set>
                                    <p:animEffect transition="in" filter="wipe(left)">
                                      <p:cBhvr>
                                        <p:cTn id="10" dur="1000"/>
                                        <p:tgtEl>
                                          <p:spTgt spid="50598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506038"/>
                                        </p:tgtEl>
                                        <p:attrNameLst>
                                          <p:attrName>style.visibility</p:attrName>
                                        </p:attrNameLst>
                                      </p:cBhvr>
                                      <p:to>
                                        <p:strVal val="visible"/>
                                      </p:to>
                                    </p:set>
                                    <p:animEffect transition="in" filter="wipe(left)">
                                      <p:cBhvr>
                                        <p:cTn id="15" dur="1000"/>
                                        <p:tgtEl>
                                          <p:spTgt spid="50603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505949"/>
                                        </p:tgtEl>
                                        <p:attrNameLst>
                                          <p:attrName>style.visibility</p:attrName>
                                        </p:attrNameLst>
                                      </p:cBhvr>
                                      <p:to>
                                        <p:strVal val="visible"/>
                                      </p:to>
                                    </p:set>
                                    <p:animEffect transition="in" filter="wipe(left)">
                                      <p:cBhvr>
                                        <p:cTn id="18" dur="1000"/>
                                        <p:tgtEl>
                                          <p:spTgt spid="5059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5949" grpId="0"/>
      <p:bldP spid="50598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subTitle" idx="1"/>
          </p:nvPr>
        </p:nvSpPr>
        <p:spPr bwMode="auto">
          <a:xfrm>
            <a:off x="2912268" y="799417"/>
            <a:ext cx="3057525" cy="62865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en-US" altLang="zh-CN" sz="3600" b="1" dirty="0" smtClean="0">
                <a:solidFill>
                  <a:srgbClr val="CC0000"/>
                </a:solidFill>
                <a:latin typeface="Times New Roman" panose="02020603050405020304" pitchFamily="18" charset="0"/>
                <a:ea typeface="黑体" pitchFamily="2" charset="-122"/>
                <a:cs typeface="Times New Roman" panose="02020603050405020304" pitchFamily="18" charset="0"/>
              </a:rPr>
              <a:t>20. 8   </a:t>
            </a:r>
            <a:r>
              <a:rPr lang="zh-CN" altLang="en-US" sz="3600" b="1" dirty="0" smtClean="0">
                <a:solidFill>
                  <a:srgbClr val="CC0000"/>
                </a:solidFill>
                <a:latin typeface="Times New Roman" panose="02020603050405020304" pitchFamily="18" charset="0"/>
                <a:ea typeface="黑体" pitchFamily="2" charset="-122"/>
                <a:cs typeface="Times New Roman" panose="02020603050405020304" pitchFamily="18" charset="0"/>
              </a:rPr>
              <a:t>编码器</a:t>
            </a:r>
          </a:p>
        </p:txBody>
      </p:sp>
      <p:sp>
        <p:nvSpPr>
          <p:cNvPr id="506883" name="Text Box 3"/>
          <p:cNvSpPr txBox="1">
            <a:spLocks noChangeArrowheads="1"/>
          </p:cNvSpPr>
          <p:nvPr/>
        </p:nvSpPr>
        <p:spPr bwMode="auto">
          <a:xfrm>
            <a:off x="395288" y="1664140"/>
            <a:ext cx="8569325" cy="1643527"/>
          </a:xfrm>
          <a:prstGeom prst="rect">
            <a:avLst/>
          </a:prstGeom>
          <a:noFill/>
          <a:ln w="9525">
            <a:noFill/>
            <a:miter lim="800000"/>
            <a:headEnd/>
            <a:tailEnd/>
          </a:ln>
        </p:spPr>
        <p:txBody>
          <a:bodyPr>
            <a:spAutoFit/>
          </a:bodyPr>
          <a:lstStyle/>
          <a:p>
            <a:pPr>
              <a:lnSpc>
                <a:spcPct val="120000"/>
              </a:lnSpc>
              <a:defRPr/>
            </a:pPr>
            <a:r>
              <a:rPr lang="en-US" altLang="zh-CN" sz="2800" b="1" dirty="0">
                <a:solidFill>
                  <a:schemeClr val="bg1"/>
                </a:solidFill>
                <a:latin typeface="Times New Roman" panose="02020603050405020304" pitchFamily="18" charset="0"/>
                <a:cs typeface="Times New Roman" panose="02020603050405020304" pitchFamily="18" charset="0"/>
              </a:rPr>
              <a:t>        </a:t>
            </a:r>
            <a:r>
              <a:rPr lang="zh-CN" altLang="en-US" sz="2800" b="1" dirty="0">
                <a:solidFill>
                  <a:srgbClr val="000099"/>
                </a:solidFill>
                <a:latin typeface="Times New Roman" panose="02020603050405020304" pitchFamily="18" charset="0"/>
                <a:cs typeface="Times New Roman" panose="02020603050405020304" pitchFamily="18" charset="0"/>
              </a:rPr>
              <a:t>把二进制码按一定规律编排，使每组代码具有一特定的含义，</a:t>
            </a:r>
            <a:r>
              <a:rPr lang="zh-CN" altLang="en-US" sz="2800" b="1" dirty="0">
                <a:solidFill>
                  <a:srgbClr val="CC0000"/>
                </a:solidFill>
                <a:latin typeface="Times New Roman" panose="02020603050405020304" pitchFamily="18" charset="0"/>
                <a:cs typeface="Times New Roman" panose="02020603050405020304" pitchFamily="18" charset="0"/>
              </a:rPr>
              <a:t>称为编码。</a:t>
            </a:r>
          </a:p>
          <a:p>
            <a:pPr>
              <a:lnSpc>
                <a:spcPct val="120000"/>
              </a:lnSpc>
              <a:defRPr/>
            </a:pPr>
            <a:r>
              <a:rPr lang="zh-CN" altLang="en-US" sz="2800" b="1" dirty="0">
                <a:solidFill>
                  <a:srgbClr val="CC0000"/>
                </a:solidFill>
                <a:latin typeface="Times New Roman" panose="02020603050405020304" pitchFamily="18" charset="0"/>
                <a:cs typeface="Times New Roman" panose="02020603050405020304" pitchFamily="18" charset="0"/>
              </a:rPr>
              <a:t>        具有编码功能的逻辑电路称为编码器。</a:t>
            </a:r>
          </a:p>
        </p:txBody>
      </p:sp>
      <p:sp>
        <p:nvSpPr>
          <p:cNvPr id="506884" name="Rectangle 4"/>
          <p:cNvSpPr>
            <a:spLocks noChangeArrowheads="1"/>
          </p:cNvSpPr>
          <p:nvPr/>
        </p:nvSpPr>
        <p:spPr bwMode="auto">
          <a:xfrm>
            <a:off x="395288" y="3286565"/>
            <a:ext cx="8421687" cy="630942"/>
          </a:xfrm>
          <a:prstGeom prst="rect">
            <a:avLst/>
          </a:prstGeom>
          <a:noFill/>
          <a:ln w="9525">
            <a:noFill/>
            <a:miter lim="800000"/>
            <a:headEnd/>
            <a:tailEnd/>
          </a:ln>
        </p:spPr>
        <p:txBody>
          <a:bodyPr>
            <a:spAutoFit/>
          </a:bodyPr>
          <a:lstStyle/>
          <a:p>
            <a:pPr>
              <a:lnSpc>
                <a:spcPct val="125000"/>
              </a:lnSpc>
              <a:defRPr/>
            </a:pPr>
            <a:r>
              <a:rPr lang="en-US" altLang="zh-CN" sz="2800" b="1">
                <a:solidFill>
                  <a:srgbClr val="FF0000"/>
                </a:solidFill>
                <a:latin typeface="Times New Roman" panose="02020603050405020304" pitchFamily="18" charset="0"/>
                <a:cs typeface="Times New Roman" panose="02020603050405020304" pitchFamily="18" charset="0"/>
              </a:rPr>
              <a:t>        </a:t>
            </a:r>
            <a:r>
              <a:rPr lang="en-US" altLang="zh-CN" sz="2800" b="1" i="1">
                <a:solidFill>
                  <a:srgbClr val="FF0000"/>
                </a:solidFill>
                <a:latin typeface="Times New Roman" panose="02020603050405020304" pitchFamily="18" charset="0"/>
                <a:cs typeface="Times New Roman" panose="02020603050405020304" pitchFamily="18" charset="0"/>
              </a:rPr>
              <a:t>n</a:t>
            </a:r>
            <a:r>
              <a:rPr lang="en-US" altLang="zh-CN" sz="2800" b="1">
                <a:solidFill>
                  <a:srgbClr val="FF0066"/>
                </a:solidFill>
                <a:latin typeface="Times New Roman" panose="02020603050405020304" pitchFamily="18" charset="0"/>
                <a:cs typeface="Times New Roman" panose="02020603050405020304" pitchFamily="18" charset="0"/>
              </a:rPr>
              <a:t> </a:t>
            </a:r>
            <a:r>
              <a:rPr lang="zh-CN" altLang="en-US" sz="2800" b="1">
                <a:solidFill>
                  <a:srgbClr val="333300"/>
                </a:solidFill>
                <a:latin typeface="Times New Roman" panose="02020603050405020304" pitchFamily="18" charset="0"/>
                <a:cs typeface="Times New Roman" panose="02020603050405020304" pitchFamily="18" charset="0"/>
              </a:rPr>
              <a:t>位二进制代码有 </a:t>
            </a:r>
            <a:r>
              <a:rPr lang="en-US" altLang="zh-CN" sz="2800" b="1">
                <a:solidFill>
                  <a:srgbClr val="FF0000"/>
                </a:solidFill>
                <a:latin typeface="Times New Roman" panose="02020603050405020304" pitchFamily="18" charset="0"/>
                <a:cs typeface="Times New Roman" panose="02020603050405020304" pitchFamily="18" charset="0"/>
              </a:rPr>
              <a:t>2</a:t>
            </a:r>
            <a:r>
              <a:rPr lang="en-US" altLang="zh-CN" sz="2800" b="1" i="1" baseline="30000">
                <a:solidFill>
                  <a:srgbClr val="FF0000"/>
                </a:solidFill>
                <a:latin typeface="Times New Roman" panose="02020603050405020304" pitchFamily="18" charset="0"/>
                <a:cs typeface="Times New Roman" panose="02020603050405020304" pitchFamily="18" charset="0"/>
              </a:rPr>
              <a:t>n</a:t>
            </a:r>
            <a:r>
              <a:rPr lang="en-US" altLang="zh-CN" sz="2800" b="1" baseline="30000">
                <a:solidFill>
                  <a:srgbClr val="FF0000"/>
                </a:solidFill>
                <a:latin typeface="Times New Roman" panose="02020603050405020304" pitchFamily="18" charset="0"/>
                <a:cs typeface="Times New Roman" panose="02020603050405020304" pitchFamily="18" charset="0"/>
              </a:rPr>
              <a:t> </a:t>
            </a:r>
            <a:r>
              <a:rPr lang="zh-CN" altLang="en-US" sz="2800" b="1">
                <a:solidFill>
                  <a:srgbClr val="333300"/>
                </a:solidFill>
                <a:latin typeface="Times New Roman" panose="02020603050405020304" pitchFamily="18" charset="0"/>
                <a:cs typeface="Times New Roman" panose="02020603050405020304" pitchFamily="18" charset="0"/>
              </a:rPr>
              <a:t>种组合</a:t>
            </a:r>
            <a:r>
              <a:rPr lang="en-US" altLang="zh-CN" sz="2800" b="1">
                <a:solidFill>
                  <a:srgbClr val="333300"/>
                </a:solidFill>
                <a:latin typeface="Times New Roman" panose="02020603050405020304" pitchFamily="18" charset="0"/>
                <a:cs typeface="Times New Roman" panose="02020603050405020304" pitchFamily="18" charset="0"/>
              </a:rPr>
              <a:t>, </a:t>
            </a:r>
            <a:r>
              <a:rPr lang="zh-CN" altLang="en-US" sz="2800" b="1">
                <a:solidFill>
                  <a:srgbClr val="333300"/>
                </a:solidFill>
                <a:latin typeface="Times New Roman" panose="02020603050405020304" pitchFamily="18" charset="0"/>
                <a:cs typeface="Times New Roman" panose="02020603050405020304" pitchFamily="18" charset="0"/>
              </a:rPr>
              <a:t>可以表示 </a:t>
            </a:r>
            <a:r>
              <a:rPr lang="en-US" altLang="zh-CN" sz="2800" b="1">
                <a:solidFill>
                  <a:srgbClr val="FF0000"/>
                </a:solidFill>
                <a:latin typeface="Times New Roman" panose="02020603050405020304" pitchFamily="18" charset="0"/>
                <a:cs typeface="Times New Roman" panose="02020603050405020304" pitchFamily="18" charset="0"/>
              </a:rPr>
              <a:t>2</a:t>
            </a:r>
            <a:r>
              <a:rPr lang="en-US" altLang="zh-CN" sz="2800" b="1" i="1" baseline="30000">
                <a:solidFill>
                  <a:srgbClr val="FF0000"/>
                </a:solidFill>
                <a:latin typeface="Times New Roman" panose="02020603050405020304" pitchFamily="18" charset="0"/>
                <a:cs typeface="Times New Roman" panose="02020603050405020304" pitchFamily="18" charset="0"/>
              </a:rPr>
              <a:t>n</a:t>
            </a:r>
            <a:r>
              <a:rPr lang="en-US" altLang="zh-CN" sz="2800" b="1" baseline="30000">
                <a:solidFill>
                  <a:srgbClr val="FF0000"/>
                </a:solidFill>
                <a:latin typeface="Times New Roman" panose="02020603050405020304" pitchFamily="18" charset="0"/>
                <a:cs typeface="Times New Roman" panose="02020603050405020304" pitchFamily="18" charset="0"/>
              </a:rPr>
              <a:t> </a:t>
            </a:r>
            <a:r>
              <a:rPr lang="zh-CN" altLang="en-US" sz="2800" b="1">
                <a:solidFill>
                  <a:srgbClr val="333300"/>
                </a:solidFill>
                <a:latin typeface="Times New Roman" panose="02020603050405020304" pitchFamily="18" charset="0"/>
                <a:cs typeface="Times New Roman" panose="02020603050405020304" pitchFamily="18" charset="0"/>
              </a:rPr>
              <a:t>个信息。</a:t>
            </a:r>
          </a:p>
        </p:txBody>
      </p:sp>
      <p:sp>
        <p:nvSpPr>
          <p:cNvPr id="506885" name="Rectangle 5"/>
          <p:cNvSpPr>
            <a:spLocks noChangeArrowheads="1"/>
          </p:cNvSpPr>
          <p:nvPr/>
        </p:nvSpPr>
        <p:spPr bwMode="auto">
          <a:xfrm>
            <a:off x="493713" y="3858065"/>
            <a:ext cx="7894637" cy="1235075"/>
          </a:xfrm>
          <a:prstGeom prst="rect">
            <a:avLst/>
          </a:prstGeom>
          <a:noFill/>
          <a:ln w="9525">
            <a:noFill/>
            <a:miter lim="800000"/>
            <a:headEnd/>
            <a:tailEnd/>
          </a:ln>
          <a:effectLst/>
        </p:spPr>
        <p:txBody>
          <a:bodyPr>
            <a:spAutoFit/>
          </a:bodyPr>
          <a:lstStyle/>
          <a:p>
            <a:pPr>
              <a:lnSpc>
                <a:spcPct val="125000"/>
              </a:lnSpc>
              <a:defRPr/>
            </a:pPr>
            <a:r>
              <a:rPr lang="en-US" altLang="zh-CN" sz="2800" b="1" dirty="0">
                <a:solidFill>
                  <a:srgbClr val="333300"/>
                </a:solidFill>
                <a:latin typeface="Times New Roman" panose="02020603050405020304" pitchFamily="18" charset="0"/>
                <a:cs typeface="Times New Roman" panose="02020603050405020304" pitchFamily="18" charset="0"/>
              </a:rPr>
              <a:t>       </a:t>
            </a:r>
            <a:r>
              <a:rPr lang="zh-CN" altLang="en-US" sz="2800" b="1" dirty="0">
                <a:solidFill>
                  <a:srgbClr val="333300"/>
                </a:solidFill>
                <a:latin typeface="Times New Roman" panose="02020603050405020304" pitchFamily="18" charset="0"/>
                <a:cs typeface="Times New Roman" panose="02020603050405020304" pitchFamily="18" charset="0"/>
              </a:rPr>
              <a:t>要表示</a:t>
            </a:r>
            <a:r>
              <a:rPr lang="en-US" altLang="zh-CN" sz="2800" b="1" dirty="0">
                <a:solidFill>
                  <a:srgbClr val="FF0000"/>
                </a:solidFill>
                <a:latin typeface="Times New Roman" panose="02020603050405020304" pitchFamily="18" charset="0"/>
                <a:cs typeface="Times New Roman" panose="02020603050405020304" pitchFamily="18" charset="0"/>
              </a:rPr>
              <a:t>N</a:t>
            </a:r>
            <a:r>
              <a:rPr lang="zh-CN" altLang="en-US" sz="2800" b="1" dirty="0">
                <a:solidFill>
                  <a:srgbClr val="333300"/>
                </a:solidFill>
                <a:latin typeface="Times New Roman" panose="02020603050405020304" pitchFamily="18" charset="0"/>
                <a:cs typeface="Times New Roman" panose="02020603050405020304" pitchFamily="18" charset="0"/>
              </a:rPr>
              <a:t>个信息所需的二进制代码应满足  </a:t>
            </a:r>
          </a:p>
          <a:p>
            <a:pPr>
              <a:lnSpc>
                <a:spcPct val="125000"/>
              </a:lnSpc>
              <a:defRPr/>
            </a:pPr>
            <a:r>
              <a:rPr lang="zh-CN" altLang="en-US" sz="2800" b="1" dirty="0">
                <a:solidFill>
                  <a:srgbClr val="333300"/>
                </a:solidFill>
                <a:latin typeface="Times New Roman" panose="02020603050405020304" pitchFamily="18" charset="0"/>
                <a:cs typeface="Times New Roman" panose="02020603050405020304" pitchFamily="18" charset="0"/>
              </a:rPr>
              <a:t>                        </a:t>
            </a:r>
            <a:r>
              <a:rPr lang="en-US" altLang="zh-CN" sz="3200" b="1" dirty="0">
                <a:solidFill>
                  <a:srgbClr val="FF0000"/>
                </a:solidFill>
                <a:latin typeface="Times New Roman" panose="02020603050405020304" pitchFamily="18" charset="0"/>
                <a:cs typeface="Times New Roman" panose="02020603050405020304" pitchFamily="18" charset="0"/>
              </a:rPr>
              <a:t>2</a:t>
            </a:r>
            <a:r>
              <a:rPr lang="en-US" altLang="zh-CN" sz="3200" b="1" i="1" baseline="30000" dirty="0">
                <a:solidFill>
                  <a:srgbClr val="FF0000"/>
                </a:solidFill>
                <a:latin typeface="Times New Roman" panose="02020603050405020304" pitchFamily="18" charset="0"/>
                <a:cs typeface="Times New Roman" panose="02020603050405020304" pitchFamily="18" charset="0"/>
              </a:rPr>
              <a:t>n</a:t>
            </a:r>
            <a:r>
              <a:rPr lang="en-US" altLang="zh-CN" sz="3200" b="1" dirty="0">
                <a:solidFill>
                  <a:srgbClr val="FF0000"/>
                </a:solidFill>
                <a:latin typeface="Times New Roman" panose="02020603050405020304" pitchFamily="18" charset="0"/>
                <a:cs typeface="Times New Roman" panose="02020603050405020304" pitchFamily="18" charset="0"/>
                <a:sym typeface="Symbol" pitchFamily="18" charset="2"/>
              </a:rPr>
              <a:t> </a:t>
            </a:r>
            <a:r>
              <a:rPr lang="en-US" altLang="zh-CN" sz="3200" b="1" dirty="0">
                <a:solidFill>
                  <a:srgbClr val="FF0000"/>
                </a:solidFill>
                <a:latin typeface="Times New Roman" panose="02020603050405020304" pitchFamily="18" charset="0"/>
                <a:cs typeface="Times New Roman" panose="02020603050405020304" pitchFamily="18" charset="0"/>
              </a:rPr>
              <a:t>N</a:t>
            </a:r>
            <a:endParaRPr lang="en-US" altLang="zh-CN" sz="32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44466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06883"/>
                                        </p:tgtEl>
                                        <p:attrNameLst>
                                          <p:attrName>style.visibility</p:attrName>
                                        </p:attrNameLst>
                                      </p:cBhvr>
                                      <p:to>
                                        <p:strVal val="visible"/>
                                      </p:to>
                                    </p:set>
                                    <p:animEffect transition="in" filter="wipe(left)">
                                      <p:cBhvr>
                                        <p:cTn id="7" dur="500"/>
                                        <p:tgtEl>
                                          <p:spTgt spid="506883"/>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06884"/>
                                        </p:tgtEl>
                                        <p:attrNameLst>
                                          <p:attrName>style.visibility</p:attrName>
                                        </p:attrNameLst>
                                      </p:cBhvr>
                                      <p:to>
                                        <p:strVal val="visible"/>
                                      </p:to>
                                    </p:set>
                                    <p:animEffect transition="in" filter="wipe(left)">
                                      <p:cBhvr>
                                        <p:cTn id="11" dur="500"/>
                                        <p:tgtEl>
                                          <p:spTgt spid="506884"/>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06885"/>
                                        </p:tgtEl>
                                        <p:attrNameLst>
                                          <p:attrName>style.visibility</p:attrName>
                                        </p:attrNameLst>
                                      </p:cBhvr>
                                      <p:to>
                                        <p:strVal val="visible"/>
                                      </p:to>
                                    </p:set>
                                    <p:animEffect transition="in" filter="wipe(left)">
                                      <p:cBhvr>
                                        <p:cTn id="15" dur="500"/>
                                        <p:tgtEl>
                                          <p:spTgt spid="5068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6883" grpId="0" autoUpdateAnimBg="0"/>
      <p:bldP spid="506884" grpId="0" autoUpdateAnimBg="0"/>
      <p:bldP spid="506885" grpId="0"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Rectangle 2"/>
          <p:cNvSpPr>
            <a:spLocks noChangeArrowheads="1"/>
          </p:cNvSpPr>
          <p:nvPr/>
        </p:nvSpPr>
        <p:spPr bwMode="auto">
          <a:xfrm>
            <a:off x="771053" y="909433"/>
            <a:ext cx="4800600" cy="533400"/>
          </a:xfrm>
          <a:prstGeom prst="rect">
            <a:avLst/>
          </a:prstGeom>
          <a:noFill/>
          <a:ln w="9525">
            <a:noFill/>
            <a:miter lim="800000"/>
            <a:headEnd/>
            <a:tailEnd/>
          </a:ln>
        </p:spPr>
        <p:txBody>
          <a:bodyPr/>
          <a:lstStyle/>
          <a:p>
            <a:pPr>
              <a:spcBef>
                <a:spcPct val="20000"/>
              </a:spcBef>
              <a:defRPr/>
            </a:pPr>
            <a:r>
              <a:rPr lang="en-US" altLang="zh-CN" sz="3200" b="1">
                <a:solidFill>
                  <a:srgbClr val="000099"/>
                </a:solidFill>
                <a:latin typeface="Times New Roman" panose="02020603050405020304" pitchFamily="18" charset="0"/>
                <a:cs typeface="Times New Roman" panose="02020603050405020304" pitchFamily="18" charset="0"/>
              </a:rPr>
              <a:t>20. 8. 1  </a:t>
            </a:r>
            <a:r>
              <a:rPr lang="zh-CN" altLang="en-US" sz="3200" b="1">
                <a:solidFill>
                  <a:srgbClr val="000099"/>
                </a:solidFill>
                <a:latin typeface="Times New Roman" panose="02020603050405020304" pitchFamily="18" charset="0"/>
                <a:cs typeface="Times New Roman" panose="02020603050405020304" pitchFamily="18" charset="0"/>
              </a:rPr>
              <a:t>二进制编码器</a:t>
            </a:r>
          </a:p>
        </p:txBody>
      </p:sp>
      <p:sp>
        <p:nvSpPr>
          <p:cNvPr id="507907" name="Rectangle 3"/>
          <p:cNvSpPr>
            <a:spLocks noChangeArrowheads="1"/>
          </p:cNvSpPr>
          <p:nvPr/>
        </p:nvSpPr>
        <p:spPr bwMode="auto">
          <a:xfrm>
            <a:off x="771053" y="1741283"/>
            <a:ext cx="7239000" cy="519113"/>
          </a:xfrm>
          <a:prstGeom prst="rect">
            <a:avLst/>
          </a:prstGeom>
          <a:noFill/>
          <a:ln w="9525">
            <a:noFill/>
            <a:miter lim="800000"/>
            <a:headEnd/>
            <a:tailEnd/>
          </a:ln>
          <a:effectLst/>
        </p:spPr>
        <p:txBody>
          <a:bodyPr>
            <a:spAutoFit/>
          </a:bodyPr>
          <a:lstStyle/>
          <a:p>
            <a:pPr>
              <a:spcBef>
                <a:spcPct val="50000"/>
              </a:spcBef>
              <a:defRPr/>
            </a:pPr>
            <a:r>
              <a:rPr lang="zh-CN" altLang="en-US" sz="2800" b="1">
                <a:solidFill>
                  <a:srgbClr val="CC0000"/>
                </a:solidFill>
                <a:latin typeface="Times New Roman" panose="02020603050405020304" pitchFamily="18" charset="0"/>
                <a:cs typeface="Times New Roman" panose="02020603050405020304" pitchFamily="18" charset="0"/>
              </a:rPr>
              <a:t>将输入信号编成二进制代码的电路。</a:t>
            </a:r>
          </a:p>
        </p:txBody>
      </p:sp>
      <p:sp>
        <p:nvSpPr>
          <p:cNvPr id="507908" name="Rectangle 4"/>
          <p:cNvSpPr>
            <a:spLocks noChangeArrowheads="1"/>
          </p:cNvSpPr>
          <p:nvPr/>
        </p:nvSpPr>
        <p:spPr bwMode="auto">
          <a:xfrm>
            <a:off x="2447453" y="3331958"/>
            <a:ext cx="854075" cy="519113"/>
          </a:xfrm>
          <a:prstGeom prst="rect">
            <a:avLst/>
          </a:prstGeom>
          <a:noFill/>
          <a:ln w="9525" cap="sq">
            <a:noFill/>
            <a:miter lim="800000"/>
            <a:headEnd/>
            <a:tailEnd/>
          </a:ln>
          <a:effectLst/>
        </p:spPr>
        <p:txBody>
          <a:bodyPr wrap="none">
            <a:spAutoFit/>
          </a:bodyPr>
          <a:lstStyle/>
          <a:p>
            <a:pPr>
              <a:spcBef>
                <a:spcPct val="50000"/>
              </a:spcBef>
              <a:defRPr/>
            </a:pPr>
            <a:r>
              <a:rPr lang="en-US" altLang="zh-CN" sz="2800" b="1">
                <a:solidFill>
                  <a:srgbClr val="000099"/>
                </a:solidFill>
                <a:latin typeface="Times New Roman" panose="02020603050405020304" pitchFamily="18" charset="0"/>
                <a:cs typeface="Times New Roman" panose="02020603050405020304" pitchFamily="18" charset="0"/>
              </a:rPr>
              <a:t>2</a:t>
            </a:r>
            <a:r>
              <a:rPr lang="en-US" altLang="zh-CN" sz="2800" b="1" i="1" baseline="30000">
                <a:solidFill>
                  <a:srgbClr val="000099"/>
                </a:solidFill>
                <a:latin typeface="Times New Roman" panose="02020603050405020304" pitchFamily="18" charset="0"/>
                <a:cs typeface="Times New Roman" panose="02020603050405020304" pitchFamily="18" charset="0"/>
              </a:rPr>
              <a:t>n</a:t>
            </a:r>
            <a:r>
              <a:rPr lang="zh-CN" altLang="en-US" sz="2800" b="1">
                <a:solidFill>
                  <a:srgbClr val="000099"/>
                </a:solidFill>
                <a:latin typeface="Times New Roman" panose="02020603050405020304" pitchFamily="18" charset="0"/>
                <a:cs typeface="Times New Roman" panose="02020603050405020304" pitchFamily="18" charset="0"/>
              </a:rPr>
              <a:t>个</a:t>
            </a:r>
          </a:p>
        </p:txBody>
      </p:sp>
      <p:sp>
        <p:nvSpPr>
          <p:cNvPr id="507909" name="Rectangle 5"/>
          <p:cNvSpPr>
            <a:spLocks noChangeArrowheads="1"/>
          </p:cNvSpPr>
          <p:nvPr/>
        </p:nvSpPr>
        <p:spPr bwMode="auto">
          <a:xfrm>
            <a:off x="5952653" y="3331958"/>
            <a:ext cx="739775" cy="519113"/>
          </a:xfrm>
          <a:prstGeom prst="rect">
            <a:avLst/>
          </a:prstGeom>
          <a:noFill/>
          <a:ln w="9525" cap="sq">
            <a:noFill/>
            <a:miter lim="800000"/>
            <a:headEnd/>
            <a:tailEnd/>
          </a:ln>
          <a:effectLst/>
        </p:spPr>
        <p:txBody>
          <a:bodyPr wrap="none">
            <a:spAutoFit/>
          </a:bodyPr>
          <a:lstStyle/>
          <a:p>
            <a:pPr>
              <a:spcBef>
                <a:spcPct val="50000"/>
              </a:spcBef>
              <a:defRPr/>
            </a:pPr>
            <a:r>
              <a:rPr lang="en-US" altLang="zh-CN" sz="2800" b="1" i="1">
                <a:solidFill>
                  <a:srgbClr val="000099"/>
                </a:solidFill>
                <a:latin typeface="Times New Roman" panose="02020603050405020304" pitchFamily="18" charset="0"/>
                <a:cs typeface="Times New Roman" panose="02020603050405020304" pitchFamily="18" charset="0"/>
              </a:rPr>
              <a:t>n</a:t>
            </a:r>
            <a:r>
              <a:rPr lang="zh-CN" altLang="en-US" sz="2800" b="1">
                <a:solidFill>
                  <a:srgbClr val="000099"/>
                </a:solidFill>
                <a:latin typeface="Times New Roman" panose="02020603050405020304" pitchFamily="18" charset="0"/>
                <a:cs typeface="Times New Roman" panose="02020603050405020304" pitchFamily="18" charset="0"/>
              </a:rPr>
              <a:t>位</a:t>
            </a:r>
          </a:p>
        </p:txBody>
      </p:sp>
      <p:grpSp>
        <p:nvGrpSpPr>
          <p:cNvPr id="117766" name="Group 6"/>
          <p:cNvGrpSpPr>
            <a:grpSpLocks/>
          </p:cNvGrpSpPr>
          <p:nvPr/>
        </p:nvGrpSpPr>
        <p:grpSpPr bwMode="auto">
          <a:xfrm>
            <a:off x="847253" y="1519033"/>
            <a:ext cx="3952875" cy="171450"/>
            <a:chOff x="144" y="756"/>
            <a:chExt cx="2490" cy="108"/>
          </a:xfrm>
        </p:grpSpPr>
        <p:pic>
          <p:nvPicPr>
            <p:cNvPr id="117768" name="Picture 7"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 y="76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69" name="Picture 8"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 y="76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70" name="Picture 9"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6" y="76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71" name="Picture 10"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2" y="76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72" name="Picture 11"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4" y="76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73" name="Picture 12"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0" y="76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74" name="Picture 13"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0" y="76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75" name="Picture 14"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2" y="76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76" name="Picture 15"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8" y="76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77" name="Picture 16"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0" y="76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78" name="Picture 17"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6" y="76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79" name="Picture 18"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6" y="76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80" name="Picture 19"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 y="76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81" name="Picture 20"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8" y="76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82" name="Picture 21"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8" y="76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83" name="Picture 22"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4" y="76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84" name="Picture 23"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4" y="76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85" name="Picture 24"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6" y="76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86" name="Picture 25"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2" y="76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87" name="Picture 26"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2" y="76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7788" name="Group 27"/>
            <p:cNvGrpSpPr>
              <a:grpSpLocks/>
            </p:cNvGrpSpPr>
            <p:nvPr/>
          </p:nvGrpSpPr>
          <p:grpSpPr bwMode="auto">
            <a:xfrm>
              <a:off x="144" y="756"/>
              <a:ext cx="582" cy="102"/>
              <a:chOff x="4698" y="720"/>
              <a:chExt cx="582" cy="102"/>
            </a:xfrm>
          </p:grpSpPr>
          <p:pic>
            <p:nvPicPr>
              <p:cNvPr id="117789" name="Picture 28"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90" name="Picture 29"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0"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91" name="Picture 30"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6"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92" name="Picture 31"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93" name="Picture 32"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94" name="Picture 33"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44" name="Picture 43" descr="C:\Users\Administrator\Desktop\图片27.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75903" y="2527096"/>
            <a:ext cx="6261100" cy="277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64419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07907"/>
                                        </p:tgtEl>
                                        <p:attrNameLst>
                                          <p:attrName>style.visibility</p:attrName>
                                        </p:attrNameLst>
                                      </p:cBhvr>
                                      <p:to>
                                        <p:strVal val="visible"/>
                                      </p:to>
                                    </p:set>
                                    <p:animEffect transition="in" filter="wipe(left)">
                                      <p:cBhvr>
                                        <p:cTn id="7" dur="500"/>
                                        <p:tgtEl>
                                          <p:spTgt spid="5079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left)">
                                      <p:cBhvr>
                                        <p:cTn id="12" dur="500"/>
                                        <p:tgtEl>
                                          <p:spTgt spid="4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07908"/>
                                        </p:tgtEl>
                                        <p:attrNameLst>
                                          <p:attrName>style.visibility</p:attrName>
                                        </p:attrNameLst>
                                      </p:cBhvr>
                                      <p:to>
                                        <p:strVal val="visible"/>
                                      </p:to>
                                    </p:set>
                                    <p:animEffect transition="in" filter="blinds(horizontal)">
                                      <p:cBhvr>
                                        <p:cTn id="17" dur="500"/>
                                        <p:tgtEl>
                                          <p:spTgt spid="50790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07909"/>
                                        </p:tgtEl>
                                        <p:attrNameLst>
                                          <p:attrName>style.visibility</p:attrName>
                                        </p:attrNameLst>
                                      </p:cBhvr>
                                      <p:to>
                                        <p:strVal val="visible"/>
                                      </p:to>
                                    </p:set>
                                    <p:animEffect transition="in" filter="blinds(horizontal)">
                                      <p:cBhvr>
                                        <p:cTn id="22" dur="500"/>
                                        <p:tgtEl>
                                          <p:spTgt spid="5079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7907" grpId="0" autoUpdateAnimBg="0"/>
      <p:bldP spid="507908" grpId="0" autoUpdateAnimBg="0"/>
      <p:bldP spid="507909" grpId="0" autoUpdateAnimBg="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Rectangle 2"/>
          <p:cNvSpPr>
            <a:spLocks noChangeArrowheads="1"/>
          </p:cNvSpPr>
          <p:nvPr/>
        </p:nvSpPr>
        <p:spPr bwMode="auto">
          <a:xfrm>
            <a:off x="468313" y="3798888"/>
            <a:ext cx="8496300" cy="1630362"/>
          </a:xfrm>
          <a:prstGeom prst="rect">
            <a:avLst/>
          </a:prstGeom>
          <a:noFill/>
          <a:ln w="9525">
            <a:noFill/>
            <a:miter lim="800000"/>
            <a:headEnd/>
            <a:tailEnd/>
          </a:ln>
        </p:spPr>
        <p:txBody>
          <a:bodyPr>
            <a:spAutoFit/>
          </a:bodyPr>
          <a:lstStyle/>
          <a:p>
            <a:pPr>
              <a:lnSpc>
                <a:spcPct val="120000"/>
              </a:lnSpc>
              <a:defRPr/>
            </a:pPr>
            <a:r>
              <a:rPr lang="en-US" altLang="zh-CN" sz="2800" b="1">
                <a:solidFill>
                  <a:srgbClr val="006600"/>
                </a:solidFill>
                <a:latin typeface="Times New Roman" panose="02020603050405020304" pitchFamily="18" charset="0"/>
                <a:cs typeface="Times New Roman" panose="02020603050405020304" pitchFamily="18" charset="0"/>
              </a:rPr>
              <a:t>(1)  </a:t>
            </a:r>
            <a:r>
              <a:rPr lang="zh-CN" altLang="en-US" sz="2800" b="1">
                <a:solidFill>
                  <a:srgbClr val="006600"/>
                </a:solidFill>
                <a:latin typeface="Times New Roman" panose="02020603050405020304" pitchFamily="18" charset="0"/>
                <a:cs typeface="Times New Roman" panose="02020603050405020304" pitchFamily="18" charset="0"/>
              </a:rPr>
              <a:t>分析要求：</a:t>
            </a:r>
          </a:p>
          <a:p>
            <a:pPr>
              <a:lnSpc>
                <a:spcPct val="120000"/>
              </a:lnSpc>
              <a:defRPr/>
            </a:pPr>
            <a:r>
              <a:rPr lang="zh-CN" altLang="en-US" sz="2800" b="1">
                <a:solidFill>
                  <a:schemeClr val="accent2"/>
                </a:solidFill>
                <a:latin typeface="Times New Roman" panose="02020603050405020304" pitchFamily="18" charset="0"/>
                <a:cs typeface="Times New Roman" panose="02020603050405020304" pitchFamily="18" charset="0"/>
              </a:rPr>
              <a:t>      </a:t>
            </a:r>
            <a:r>
              <a:rPr lang="zh-CN" altLang="en-US" sz="2800" b="1">
                <a:solidFill>
                  <a:srgbClr val="000099"/>
                </a:solidFill>
                <a:latin typeface="Times New Roman" panose="02020603050405020304" pitchFamily="18" charset="0"/>
                <a:cs typeface="Times New Roman" panose="02020603050405020304" pitchFamily="18" charset="0"/>
              </a:rPr>
              <a:t>输入有</a:t>
            </a:r>
            <a:r>
              <a:rPr lang="en-US" altLang="zh-CN" sz="2800" b="1">
                <a:solidFill>
                  <a:srgbClr val="000099"/>
                </a:solidFill>
                <a:latin typeface="Times New Roman" panose="02020603050405020304" pitchFamily="18" charset="0"/>
                <a:cs typeface="Times New Roman" panose="02020603050405020304" pitchFamily="18" charset="0"/>
              </a:rPr>
              <a:t>8</a:t>
            </a:r>
            <a:r>
              <a:rPr lang="zh-CN" altLang="en-US" sz="2800" b="1">
                <a:solidFill>
                  <a:srgbClr val="000099"/>
                </a:solidFill>
                <a:latin typeface="Times New Roman" panose="02020603050405020304" pitchFamily="18" charset="0"/>
                <a:cs typeface="Times New Roman" panose="02020603050405020304" pitchFamily="18" charset="0"/>
              </a:rPr>
              <a:t>个信号，</a:t>
            </a:r>
            <a:r>
              <a:rPr lang="zh-CN" altLang="en-US" sz="2800" b="1">
                <a:solidFill>
                  <a:srgbClr val="CC0000"/>
                </a:solidFill>
                <a:latin typeface="Times New Roman" panose="02020603050405020304" pitchFamily="18" charset="0"/>
                <a:cs typeface="Times New Roman" panose="02020603050405020304" pitchFamily="18" charset="0"/>
              </a:rPr>
              <a:t>即 </a:t>
            </a:r>
            <a:r>
              <a:rPr lang="en-US" altLang="zh-CN" sz="2800" b="1">
                <a:solidFill>
                  <a:srgbClr val="CC0000"/>
                </a:solidFill>
                <a:latin typeface="Times New Roman" panose="02020603050405020304" pitchFamily="18" charset="0"/>
                <a:cs typeface="Times New Roman" panose="02020603050405020304" pitchFamily="18" charset="0"/>
              </a:rPr>
              <a:t>N=8</a:t>
            </a:r>
            <a:r>
              <a:rPr lang="zh-CN" altLang="en-US" sz="2800" b="1">
                <a:solidFill>
                  <a:srgbClr val="CC0000"/>
                </a:solidFill>
                <a:latin typeface="Times New Roman" panose="02020603050405020304" pitchFamily="18" charset="0"/>
                <a:cs typeface="Times New Roman" panose="02020603050405020304" pitchFamily="18" charset="0"/>
              </a:rPr>
              <a:t>，根据 </a:t>
            </a:r>
            <a:r>
              <a:rPr lang="en-US" altLang="zh-CN" sz="2800" b="1">
                <a:solidFill>
                  <a:srgbClr val="CC0000"/>
                </a:solidFill>
                <a:latin typeface="Times New Roman" panose="02020603050405020304" pitchFamily="18" charset="0"/>
                <a:cs typeface="Times New Roman" panose="02020603050405020304" pitchFamily="18" charset="0"/>
              </a:rPr>
              <a:t>2</a:t>
            </a:r>
            <a:r>
              <a:rPr lang="en-US" altLang="zh-CN" sz="2800" b="1" i="1" baseline="30000">
                <a:solidFill>
                  <a:srgbClr val="CC0000"/>
                </a:solidFill>
                <a:latin typeface="Times New Roman" panose="02020603050405020304" pitchFamily="18" charset="0"/>
                <a:cs typeface="Times New Roman" panose="02020603050405020304" pitchFamily="18" charset="0"/>
              </a:rPr>
              <a:t>n</a:t>
            </a:r>
            <a:r>
              <a:rPr lang="en-US" altLang="zh-CN" sz="2800" b="1">
                <a:solidFill>
                  <a:srgbClr val="CC0000"/>
                </a:solidFill>
                <a:latin typeface="Times New Roman" panose="02020603050405020304" pitchFamily="18" charset="0"/>
                <a:cs typeface="Times New Roman" panose="02020603050405020304" pitchFamily="18" charset="0"/>
              </a:rPr>
              <a:t> </a:t>
            </a:r>
            <a:r>
              <a:rPr lang="en-US" altLang="zh-CN" sz="2800" b="1">
                <a:solidFill>
                  <a:srgbClr val="CC0000"/>
                </a:solidFill>
                <a:latin typeface="Times New Roman" panose="02020603050405020304" pitchFamily="18" charset="0"/>
                <a:cs typeface="Times New Roman" panose="02020603050405020304" pitchFamily="18" charset="0"/>
                <a:sym typeface="Symbol" pitchFamily="18" charset="2"/>
              </a:rPr>
              <a:t></a:t>
            </a:r>
            <a:r>
              <a:rPr lang="en-US" altLang="zh-CN" sz="2800" b="1" baseline="30000">
                <a:solidFill>
                  <a:srgbClr val="CC0000"/>
                </a:solidFill>
                <a:latin typeface="Times New Roman" panose="02020603050405020304" pitchFamily="18" charset="0"/>
                <a:cs typeface="Times New Roman" panose="02020603050405020304" pitchFamily="18" charset="0"/>
              </a:rPr>
              <a:t>  </a:t>
            </a:r>
            <a:r>
              <a:rPr lang="en-US" altLang="zh-CN" sz="2800" b="1" i="1">
                <a:solidFill>
                  <a:srgbClr val="CC0000"/>
                </a:solidFill>
                <a:latin typeface="Times New Roman" panose="02020603050405020304" pitchFamily="18" charset="0"/>
                <a:cs typeface="Times New Roman" panose="02020603050405020304" pitchFamily="18" charset="0"/>
              </a:rPr>
              <a:t>N</a:t>
            </a:r>
            <a:r>
              <a:rPr lang="en-US" altLang="zh-CN" sz="2800" b="1">
                <a:solidFill>
                  <a:srgbClr val="CC0000"/>
                </a:solidFill>
                <a:latin typeface="Times New Roman" panose="02020603050405020304" pitchFamily="18" charset="0"/>
                <a:cs typeface="Times New Roman" panose="02020603050405020304" pitchFamily="18" charset="0"/>
              </a:rPr>
              <a:t> </a:t>
            </a:r>
            <a:r>
              <a:rPr lang="zh-CN" altLang="en-US" sz="2800" b="1">
                <a:solidFill>
                  <a:srgbClr val="CC0000"/>
                </a:solidFill>
                <a:latin typeface="Times New Roman" panose="02020603050405020304" pitchFamily="18" charset="0"/>
                <a:cs typeface="Times New Roman" panose="02020603050405020304" pitchFamily="18" charset="0"/>
              </a:rPr>
              <a:t>的关系</a:t>
            </a:r>
            <a:r>
              <a:rPr lang="en-US" altLang="zh-CN" sz="2800" b="1">
                <a:solidFill>
                  <a:srgbClr val="CC0000"/>
                </a:solidFill>
                <a:latin typeface="Times New Roman" panose="02020603050405020304" pitchFamily="18" charset="0"/>
                <a:cs typeface="Times New Roman" panose="02020603050405020304" pitchFamily="18" charset="0"/>
              </a:rPr>
              <a:t>, </a:t>
            </a:r>
            <a:r>
              <a:rPr lang="zh-CN" altLang="en-US" sz="2800" b="1">
                <a:solidFill>
                  <a:srgbClr val="CC0000"/>
                </a:solidFill>
                <a:latin typeface="Times New Roman" panose="02020603050405020304" pitchFamily="18" charset="0"/>
                <a:cs typeface="Times New Roman" panose="02020603050405020304" pitchFamily="18" charset="0"/>
              </a:rPr>
              <a:t>即  </a:t>
            </a:r>
            <a:r>
              <a:rPr lang="en-US" altLang="zh-CN" sz="2800" b="1" i="1">
                <a:solidFill>
                  <a:srgbClr val="CC0000"/>
                </a:solidFill>
                <a:latin typeface="Times New Roman" panose="02020603050405020304" pitchFamily="18" charset="0"/>
                <a:cs typeface="Times New Roman" panose="02020603050405020304" pitchFamily="18" charset="0"/>
              </a:rPr>
              <a:t>n </a:t>
            </a:r>
            <a:r>
              <a:rPr lang="en-US" altLang="zh-CN" sz="2800" b="1">
                <a:solidFill>
                  <a:srgbClr val="CC0000"/>
                </a:solidFill>
                <a:latin typeface="Times New Roman" panose="02020603050405020304" pitchFamily="18" charset="0"/>
                <a:cs typeface="Times New Roman" panose="02020603050405020304" pitchFamily="18" charset="0"/>
              </a:rPr>
              <a:t>= 3</a:t>
            </a:r>
            <a:r>
              <a:rPr lang="zh-CN" altLang="en-US" sz="2800" b="1">
                <a:solidFill>
                  <a:srgbClr val="CC0000"/>
                </a:solidFill>
                <a:latin typeface="Times New Roman" panose="02020603050405020304" pitchFamily="18" charset="0"/>
                <a:cs typeface="Times New Roman" panose="02020603050405020304" pitchFamily="18" charset="0"/>
              </a:rPr>
              <a:t>，即输出为三位二进制代码。</a:t>
            </a:r>
          </a:p>
        </p:txBody>
      </p:sp>
      <p:sp>
        <p:nvSpPr>
          <p:cNvPr id="508931" name="Text Box 3"/>
          <p:cNvSpPr txBox="1">
            <a:spLocks noChangeArrowheads="1"/>
          </p:cNvSpPr>
          <p:nvPr/>
        </p:nvSpPr>
        <p:spPr bwMode="auto">
          <a:xfrm>
            <a:off x="468313" y="563563"/>
            <a:ext cx="8278812" cy="2655887"/>
          </a:xfrm>
          <a:prstGeom prst="rect">
            <a:avLst/>
          </a:prstGeom>
          <a:noFill/>
          <a:ln w="9525" cap="sq">
            <a:noFill/>
            <a:miter lim="800000"/>
            <a:headEnd/>
            <a:tailEnd/>
          </a:ln>
          <a:effectLst/>
        </p:spPr>
        <p:txBody>
          <a:bodyPr>
            <a:spAutoFit/>
          </a:bodyPr>
          <a:lstStyle/>
          <a:p>
            <a:pPr>
              <a:lnSpc>
                <a:spcPct val="120000"/>
              </a:lnSpc>
              <a:defRPr/>
            </a:pPr>
            <a:r>
              <a:rPr lang="zh-CN" altLang="en-US" sz="2800" b="1">
                <a:solidFill>
                  <a:srgbClr val="CC0000"/>
                </a:solidFill>
                <a:latin typeface="Times New Roman" panose="02020603050405020304" pitchFamily="18" charset="0"/>
                <a:cs typeface="Times New Roman" panose="02020603050405020304" pitchFamily="18" charset="0"/>
              </a:rPr>
              <a:t>例：</a:t>
            </a:r>
            <a:r>
              <a:rPr lang="zh-CN" altLang="en-US" sz="2800" b="1">
                <a:latin typeface="Times New Roman" panose="02020603050405020304" pitchFamily="18" charset="0"/>
                <a:cs typeface="Times New Roman" panose="02020603050405020304" pitchFamily="18" charset="0"/>
              </a:rPr>
              <a:t>设计一个编码器，满足以下要求：</a:t>
            </a:r>
          </a:p>
          <a:p>
            <a:pPr>
              <a:lnSpc>
                <a:spcPct val="120000"/>
              </a:lnSpc>
              <a:defRPr/>
            </a:pPr>
            <a:r>
              <a:rPr lang="en-US" altLang="zh-CN" sz="2800" b="1">
                <a:latin typeface="Times New Roman" panose="02020603050405020304" pitchFamily="18" charset="0"/>
                <a:cs typeface="Times New Roman" panose="02020603050405020304" pitchFamily="18" charset="0"/>
              </a:rPr>
              <a:t>(1) </a:t>
            </a:r>
            <a:r>
              <a:rPr lang="zh-CN" altLang="en-US" sz="2800" b="1">
                <a:latin typeface="Times New Roman" panose="02020603050405020304" pitchFamily="18" charset="0"/>
                <a:cs typeface="Times New Roman" panose="02020603050405020304" pitchFamily="18" charset="0"/>
              </a:rPr>
              <a:t>将 </a:t>
            </a:r>
            <a:r>
              <a:rPr lang="en-US" altLang="zh-CN" sz="2800" b="1" i="1">
                <a:latin typeface="Times New Roman" panose="02020603050405020304" pitchFamily="18" charset="0"/>
                <a:cs typeface="Times New Roman" panose="02020603050405020304" pitchFamily="18" charset="0"/>
              </a:rPr>
              <a:t>I</a:t>
            </a:r>
            <a:r>
              <a:rPr lang="en-US" altLang="zh-CN" sz="2800" b="1" baseline="-25000">
                <a:latin typeface="Times New Roman" panose="02020603050405020304" pitchFamily="18" charset="0"/>
                <a:cs typeface="Times New Roman" panose="02020603050405020304" pitchFamily="18" charset="0"/>
              </a:rPr>
              <a:t>0</a:t>
            </a:r>
            <a:r>
              <a:rPr lang="zh-CN" altLang="en-US" sz="2800" b="1">
                <a:latin typeface="Times New Roman" panose="02020603050405020304" pitchFamily="18" charset="0"/>
                <a:cs typeface="Times New Roman" panose="02020603050405020304" pitchFamily="18" charset="0"/>
              </a:rPr>
              <a:t>、</a:t>
            </a:r>
            <a:r>
              <a:rPr lang="en-US" altLang="zh-CN" sz="2800" b="1" i="1">
                <a:latin typeface="Times New Roman" panose="02020603050405020304" pitchFamily="18" charset="0"/>
                <a:cs typeface="Times New Roman" panose="02020603050405020304" pitchFamily="18" charset="0"/>
              </a:rPr>
              <a:t>I</a:t>
            </a:r>
            <a:r>
              <a:rPr lang="en-US" altLang="zh-CN" sz="2800" b="1" baseline="-25000">
                <a:latin typeface="Times New Roman" panose="02020603050405020304" pitchFamily="18" charset="0"/>
                <a:cs typeface="Times New Roman" panose="02020603050405020304" pitchFamily="18" charset="0"/>
              </a:rPr>
              <a:t>1</a:t>
            </a:r>
            <a:r>
              <a:rPr lang="zh-CN" altLang="en-US" sz="2800" b="1">
                <a:latin typeface="Times New Roman" panose="02020603050405020304" pitchFamily="18" charset="0"/>
                <a:cs typeface="Times New Roman" panose="02020603050405020304" pitchFamily="18" charset="0"/>
              </a:rPr>
              <a:t>、</a:t>
            </a:r>
            <a:r>
              <a:rPr lang="en-US" altLang="zh-CN" sz="2800" b="1">
                <a:latin typeface="Times New Roman" panose="02020603050405020304" pitchFamily="18" charset="0"/>
                <a:cs typeface="Times New Roman" panose="02020603050405020304" pitchFamily="18" charset="0"/>
              </a:rPr>
              <a:t>…</a:t>
            </a:r>
            <a:r>
              <a:rPr lang="en-US" altLang="zh-CN" sz="2800" b="1" i="1">
                <a:latin typeface="Times New Roman" panose="02020603050405020304" pitchFamily="18" charset="0"/>
                <a:cs typeface="Times New Roman" panose="02020603050405020304" pitchFamily="18" charset="0"/>
              </a:rPr>
              <a:t>I</a:t>
            </a:r>
            <a:r>
              <a:rPr lang="en-US" altLang="zh-CN" sz="2800" b="1" baseline="-25000">
                <a:latin typeface="Times New Roman" panose="02020603050405020304" pitchFamily="18" charset="0"/>
                <a:cs typeface="Times New Roman" panose="02020603050405020304" pitchFamily="18" charset="0"/>
              </a:rPr>
              <a:t>7  </a:t>
            </a:r>
            <a:r>
              <a:rPr lang="en-US" altLang="zh-CN" sz="2800" b="1">
                <a:latin typeface="Times New Roman" panose="02020603050405020304" pitchFamily="18" charset="0"/>
                <a:cs typeface="Times New Roman" panose="02020603050405020304" pitchFamily="18" charset="0"/>
              </a:rPr>
              <a:t>8</a:t>
            </a:r>
            <a:r>
              <a:rPr lang="zh-CN" altLang="en-US" sz="2800" b="1">
                <a:latin typeface="Times New Roman" panose="02020603050405020304" pitchFamily="18" charset="0"/>
                <a:cs typeface="Times New Roman" panose="02020603050405020304" pitchFamily="18" charset="0"/>
              </a:rPr>
              <a:t>个信号编成二进制代码。</a:t>
            </a:r>
          </a:p>
          <a:p>
            <a:pPr>
              <a:lnSpc>
                <a:spcPct val="120000"/>
              </a:lnSpc>
              <a:defRPr/>
            </a:pPr>
            <a:r>
              <a:rPr lang="en-US" altLang="zh-CN" sz="2800" b="1">
                <a:latin typeface="Times New Roman" panose="02020603050405020304" pitchFamily="18" charset="0"/>
                <a:cs typeface="Times New Roman" panose="02020603050405020304" pitchFamily="18" charset="0"/>
              </a:rPr>
              <a:t>(2) </a:t>
            </a:r>
            <a:r>
              <a:rPr lang="zh-CN" altLang="en-US" sz="2800" b="1">
                <a:latin typeface="Times New Roman" panose="02020603050405020304" pitchFamily="18" charset="0"/>
                <a:cs typeface="Times New Roman" panose="02020603050405020304" pitchFamily="18" charset="0"/>
              </a:rPr>
              <a:t>编码器每次只能对一个信号进行编码，不允许两</a:t>
            </a:r>
          </a:p>
          <a:p>
            <a:pPr>
              <a:lnSpc>
                <a:spcPct val="120000"/>
              </a:lnSpc>
              <a:defRPr/>
            </a:pPr>
            <a:r>
              <a:rPr lang="zh-CN" altLang="en-US" sz="2800" b="1">
                <a:latin typeface="Times New Roman" panose="02020603050405020304" pitchFamily="18" charset="0"/>
                <a:cs typeface="Times New Roman" panose="02020603050405020304" pitchFamily="18" charset="0"/>
              </a:rPr>
              <a:t>      个或两个以上的信号同时有效。</a:t>
            </a:r>
          </a:p>
          <a:p>
            <a:pPr>
              <a:lnSpc>
                <a:spcPct val="120000"/>
              </a:lnSpc>
              <a:defRPr/>
            </a:pPr>
            <a:r>
              <a:rPr lang="en-US" altLang="zh-CN" sz="2800" b="1">
                <a:latin typeface="Times New Roman" panose="02020603050405020304" pitchFamily="18" charset="0"/>
                <a:cs typeface="Times New Roman" panose="02020603050405020304" pitchFamily="18" charset="0"/>
              </a:rPr>
              <a:t>(3)</a:t>
            </a:r>
            <a:r>
              <a:rPr lang="en-US" altLang="zh-CN" b="1">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设输入信号高电平有效。</a:t>
            </a:r>
          </a:p>
        </p:txBody>
      </p:sp>
      <p:sp>
        <p:nvSpPr>
          <p:cNvPr id="508932" name="Text Box 4"/>
          <p:cNvSpPr txBox="1">
            <a:spLocks noChangeArrowheads="1"/>
          </p:cNvSpPr>
          <p:nvPr/>
        </p:nvSpPr>
        <p:spPr bwMode="auto">
          <a:xfrm>
            <a:off x="503238" y="3357563"/>
            <a:ext cx="898525" cy="519112"/>
          </a:xfrm>
          <a:prstGeom prst="rect">
            <a:avLst/>
          </a:prstGeom>
          <a:noFill/>
          <a:ln w="9525">
            <a:noFill/>
            <a:miter lim="800000"/>
            <a:headEnd/>
            <a:tailEnd/>
          </a:ln>
        </p:spPr>
        <p:txBody>
          <a:bodyPr wrap="none">
            <a:spAutoFit/>
          </a:bodyPr>
          <a:lstStyle/>
          <a:p>
            <a:pPr>
              <a:defRPr/>
            </a:pPr>
            <a:r>
              <a:rPr lang="zh-CN" altLang="en-US" sz="2800" b="1" dirty="0">
                <a:solidFill>
                  <a:schemeClr val="accent6"/>
                </a:solidFill>
                <a:latin typeface="Times New Roman" panose="02020603050405020304" pitchFamily="18" charset="0"/>
                <a:cs typeface="Times New Roman" panose="02020603050405020304" pitchFamily="18" charset="0"/>
              </a:rPr>
              <a:t>解：</a:t>
            </a:r>
          </a:p>
        </p:txBody>
      </p:sp>
    </p:spTree>
    <p:extLst>
      <p:ext uri="{BB962C8B-B14F-4D97-AF65-F5344CB8AC3E}">
        <p14:creationId xmlns:p14="http://schemas.microsoft.com/office/powerpoint/2010/main" val="9090670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08932"/>
                                        </p:tgtEl>
                                        <p:attrNameLst>
                                          <p:attrName>style.visibility</p:attrName>
                                        </p:attrNameLst>
                                      </p:cBhvr>
                                      <p:to>
                                        <p:strVal val="visible"/>
                                      </p:to>
                                    </p:set>
                                    <p:animEffect transition="in" filter="wipe(left)">
                                      <p:cBhvr>
                                        <p:cTn id="7" dur="500"/>
                                        <p:tgtEl>
                                          <p:spTgt spid="5089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08930"/>
                                        </p:tgtEl>
                                        <p:attrNameLst>
                                          <p:attrName>style.visibility</p:attrName>
                                        </p:attrNameLst>
                                      </p:cBhvr>
                                      <p:to>
                                        <p:strVal val="visible"/>
                                      </p:to>
                                    </p:set>
                                    <p:animEffect transition="in" filter="wipe(left)">
                                      <p:cBhvr>
                                        <p:cTn id="12" dur="500"/>
                                        <p:tgtEl>
                                          <p:spTgt spid="5089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8930" grpId="0" autoUpdateAnimBg="0"/>
      <p:bldP spid="508932" grpId="0" autoUpdateAnimBg="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73" name="Rectangle 21"/>
          <p:cNvSpPr>
            <a:spLocks noChangeArrowheads="1"/>
          </p:cNvSpPr>
          <p:nvPr/>
        </p:nvSpPr>
        <p:spPr bwMode="auto">
          <a:xfrm>
            <a:off x="560560" y="651095"/>
            <a:ext cx="2652713" cy="519113"/>
          </a:xfrm>
          <a:prstGeom prst="rect">
            <a:avLst/>
          </a:prstGeom>
          <a:noFill/>
          <a:ln w="9525">
            <a:noFill/>
            <a:miter lim="800000"/>
            <a:headEnd/>
            <a:tailEnd/>
          </a:ln>
          <a:effectLst/>
        </p:spPr>
        <p:txBody>
          <a:bodyPr wrap="none">
            <a:spAutoFit/>
          </a:bodyPr>
          <a:lstStyle/>
          <a:p>
            <a:pPr>
              <a:spcBef>
                <a:spcPct val="50000"/>
              </a:spcBef>
              <a:defRPr/>
            </a:pPr>
            <a:r>
              <a:rPr lang="en-US" altLang="zh-CN" sz="2800" b="1">
                <a:solidFill>
                  <a:srgbClr val="006600"/>
                </a:solidFill>
                <a:latin typeface="Times New Roman" panose="02020603050405020304" pitchFamily="18" charset="0"/>
                <a:cs typeface="Times New Roman" panose="02020603050405020304" pitchFamily="18" charset="0"/>
              </a:rPr>
              <a:t> (2)  </a:t>
            </a:r>
            <a:r>
              <a:rPr lang="zh-CN" altLang="en-US" sz="2800" b="1">
                <a:solidFill>
                  <a:srgbClr val="006600"/>
                </a:solidFill>
                <a:latin typeface="Times New Roman" panose="02020603050405020304" pitchFamily="18" charset="0"/>
                <a:cs typeface="Times New Roman" panose="02020603050405020304" pitchFamily="18" charset="0"/>
              </a:rPr>
              <a:t>列编码表：</a:t>
            </a:r>
          </a:p>
        </p:txBody>
      </p:sp>
      <p:pic>
        <p:nvPicPr>
          <p:cNvPr id="119811" name="Picture 34" descr="C:\Users\Administrator\Desktop\图片11.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84535" y="1289270"/>
            <a:ext cx="4956175" cy="490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92487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2"/>
          <p:cNvSpPr>
            <a:spLocks noChangeArrowheads="1"/>
          </p:cNvSpPr>
          <p:nvPr/>
        </p:nvSpPr>
        <p:spPr bwMode="auto">
          <a:xfrm>
            <a:off x="609600" y="685800"/>
            <a:ext cx="5762625" cy="519113"/>
          </a:xfrm>
          <a:prstGeom prst="rect">
            <a:avLst/>
          </a:prstGeom>
          <a:noFill/>
          <a:ln w="9525">
            <a:noFill/>
            <a:miter lim="800000"/>
            <a:headEnd/>
            <a:tailEnd/>
          </a:ln>
        </p:spPr>
        <p:txBody>
          <a:bodyPr>
            <a:spAutoFit/>
          </a:bodyPr>
          <a:lstStyle/>
          <a:p>
            <a:pPr>
              <a:spcBef>
                <a:spcPct val="50000"/>
              </a:spcBef>
              <a:defRPr/>
            </a:pPr>
            <a:r>
              <a:rPr lang="en-US" altLang="zh-CN" sz="2800" b="1" dirty="0">
                <a:solidFill>
                  <a:srgbClr val="006600"/>
                </a:solidFill>
                <a:latin typeface="Times New Roman" panose="02020603050405020304" pitchFamily="18" charset="0"/>
                <a:cs typeface="Times New Roman" panose="02020603050405020304" pitchFamily="18" charset="0"/>
              </a:rPr>
              <a:t> (3) </a:t>
            </a:r>
            <a:r>
              <a:rPr lang="zh-CN" altLang="en-US" sz="2800" b="1" dirty="0">
                <a:solidFill>
                  <a:srgbClr val="006600"/>
                </a:solidFill>
                <a:latin typeface="Times New Roman" panose="02020603050405020304" pitchFamily="18" charset="0"/>
                <a:cs typeface="Times New Roman" panose="02020603050405020304" pitchFamily="18" charset="0"/>
              </a:rPr>
              <a:t>写出逻辑式并转换成与非式</a:t>
            </a:r>
          </a:p>
        </p:txBody>
      </p:sp>
      <p:sp>
        <p:nvSpPr>
          <p:cNvPr id="510979" name="Rectangle 3"/>
          <p:cNvSpPr>
            <a:spLocks noChangeArrowheads="1"/>
          </p:cNvSpPr>
          <p:nvPr/>
        </p:nvSpPr>
        <p:spPr bwMode="auto">
          <a:xfrm>
            <a:off x="1143000" y="1466850"/>
            <a:ext cx="3794125" cy="641350"/>
          </a:xfrm>
          <a:prstGeom prst="rect">
            <a:avLst/>
          </a:prstGeom>
          <a:noFill/>
          <a:ln w="9525">
            <a:noFill/>
            <a:miter lim="800000"/>
            <a:headEnd/>
            <a:tailEnd/>
          </a:ln>
        </p:spPr>
        <p:txBody>
          <a:bodyPr>
            <a:spAutoFit/>
          </a:bodyPr>
          <a:lstStyle/>
          <a:p>
            <a:pPr>
              <a:spcBef>
                <a:spcPct val="50000"/>
              </a:spcBef>
              <a:defRPr/>
            </a:pPr>
            <a:r>
              <a:rPr lang="en-US" altLang="zh-CN" sz="3600" b="1" i="1">
                <a:latin typeface="Times New Roman" panose="02020603050405020304" pitchFamily="18" charset="0"/>
                <a:cs typeface="Times New Roman" panose="02020603050405020304" pitchFamily="18" charset="0"/>
              </a:rPr>
              <a:t>Y</a:t>
            </a:r>
            <a:r>
              <a:rPr lang="en-US" altLang="zh-CN" sz="3600" b="1" baseline="-25000">
                <a:latin typeface="Times New Roman" panose="02020603050405020304" pitchFamily="18" charset="0"/>
                <a:cs typeface="Times New Roman" panose="02020603050405020304" pitchFamily="18" charset="0"/>
              </a:rPr>
              <a:t>2</a:t>
            </a:r>
            <a:r>
              <a:rPr lang="en-US" altLang="zh-CN" sz="3600" b="1">
                <a:latin typeface="Times New Roman" panose="02020603050405020304" pitchFamily="18" charset="0"/>
                <a:cs typeface="Times New Roman" panose="02020603050405020304" pitchFamily="18" charset="0"/>
              </a:rPr>
              <a:t> = </a:t>
            </a:r>
            <a:r>
              <a:rPr lang="en-US" altLang="zh-CN" sz="3600" b="1" i="1">
                <a:latin typeface="Times New Roman" panose="02020603050405020304" pitchFamily="18" charset="0"/>
                <a:cs typeface="Times New Roman" panose="02020603050405020304" pitchFamily="18" charset="0"/>
              </a:rPr>
              <a:t>I</a:t>
            </a:r>
            <a:r>
              <a:rPr lang="en-US" altLang="zh-CN" sz="3600" b="1" baseline="-25000">
                <a:latin typeface="Times New Roman" panose="02020603050405020304" pitchFamily="18" charset="0"/>
                <a:cs typeface="Times New Roman" panose="02020603050405020304" pitchFamily="18" charset="0"/>
              </a:rPr>
              <a:t>4 </a:t>
            </a:r>
            <a:r>
              <a:rPr lang="en-US" altLang="zh-CN" sz="3600" b="1">
                <a:latin typeface="Times New Roman" panose="02020603050405020304" pitchFamily="18" charset="0"/>
                <a:cs typeface="Times New Roman" panose="02020603050405020304" pitchFamily="18" charset="0"/>
              </a:rPr>
              <a:t>+ </a:t>
            </a:r>
            <a:r>
              <a:rPr lang="en-US" altLang="zh-CN" sz="3600" b="1" i="1">
                <a:latin typeface="Times New Roman" panose="02020603050405020304" pitchFamily="18" charset="0"/>
                <a:cs typeface="Times New Roman" panose="02020603050405020304" pitchFamily="18" charset="0"/>
              </a:rPr>
              <a:t>I</a:t>
            </a:r>
            <a:r>
              <a:rPr lang="en-US" altLang="zh-CN" sz="3600" b="1" baseline="-25000">
                <a:latin typeface="Times New Roman" panose="02020603050405020304" pitchFamily="18" charset="0"/>
                <a:cs typeface="Times New Roman" panose="02020603050405020304" pitchFamily="18" charset="0"/>
              </a:rPr>
              <a:t>5 </a:t>
            </a:r>
            <a:r>
              <a:rPr lang="en-US" altLang="zh-CN" sz="3600" b="1">
                <a:latin typeface="Times New Roman" panose="02020603050405020304" pitchFamily="18" charset="0"/>
                <a:cs typeface="Times New Roman" panose="02020603050405020304" pitchFamily="18" charset="0"/>
              </a:rPr>
              <a:t>+ </a:t>
            </a:r>
            <a:r>
              <a:rPr lang="en-US" altLang="zh-CN" sz="3600" b="1" i="1">
                <a:latin typeface="Times New Roman" panose="02020603050405020304" pitchFamily="18" charset="0"/>
                <a:cs typeface="Times New Roman" panose="02020603050405020304" pitchFamily="18" charset="0"/>
              </a:rPr>
              <a:t>I</a:t>
            </a:r>
            <a:r>
              <a:rPr lang="en-US" altLang="zh-CN" sz="3600" b="1" baseline="-25000">
                <a:latin typeface="Times New Roman" panose="02020603050405020304" pitchFamily="18" charset="0"/>
                <a:cs typeface="Times New Roman" panose="02020603050405020304" pitchFamily="18" charset="0"/>
              </a:rPr>
              <a:t>6 </a:t>
            </a:r>
            <a:r>
              <a:rPr lang="en-US" altLang="zh-CN" sz="3600" b="1">
                <a:latin typeface="Times New Roman" panose="02020603050405020304" pitchFamily="18" charset="0"/>
                <a:cs typeface="Times New Roman" panose="02020603050405020304" pitchFamily="18" charset="0"/>
              </a:rPr>
              <a:t>+</a:t>
            </a:r>
            <a:r>
              <a:rPr lang="en-US" altLang="zh-CN" sz="3600" b="1" i="1">
                <a:latin typeface="Times New Roman" panose="02020603050405020304" pitchFamily="18" charset="0"/>
                <a:cs typeface="Times New Roman" panose="02020603050405020304" pitchFamily="18" charset="0"/>
              </a:rPr>
              <a:t>I</a:t>
            </a:r>
            <a:r>
              <a:rPr lang="en-US" altLang="zh-CN" sz="3600" b="1" baseline="-25000">
                <a:latin typeface="Times New Roman" panose="02020603050405020304" pitchFamily="18" charset="0"/>
                <a:cs typeface="Times New Roman" panose="02020603050405020304" pitchFamily="18" charset="0"/>
              </a:rPr>
              <a:t>7</a:t>
            </a:r>
          </a:p>
        </p:txBody>
      </p:sp>
      <p:grpSp>
        <p:nvGrpSpPr>
          <p:cNvPr id="2" name="Group 4"/>
          <p:cNvGrpSpPr>
            <a:grpSpLocks/>
          </p:cNvGrpSpPr>
          <p:nvPr/>
        </p:nvGrpSpPr>
        <p:grpSpPr bwMode="auto">
          <a:xfrm>
            <a:off x="1600200" y="2058988"/>
            <a:ext cx="3221038" cy="855662"/>
            <a:chOff x="1056" y="1056"/>
            <a:chExt cx="2160" cy="573"/>
          </a:xfrm>
        </p:grpSpPr>
        <p:grpSp>
          <p:nvGrpSpPr>
            <p:cNvPr id="120878" name="Group 5"/>
            <p:cNvGrpSpPr>
              <a:grpSpLocks/>
            </p:cNvGrpSpPr>
            <p:nvPr/>
          </p:nvGrpSpPr>
          <p:grpSpPr bwMode="auto">
            <a:xfrm>
              <a:off x="1056" y="1056"/>
              <a:ext cx="2160" cy="573"/>
              <a:chOff x="3024" y="1248"/>
              <a:chExt cx="2160" cy="573"/>
            </a:xfrm>
          </p:grpSpPr>
          <p:sp>
            <p:nvSpPr>
              <p:cNvPr id="120885" name="Rectangle 6"/>
              <p:cNvSpPr>
                <a:spLocks noChangeArrowheads="1"/>
              </p:cNvSpPr>
              <p:nvPr/>
            </p:nvSpPr>
            <p:spPr bwMode="auto">
              <a:xfrm>
                <a:off x="3024" y="1392"/>
                <a:ext cx="2160" cy="429"/>
              </a:xfrm>
              <a:prstGeom prst="rect">
                <a:avLst/>
              </a:prstGeom>
              <a:noFill/>
              <a:ln w="9525">
                <a:noFill/>
                <a:miter lim="800000"/>
                <a:headEnd/>
                <a:tailEnd/>
              </a:ln>
            </p:spPr>
            <p:txBody>
              <a:bodyPr>
                <a:spAutoFit/>
              </a:bodyPr>
              <a:lstStyle/>
              <a:p>
                <a:pPr>
                  <a:defRPr/>
                </a:pPr>
                <a:r>
                  <a:rPr lang="en-US" altLang="zh-CN" sz="3600" b="1">
                    <a:latin typeface="Times New Roman" panose="02020603050405020304" pitchFamily="18" charset="0"/>
                    <a:cs typeface="Times New Roman" panose="02020603050405020304" pitchFamily="18" charset="0"/>
                  </a:rPr>
                  <a:t> =  </a:t>
                </a:r>
                <a:r>
                  <a:rPr lang="en-US" altLang="zh-CN" sz="3600" b="1" i="1">
                    <a:latin typeface="Times New Roman" panose="02020603050405020304" pitchFamily="18" charset="0"/>
                    <a:cs typeface="Times New Roman" panose="02020603050405020304" pitchFamily="18" charset="0"/>
                  </a:rPr>
                  <a:t>I</a:t>
                </a:r>
                <a:r>
                  <a:rPr lang="en-US" altLang="zh-CN" sz="3600" b="1" baseline="-25000">
                    <a:latin typeface="Times New Roman" panose="02020603050405020304" pitchFamily="18" charset="0"/>
                    <a:cs typeface="Times New Roman" panose="02020603050405020304" pitchFamily="18" charset="0"/>
                  </a:rPr>
                  <a:t>4    </a:t>
                </a:r>
                <a:r>
                  <a:rPr lang="en-US" altLang="zh-CN" sz="3600" b="1" i="1">
                    <a:latin typeface="Times New Roman" panose="02020603050405020304" pitchFamily="18" charset="0"/>
                    <a:cs typeface="Times New Roman" panose="02020603050405020304" pitchFamily="18" charset="0"/>
                  </a:rPr>
                  <a:t>I</a:t>
                </a:r>
                <a:r>
                  <a:rPr lang="en-US" altLang="zh-CN" sz="3600" b="1" baseline="-25000">
                    <a:latin typeface="Times New Roman" panose="02020603050405020304" pitchFamily="18" charset="0"/>
                    <a:cs typeface="Times New Roman" panose="02020603050405020304" pitchFamily="18" charset="0"/>
                  </a:rPr>
                  <a:t>5     </a:t>
                </a:r>
                <a:r>
                  <a:rPr lang="en-US" altLang="zh-CN" sz="3600" b="1" i="1">
                    <a:latin typeface="Times New Roman" panose="02020603050405020304" pitchFamily="18" charset="0"/>
                    <a:cs typeface="Times New Roman" panose="02020603050405020304" pitchFamily="18" charset="0"/>
                  </a:rPr>
                  <a:t>I</a:t>
                </a:r>
                <a:r>
                  <a:rPr lang="en-US" altLang="zh-CN" sz="3600" b="1" baseline="-25000">
                    <a:latin typeface="Times New Roman" panose="02020603050405020304" pitchFamily="18" charset="0"/>
                    <a:cs typeface="Times New Roman" panose="02020603050405020304" pitchFamily="18" charset="0"/>
                  </a:rPr>
                  <a:t>6     </a:t>
                </a:r>
                <a:r>
                  <a:rPr lang="en-US" altLang="zh-CN" sz="3600" b="1" i="1">
                    <a:latin typeface="Times New Roman" panose="02020603050405020304" pitchFamily="18" charset="0"/>
                    <a:cs typeface="Times New Roman" panose="02020603050405020304" pitchFamily="18" charset="0"/>
                  </a:rPr>
                  <a:t>I</a:t>
                </a:r>
                <a:r>
                  <a:rPr lang="en-US" altLang="zh-CN" sz="3600" b="1" baseline="-25000">
                    <a:latin typeface="Times New Roman" panose="02020603050405020304" pitchFamily="18" charset="0"/>
                    <a:cs typeface="Times New Roman" panose="02020603050405020304" pitchFamily="18" charset="0"/>
                  </a:rPr>
                  <a:t>7</a:t>
                </a:r>
              </a:p>
            </p:txBody>
          </p:sp>
          <p:sp>
            <p:nvSpPr>
              <p:cNvPr id="120886" name="Text Box 7"/>
              <p:cNvSpPr txBox="1">
                <a:spLocks noChangeArrowheads="1"/>
              </p:cNvSpPr>
              <p:nvPr/>
            </p:nvSpPr>
            <p:spPr bwMode="auto">
              <a:xfrm>
                <a:off x="3648" y="1248"/>
                <a:ext cx="288" cy="552"/>
              </a:xfrm>
              <a:prstGeom prst="rect">
                <a:avLst/>
              </a:prstGeom>
              <a:noFill/>
              <a:ln w="9525">
                <a:noFill/>
                <a:miter lim="800000"/>
                <a:headEnd/>
                <a:tailEnd/>
              </a:ln>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4800">
                    <a:cs typeface="Times New Roman" panose="02020603050405020304" pitchFamily="18" charset="0"/>
                  </a:rPr>
                  <a:t>.</a:t>
                </a:r>
              </a:p>
            </p:txBody>
          </p:sp>
          <p:sp>
            <p:nvSpPr>
              <p:cNvPr id="120887" name="Rectangle 8"/>
              <p:cNvSpPr>
                <a:spLocks noChangeArrowheads="1"/>
              </p:cNvSpPr>
              <p:nvPr/>
            </p:nvSpPr>
            <p:spPr bwMode="auto">
              <a:xfrm>
                <a:off x="4128" y="1248"/>
                <a:ext cx="226" cy="552"/>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4800">
                    <a:cs typeface="Times New Roman" panose="02020603050405020304" pitchFamily="18" charset="0"/>
                  </a:rPr>
                  <a:t>.</a:t>
                </a:r>
              </a:p>
            </p:txBody>
          </p:sp>
          <p:sp>
            <p:nvSpPr>
              <p:cNvPr id="120888" name="Rectangle 9"/>
              <p:cNvSpPr>
                <a:spLocks noChangeArrowheads="1"/>
              </p:cNvSpPr>
              <p:nvPr/>
            </p:nvSpPr>
            <p:spPr bwMode="auto">
              <a:xfrm>
                <a:off x="4560" y="1248"/>
                <a:ext cx="226" cy="552"/>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4800">
                    <a:cs typeface="Times New Roman" panose="02020603050405020304" pitchFamily="18" charset="0"/>
                  </a:rPr>
                  <a:t>.</a:t>
                </a:r>
              </a:p>
            </p:txBody>
          </p:sp>
        </p:grpSp>
        <p:grpSp>
          <p:nvGrpSpPr>
            <p:cNvPr id="120879" name="Group 10"/>
            <p:cNvGrpSpPr>
              <a:grpSpLocks/>
            </p:cNvGrpSpPr>
            <p:nvPr/>
          </p:nvGrpSpPr>
          <p:grpSpPr bwMode="auto">
            <a:xfrm>
              <a:off x="1392" y="1200"/>
              <a:ext cx="1632" cy="48"/>
              <a:chOff x="3360" y="1392"/>
              <a:chExt cx="1632" cy="48"/>
            </a:xfrm>
          </p:grpSpPr>
          <p:sp>
            <p:nvSpPr>
              <p:cNvPr id="510987" name="Line 11"/>
              <p:cNvSpPr>
                <a:spLocks noChangeShapeType="1"/>
              </p:cNvSpPr>
              <p:nvPr/>
            </p:nvSpPr>
            <p:spPr bwMode="auto">
              <a:xfrm>
                <a:off x="3360" y="1440"/>
                <a:ext cx="240" cy="0"/>
              </a:xfrm>
              <a:prstGeom prst="line">
                <a:avLst/>
              </a:prstGeom>
              <a:noFill/>
              <a:ln w="28575">
                <a:solidFill>
                  <a:srgbClr val="003399"/>
                </a:solidFill>
                <a:round/>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10988" name="Line 12"/>
              <p:cNvSpPr>
                <a:spLocks noChangeShapeType="1"/>
              </p:cNvSpPr>
              <p:nvPr/>
            </p:nvSpPr>
            <p:spPr bwMode="auto">
              <a:xfrm>
                <a:off x="4704" y="1440"/>
                <a:ext cx="244" cy="0"/>
              </a:xfrm>
              <a:prstGeom prst="line">
                <a:avLst/>
              </a:prstGeom>
              <a:noFill/>
              <a:ln w="28575">
                <a:solidFill>
                  <a:srgbClr val="003399"/>
                </a:solidFill>
                <a:round/>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10989" name="Line 13"/>
              <p:cNvSpPr>
                <a:spLocks noChangeShapeType="1"/>
              </p:cNvSpPr>
              <p:nvPr/>
            </p:nvSpPr>
            <p:spPr bwMode="auto">
              <a:xfrm>
                <a:off x="4275" y="1440"/>
                <a:ext cx="241" cy="0"/>
              </a:xfrm>
              <a:prstGeom prst="line">
                <a:avLst/>
              </a:prstGeom>
              <a:noFill/>
              <a:ln w="28575">
                <a:solidFill>
                  <a:srgbClr val="003399"/>
                </a:solidFill>
                <a:round/>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10990" name="Line 14"/>
              <p:cNvSpPr>
                <a:spLocks noChangeShapeType="1"/>
              </p:cNvSpPr>
              <p:nvPr/>
            </p:nvSpPr>
            <p:spPr bwMode="auto">
              <a:xfrm>
                <a:off x="3796" y="1440"/>
                <a:ext cx="240" cy="0"/>
              </a:xfrm>
              <a:prstGeom prst="line">
                <a:avLst/>
              </a:prstGeom>
              <a:noFill/>
              <a:ln w="28575">
                <a:solidFill>
                  <a:srgbClr val="003399"/>
                </a:solidFill>
                <a:round/>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10991" name="Line 15"/>
              <p:cNvSpPr>
                <a:spLocks noChangeShapeType="1"/>
              </p:cNvSpPr>
              <p:nvPr/>
            </p:nvSpPr>
            <p:spPr bwMode="auto">
              <a:xfrm>
                <a:off x="3360" y="1392"/>
                <a:ext cx="1632" cy="0"/>
              </a:xfrm>
              <a:prstGeom prst="line">
                <a:avLst/>
              </a:prstGeom>
              <a:noFill/>
              <a:ln w="28575">
                <a:solidFill>
                  <a:srgbClr val="003399"/>
                </a:solidFill>
                <a:round/>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grpSp>
        <p:nvGrpSpPr>
          <p:cNvPr id="5" name="Group 16"/>
          <p:cNvGrpSpPr>
            <a:grpSpLocks/>
          </p:cNvGrpSpPr>
          <p:nvPr/>
        </p:nvGrpSpPr>
        <p:grpSpPr bwMode="auto">
          <a:xfrm>
            <a:off x="4800599" y="1511301"/>
            <a:ext cx="3031885" cy="645825"/>
            <a:chOff x="3072" y="720"/>
            <a:chExt cx="2033" cy="433"/>
          </a:xfrm>
        </p:grpSpPr>
        <p:sp>
          <p:nvSpPr>
            <p:cNvPr id="120874" name="Rectangle 17"/>
            <p:cNvSpPr>
              <a:spLocks noChangeArrowheads="1"/>
            </p:cNvSpPr>
            <p:nvPr/>
          </p:nvSpPr>
          <p:spPr bwMode="auto">
            <a:xfrm>
              <a:off x="3072" y="720"/>
              <a:ext cx="2033" cy="433"/>
            </a:xfrm>
            <a:prstGeom prst="rect">
              <a:avLst/>
            </a:prstGeom>
            <a:noFill/>
            <a:ln w="9525">
              <a:noFill/>
              <a:miter lim="800000"/>
              <a:headEnd/>
              <a:tailEnd/>
            </a:ln>
          </p:spPr>
          <p:txBody>
            <a:bodyPr wrap="none">
              <a:spAutoFit/>
            </a:bodyPr>
            <a:lstStyle/>
            <a:p>
              <a:pPr>
                <a:spcBef>
                  <a:spcPct val="50000"/>
                </a:spcBef>
                <a:defRPr/>
              </a:pPr>
              <a:r>
                <a:rPr lang="en-US" altLang="zh-CN" sz="3600" b="1">
                  <a:latin typeface="Times New Roman" panose="02020603050405020304" pitchFamily="18" charset="0"/>
                  <a:cs typeface="Times New Roman" panose="02020603050405020304" pitchFamily="18" charset="0"/>
                </a:rPr>
                <a:t>= </a:t>
              </a:r>
              <a:r>
                <a:rPr lang="en-US" altLang="zh-CN" sz="3600" b="1" i="1">
                  <a:latin typeface="Times New Roman" panose="02020603050405020304" pitchFamily="18" charset="0"/>
                  <a:cs typeface="Times New Roman" panose="02020603050405020304" pitchFamily="18" charset="0"/>
                </a:rPr>
                <a:t>I</a:t>
              </a:r>
              <a:r>
                <a:rPr lang="en-US" altLang="zh-CN" sz="3600" b="1" baseline="-25000">
                  <a:latin typeface="Times New Roman" panose="02020603050405020304" pitchFamily="18" charset="0"/>
                  <a:cs typeface="Times New Roman" panose="02020603050405020304" pitchFamily="18" charset="0"/>
                </a:rPr>
                <a:t>4</a:t>
              </a:r>
              <a:r>
                <a:rPr lang="en-US" altLang="zh-CN" sz="3600" b="1">
                  <a:latin typeface="Times New Roman" panose="02020603050405020304" pitchFamily="18" charset="0"/>
                  <a:cs typeface="Times New Roman" panose="02020603050405020304" pitchFamily="18" charset="0"/>
                </a:rPr>
                <a:t>+ </a:t>
              </a:r>
              <a:r>
                <a:rPr lang="en-US" altLang="zh-CN" sz="3600" b="1" i="1">
                  <a:latin typeface="Times New Roman" panose="02020603050405020304" pitchFamily="18" charset="0"/>
                  <a:cs typeface="Times New Roman" panose="02020603050405020304" pitchFamily="18" charset="0"/>
                </a:rPr>
                <a:t>I</a:t>
              </a:r>
              <a:r>
                <a:rPr lang="en-US" altLang="zh-CN" sz="3600" b="1" baseline="-25000">
                  <a:latin typeface="Times New Roman" panose="02020603050405020304" pitchFamily="18" charset="0"/>
                  <a:cs typeface="Times New Roman" panose="02020603050405020304" pitchFamily="18" charset="0"/>
                </a:rPr>
                <a:t>5</a:t>
              </a:r>
              <a:r>
                <a:rPr lang="en-US" altLang="zh-CN" sz="3600" b="1">
                  <a:latin typeface="Times New Roman" panose="02020603050405020304" pitchFamily="18" charset="0"/>
                  <a:cs typeface="Times New Roman" panose="02020603050405020304" pitchFamily="18" charset="0"/>
                </a:rPr>
                <a:t>+ </a:t>
              </a:r>
              <a:r>
                <a:rPr lang="en-US" altLang="zh-CN" sz="3600" b="1" i="1">
                  <a:latin typeface="Times New Roman" panose="02020603050405020304" pitchFamily="18" charset="0"/>
                  <a:cs typeface="Times New Roman" panose="02020603050405020304" pitchFamily="18" charset="0"/>
                </a:rPr>
                <a:t>I</a:t>
              </a:r>
              <a:r>
                <a:rPr lang="en-US" altLang="zh-CN" sz="3600" b="1" baseline="-25000">
                  <a:latin typeface="Times New Roman" panose="02020603050405020304" pitchFamily="18" charset="0"/>
                  <a:cs typeface="Times New Roman" panose="02020603050405020304" pitchFamily="18" charset="0"/>
                </a:rPr>
                <a:t>6</a:t>
              </a:r>
              <a:r>
                <a:rPr lang="en-US" altLang="zh-CN" sz="3600" b="1">
                  <a:latin typeface="Times New Roman" panose="02020603050405020304" pitchFamily="18" charset="0"/>
                  <a:cs typeface="Times New Roman" panose="02020603050405020304" pitchFamily="18" charset="0"/>
                </a:rPr>
                <a:t>+ </a:t>
              </a:r>
              <a:r>
                <a:rPr lang="en-US" altLang="zh-CN" sz="3600" b="1" i="1">
                  <a:latin typeface="Times New Roman" panose="02020603050405020304" pitchFamily="18" charset="0"/>
                  <a:cs typeface="Times New Roman" panose="02020603050405020304" pitchFamily="18" charset="0"/>
                </a:rPr>
                <a:t>I</a:t>
              </a:r>
              <a:r>
                <a:rPr lang="en-US" altLang="zh-CN" sz="3600" b="1" baseline="-25000">
                  <a:latin typeface="Times New Roman" panose="02020603050405020304" pitchFamily="18" charset="0"/>
                  <a:cs typeface="Times New Roman" panose="02020603050405020304" pitchFamily="18" charset="0"/>
                </a:rPr>
                <a:t>7</a:t>
              </a:r>
            </a:p>
          </p:txBody>
        </p:sp>
        <p:grpSp>
          <p:nvGrpSpPr>
            <p:cNvPr id="120875" name="Group 18"/>
            <p:cNvGrpSpPr>
              <a:grpSpLocks/>
            </p:cNvGrpSpPr>
            <p:nvPr/>
          </p:nvGrpSpPr>
          <p:grpSpPr bwMode="auto">
            <a:xfrm>
              <a:off x="3360" y="720"/>
              <a:ext cx="1632" cy="48"/>
              <a:chOff x="3360" y="768"/>
              <a:chExt cx="1632" cy="48"/>
            </a:xfrm>
          </p:grpSpPr>
          <p:sp>
            <p:nvSpPr>
              <p:cNvPr id="510995" name="Line 19"/>
              <p:cNvSpPr>
                <a:spLocks noChangeShapeType="1"/>
              </p:cNvSpPr>
              <p:nvPr/>
            </p:nvSpPr>
            <p:spPr bwMode="auto">
              <a:xfrm>
                <a:off x="3360" y="816"/>
                <a:ext cx="1632" cy="0"/>
              </a:xfrm>
              <a:prstGeom prst="line">
                <a:avLst/>
              </a:prstGeom>
              <a:noFill/>
              <a:ln w="28575">
                <a:solidFill>
                  <a:srgbClr val="0033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10996" name="Line 20"/>
              <p:cNvSpPr>
                <a:spLocks noChangeShapeType="1"/>
              </p:cNvSpPr>
              <p:nvPr/>
            </p:nvSpPr>
            <p:spPr bwMode="auto">
              <a:xfrm>
                <a:off x="3360" y="768"/>
                <a:ext cx="1632" cy="0"/>
              </a:xfrm>
              <a:prstGeom prst="line">
                <a:avLst/>
              </a:prstGeom>
              <a:noFill/>
              <a:ln w="28575">
                <a:solidFill>
                  <a:srgbClr val="0033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sp>
        <p:nvSpPr>
          <p:cNvPr id="510997" name="Rectangle 21"/>
          <p:cNvSpPr>
            <a:spLocks noChangeArrowheads="1"/>
          </p:cNvSpPr>
          <p:nvPr/>
        </p:nvSpPr>
        <p:spPr bwMode="auto">
          <a:xfrm>
            <a:off x="1143000" y="3067050"/>
            <a:ext cx="3236784" cy="646331"/>
          </a:xfrm>
          <a:prstGeom prst="rect">
            <a:avLst/>
          </a:prstGeom>
          <a:noFill/>
          <a:ln w="9525">
            <a:noFill/>
            <a:miter lim="800000"/>
            <a:headEnd/>
            <a:tailEnd/>
          </a:ln>
        </p:spPr>
        <p:txBody>
          <a:bodyPr wrap="none">
            <a:spAutoFit/>
          </a:bodyPr>
          <a:lstStyle/>
          <a:p>
            <a:pPr>
              <a:defRPr/>
            </a:pPr>
            <a:r>
              <a:rPr lang="en-US" altLang="zh-CN" sz="3600" b="1" i="1">
                <a:latin typeface="Times New Roman" panose="02020603050405020304" pitchFamily="18" charset="0"/>
                <a:cs typeface="Times New Roman" panose="02020603050405020304" pitchFamily="18" charset="0"/>
              </a:rPr>
              <a:t>Y</a:t>
            </a:r>
            <a:r>
              <a:rPr lang="en-US" altLang="zh-CN" sz="3600" b="1" baseline="-25000">
                <a:latin typeface="Times New Roman" panose="02020603050405020304" pitchFamily="18" charset="0"/>
                <a:cs typeface="Times New Roman" panose="02020603050405020304" pitchFamily="18" charset="0"/>
              </a:rPr>
              <a:t>1</a:t>
            </a:r>
            <a:r>
              <a:rPr lang="en-US" altLang="zh-CN" sz="3600" b="1">
                <a:latin typeface="Times New Roman" panose="02020603050405020304" pitchFamily="18" charset="0"/>
                <a:cs typeface="Times New Roman" panose="02020603050405020304" pitchFamily="18" charset="0"/>
              </a:rPr>
              <a:t> = </a:t>
            </a:r>
            <a:r>
              <a:rPr lang="en-US" altLang="zh-CN" sz="3600" b="1" i="1">
                <a:latin typeface="Times New Roman" panose="02020603050405020304" pitchFamily="18" charset="0"/>
                <a:cs typeface="Times New Roman" panose="02020603050405020304" pitchFamily="18" charset="0"/>
              </a:rPr>
              <a:t>I</a:t>
            </a:r>
            <a:r>
              <a:rPr lang="en-US" altLang="zh-CN" sz="3600" b="1" baseline="-25000">
                <a:latin typeface="Times New Roman" panose="02020603050405020304" pitchFamily="18" charset="0"/>
                <a:cs typeface="Times New Roman" panose="02020603050405020304" pitchFamily="18" charset="0"/>
              </a:rPr>
              <a:t>2</a:t>
            </a:r>
            <a:r>
              <a:rPr lang="en-US" altLang="zh-CN" sz="3600" b="1">
                <a:latin typeface="Times New Roman" panose="02020603050405020304" pitchFamily="18" charset="0"/>
                <a:cs typeface="Times New Roman" panose="02020603050405020304" pitchFamily="18" charset="0"/>
              </a:rPr>
              <a:t>+</a:t>
            </a:r>
            <a:r>
              <a:rPr lang="en-US" altLang="zh-CN" sz="3600" b="1" i="1">
                <a:latin typeface="Times New Roman" panose="02020603050405020304" pitchFamily="18" charset="0"/>
                <a:cs typeface="Times New Roman" panose="02020603050405020304" pitchFamily="18" charset="0"/>
              </a:rPr>
              <a:t>I</a:t>
            </a:r>
            <a:r>
              <a:rPr lang="en-US" altLang="zh-CN" sz="3600" b="1" baseline="-25000">
                <a:latin typeface="Times New Roman" panose="02020603050405020304" pitchFamily="18" charset="0"/>
                <a:cs typeface="Times New Roman" panose="02020603050405020304" pitchFamily="18" charset="0"/>
              </a:rPr>
              <a:t>3</a:t>
            </a:r>
            <a:r>
              <a:rPr lang="en-US" altLang="zh-CN" sz="3600" b="1">
                <a:latin typeface="Times New Roman" panose="02020603050405020304" pitchFamily="18" charset="0"/>
                <a:cs typeface="Times New Roman" panose="02020603050405020304" pitchFamily="18" charset="0"/>
              </a:rPr>
              <a:t>+</a:t>
            </a:r>
            <a:r>
              <a:rPr lang="en-US" altLang="zh-CN" sz="3600" b="1" i="1">
                <a:latin typeface="Times New Roman" panose="02020603050405020304" pitchFamily="18" charset="0"/>
                <a:cs typeface="Times New Roman" panose="02020603050405020304" pitchFamily="18" charset="0"/>
              </a:rPr>
              <a:t>I</a:t>
            </a:r>
            <a:r>
              <a:rPr lang="en-US" altLang="zh-CN" sz="3600" b="1" baseline="-25000">
                <a:latin typeface="Times New Roman" panose="02020603050405020304" pitchFamily="18" charset="0"/>
                <a:cs typeface="Times New Roman" panose="02020603050405020304" pitchFamily="18" charset="0"/>
              </a:rPr>
              <a:t>6</a:t>
            </a:r>
            <a:r>
              <a:rPr lang="en-US" altLang="zh-CN" sz="3600" b="1">
                <a:latin typeface="Times New Roman" panose="02020603050405020304" pitchFamily="18" charset="0"/>
                <a:cs typeface="Times New Roman" panose="02020603050405020304" pitchFamily="18" charset="0"/>
              </a:rPr>
              <a:t>+</a:t>
            </a:r>
            <a:r>
              <a:rPr lang="en-US" altLang="zh-CN" sz="3600" b="1" i="1">
                <a:latin typeface="Times New Roman" panose="02020603050405020304" pitchFamily="18" charset="0"/>
                <a:cs typeface="Times New Roman" panose="02020603050405020304" pitchFamily="18" charset="0"/>
              </a:rPr>
              <a:t>I</a:t>
            </a:r>
            <a:r>
              <a:rPr lang="en-US" altLang="zh-CN" sz="3600" b="1" baseline="-25000">
                <a:latin typeface="Times New Roman" panose="02020603050405020304" pitchFamily="18" charset="0"/>
                <a:cs typeface="Times New Roman" panose="02020603050405020304" pitchFamily="18" charset="0"/>
              </a:rPr>
              <a:t>7</a:t>
            </a:r>
          </a:p>
        </p:txBody>
      </p:sp>
      <p:grpSp>
        <p:nvGrpSpPr>
          <p:cNvPr id="7" name="Group 22"/>
          <p:cNvGrpSpPr>
            <a:grpSpLocks/>
          </p:cNvGrpSpPr>
          <p:nvPr/>
        </p:nvGrpSpPr>
        <p:grpSpPr bwMode="auto">
          <a:xfrm>
            <a:off x="1611313" y="3640138"/>
            <a:ext cx="3221037" cy="855662"/>
            <a:chOff x="976" y="2089"/>
            <a:chExt cx="2029" cy="539"/>
          </a:xfrm>
        </p:grpSpPr>
        <p:grpSp>
          <p:nvGrpSpPr>
            <p:cNvPr id="120863" name="Group 23"/>
            <p:cNvGrpSpPr>
              <a:grpSpLocks/>
            </p:cNvGrpSpPr>
            <p:nvPr/>
          </p:nvGrpSpPr>
          <p:grpSpPr bwMode="auto">
            <a:xfrm>
              <a:off x="976" y="2089"/>
              <a:ext cx="2029" cy="539"/>
              <a:chOff x="3024" y="1248"/>
              <a:chExt cx="2160" cy="573"/>
            </a:xfrm>
          </p:grpSpPr>
          <p:sp>
            <p:nvSpPr>
              <p:cNvPr id="120870" name="Rectangle 24"/>
              <p:cNvSpPr>
                <a:spLocks noChangeArrowheads="1"/>
              </p:cNvSpPr>
              <p:nvPr/>
            </p:nvSpPr>
            <p:spPr bwMode="auto">
              <a:xfrm>
                <a:off x="3024" y="1392"/>
                <a:ext cx="2160" cy="429"/>
              </a:xfrm>
              <a:prstGeom prst="rect">
                <a:avLst/>
              </a:prstGeom>
              <a:noFill/>
              <a:ln w="9525">
                <a:noFill/>
                <a:miter lim="800000"/>
                <a:headEnd/>
                <a:tailEnd/>
              </a:ln>
            </p:spPr>
            <p:txBody>
              <a:bodyPr>
                <a:spAutoFit/>
              </a:bodyPr>
              <a:lstStyle/>
              <a:p>
                <a:pPr>
                  <a:defRPr/>
                </a:pPr>
                <a:r>
                  <a:rPr lang="en-US" altLang="zh-CN" sz="3600" b="1">
                    <a:latin typeface="Times New Roman" panose="02020603050405020304" pitchFamily="18" charset="0"/>
                    <a:cs typeface="Times New Roman" panose="02020603050405020304" pitchFamily="18" charset="0"/>
                  </a:rPr>
                  <a:t> = </a:t>
                </a:r>
                <a:r>
                  <a:rPr lang="en-US" altLang="zh-CN" sz="3600" b="1" i="1">
                    <a:latin typeface="Times New Roman" panose="02020603050405020304" pitchFamily="18" charset="0"/>
                    <a:cs typeface="Times New Roman" panose="02020603050405020304" pitchFamily="18" charset="0"/>
                  </a:rPr>
                  <a:t>I</a:t>
                </a:r>
                <a:r>
                  <a:rPr lang="en-US" altLang="zh-CN" sz="3600" b="1" baseline="-25000">
                    <a:latin typeface="Times New Roman" panose="02020603050405020304" pitchFamily="18" charset="0"/>
                    <a:cs typeface="Times New Roman" panose="02020603050405020304" pitchFamily="18" charset="0"/>
                  </a:rPr>
                  <a:t>2     </a:t>
                </a:r>
                <a:r>
                  <a:rPr lang="en-US" altLang="zh-CN" sz="3600" b="1" i="1">
                    <a:latin typeface="Times New Roman" panose="02020603050405020304" pitchFamily="18" charset="0"/>
                    <a:cs typeface="Times New Roman" panose="02020603050405020304" pitchFamily="18" charset="0"/>
                  </a:rPr>
                  <a:t>I</a:t>
                </a:r>
                <a:r>
                  <a:rPr lang="en-US" altLang="zh-CN" sz="3600" b="1" baseline="-25000">
                    <a:latin typeface="Times New Roman" panose="02020603050405020304" pitchFamily="18" charset="0"/>
                    <a:cs typeface="Times New Roman" panose="02020603050405020304" pitchFamily="18" charset="0"/>
                  </a:rPr>
                  <a:t>3      </a:t>
                </a:r>
                <a:r>
                  <a:rPr lang="en-US" altLang="zh-CN" sz="3600" b="1" i="1">
                    <a:latin typeface="Times New Roman" panose="02020603050405020304" pitchFamily="18" charset="0"/>
                    <a:cs typeface="Times New Roman" panose="02020603050405020304" pitchFamily="18" charset="0"/>
                  </a:rPr>
                  <a:t>I</a:t>
                </a:r>
                <a:r>
                  <a:rPr lang="en-US" altLang="zh-CN" sz="3600" b="1" baseline="-25000">
                    <a:latin typeface="Times New Roman" panose="02020603050405020304" pitchFamily="18" charset="0"/>
                    <a:cs typeface="Times New Roman" panose="02020603050405020304" pitchFamily="18" charset="0"/>
                  </a:rPr>
                  <a:t>6     </a:t>
                </a:r>
                <a:r>
                  <a:rPr lang="en-US" altLang="zh-CN" sz="3600" b="1" i="1">
                    <a:latin typeface="Times New Roman" panose="02020603050405020304" pitchFamily="18" charset="0"/>
                    <a:cs typeface="Times New Roman" panose="02020603050405020304" pitchFamily="18" charset="0"/>
                  </a:rPr>
                  <a:t>I</a:t>
                </a:r>
                <a:r>
                  <a:rPr lang="en-US" altLang="zh-CN" sz="3600" b="1" baseline="-25000">
                    <a:latin typeface="Times New Roman" panose="02020603050405020304" pitchFamily="18" charset="0"/>
                    <a:cs typeface="Times New Roman" panose="02020603050405020304" pitchFamily="18" charset="0"/>
                  </a:rPr>
                  <a:t>7</a:t>
                </a:r>
              </a:p>
            </p:txBody>
          </p:sp>
          <p:sp>
            <p:nvSpPr>
              <p:cNvPr id="120871" name="Text Box 25"/>
              <p:cNvSpPr txBox="1">
                <a:spLocks noChangeArrowheads="1"/>
              </p:cNvSpPr>
              <p:nvPr/>
            </p:nvSpPr>
            <p:spPr bwMode="auto">
              <a:xfrm>
                <a:off x="3647" y="1248"/>
                <a:ext cx="292" cy="552"/>
              </a:xfrm>
              <a:prstGeom prst="rect">
                <a:avLst/>
              </a:prstGeom>
              <a:noFill/>
              <a:ln w="9525">
                <a:noFill/>
                <a:miter lim="800000"/>
                <a:headEnd/>
                <a:tailEnd/>
              </a:ln>
            </p:spPr>
            <p:txBody>
              <a:bodyPr>
                <a:spAutoFit/>
              </a:bodyPr>
              <a:lstStyle/>
              <a:p>
                <a:pPr>
                  <a:spcBef>
                    <a:spcPct val="50000"/>
                  </a:spcBef>
                  <a:defRPr/>
                </a:pPr>
                <a:r>
                  <a:rPr lang="en-US" altLang="zh-CN" sz="4800" b="1">
                    <a:latin typeface="Times New Roman" panose="02020603050405020304" pitchFamily="18" charset="0"/>
                    <a:cs typeface="Times New Roman" panose="02020603050405020304" pitchFamily="18" charset="0"/>
                  </a:rPr>
                  <a:t>.  </a:t>
                </a:r>
              </a:p>
            </p:txBody>
          </p:sp>
          <p:sp>
            <p:nvSpPr>
              <p:cNvPr id="120872" name="Rectangle 26"/>
              <p:cNvSpPr>
                <a:spLocks noChangeArrowheads="1"/>
              </p:cNvSpPr>
              <p:nvPr/>
            </p:nvSpPr>
            <p:spPr bwMode="auto">
              <a:xfrm>
                <a:off x="4128" y="1248"/>
                <a:ext cx="330" cy="556"/>
              </a:xfrm>
              <a:prstGeom prst="rect">
                <a:avLst/>
              </a:prstGeom>
              <a:noFill/>
              <a:ln w="9525">
                <a:noFill/>
                <a:miter lim="800000"/>
                <a:headEnd/>
                <a:tailEnd/>
              </a:ln>
            </p:spPr>
            <p:txBody>
              <a:bodyPr wrap="none">
                <a:spAutoFit/>
              </a:bodyPr>
              <a:lstStyle/>
              <a:p>
                <a:pPr>
                  <a:spcBef>
                    <a:spcPct val="50000"/>
                  </a:spcBef>
                  <a:defRPr/>
                </a:pPr>
                <a:r>
                  <a:rPr lang="en-US" altLang="zh-CN" sz="4800" b="1">
                    <a:latin typeface="Times New Roman" panose="02020603050405020304" pitchFamily="18" charset="0"/>
                    <a:cs typeface="Times New Roman" panose="02020603050405020304" pitchFamily="18" charset="0"/>
                  </a:rPr>
                  <a:t>. </a:t>
                </a:r>
              </a:p>
            </p:txBody>
          </p:sp>
          <p:sp>
            <p:nvSpPr>
              <p:cNvPr id="120873" name="Rectangle 27"/>
              <p:cNvSpPr>
                <a:spLocks noChangeArrowheads="1"/>
              </p:cNvSpPr>
              <p:nvPr/>
            </p:nvSpPr>
            <p:spPr bwMode="auto">
              <a:xfrm>
                <a:off x="4560" y="1248"/>
                <a:ext cx="225" cy="552"/>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4800">
                    <a:cs typeface="Times New Roman" panose="02020603050405020304" pitchFamily="18" charset="0"/>
                  </a:rPr>
                  <a:t>.</a:t>
                </a:r>
              </a:p>
            </p:txBody>
          </p:sp>
        </p:grpSp>
        <p:grpSp>
          <p:nvGrpSpPr>
            <p:cNvPr id="120864" name="Group 28"/>
            <p:cNvGrpSpPr>
              <a:grpSpLocks/>
            </p:cNvGrpSpPr>
            <p:nvPr/>
          </p:nvGrpSpPr>
          <p:grpSpPr bwMode="auto">
            <a:xfrm>
              <a:off x="1344" y="2208"/>
              <a:ext cx="1632" cy="48"/>
              <a:chOff x="3360" y="1392"/>
              <a:chExt cx="1632" cy="48"/>
            </a:xfrm>
          </p:grpSpPr>
          <p:sp>
            <p:nvSpPr>
              <p:cNvPr id="511005" name="Line 29"/>
              <p:cNvSpPr>
                <a:spLocks noChangeShapeType="1"/>
              </p:cNvSpPr>
              <p:nvPr/>
            </p:nvSpPr>
            <p:spPr bwMode="auto">
              <a:xfrm>
                <a:off x="3360" y="1440"/>
                <a:ext cx="240" cy="0"/>
              </a:xfrm>
              <a:prstGeom prst="line">
                <a:avLst/>
              </a:prstGeom>
              <a:noFill/>
              <a:ln w="28575">
                <a:solidFill>
                  <a:srgbClr val="003399"/>
                </a:solidFill>
                <a:round/>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11006" name="Line 30"/>
              <p:cNvSpPr>
                <a:spLocks noChangeShapeType="1"/>
              </p:cNvSpPr>
              <p:nvPr/>
            </p:nvSpPr>
            <p:spPr bwMode="auto">
              <a:xfrm>
                <a:off x="4704" y="1440"/>
                <a:ext cx="240" cy="0"/>
              </a:xfrm>
              <a:prstGeom prst="line">
                <a:avLst/>
              </a:prstGeom>
              <a:noFill/>
              <a:ln w="28575">
                <a:solidFill>
                  <a:srgbClr val="003399"/>
                </a:solidFill>
                <a:round/>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11007" name="Line 31"/>
              <p:cNvSpPr>
                <a:spLocks noChangeShapeType="1"/>
              </p:cNvSpPr>
              <p:nvPr/>
            </p:nvSpPr>
            <p:spPr bwMode="auto">
              <a:xfrm>
                <a:off x="4272" y="1440"/>
                <a:ext cx="240" cy="0"/>
              </a:xfrm>
              <a:prstGeom prst="line">
                <a:avLst/>
              </a:prstGeom>
              <a:noFill/>
              <a:ln w="28575">
                <a:solidFill>
                  <a:srgbClr val="003399"/>
                </a:solidFill>
                <a:round/>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11008" name="Line 32"/>
              <p:cNvSpPr>
                <a:spLocks noChangeShapeType="1"/>
              </p:cNvSpPr>
              <p:nvPr/>
            </p:nvSpPr>
            <p:spPr bwMode="auto">
              <a:xfrm>
                <a:off x="3792" y="1440"/>
                <a:ext cx="240" cy="0"/>
              </a:xfrm>
              <a:prstGeom prst="line">
                <a:avLst/>
              </a:prstGeom>
              <a:noFill/>
              <a:ln w="28575">
                <a:solidFill>
                  <a:srgbClr val="003399"/>
                </a:solidFill>
                <a:round/>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11009" name="Line 33"/>
              <p:cNvSpPr>
                <a:spLocks noChangeShapeType="1"/>
              </p:cNvSpPr>
              <p:nvPr/>
            </p:nvSpPr>
            <p:spPr bwMode="auto">
              <a:xfrm>
                <a:off x="3360" y="1392"/>
                <a:ext cx="1632" cy="0"/>
              </a:xfrm>
              <a:prstGeom prst="line">
                <a:avLst/>
              </a:prstGeom>
              <a:noFill/>
              <a:ln w="28575">
                <a:solidFill>
                  <a:srgbClr val="003399"/>
                </a:solidFill>
                <a:round/>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grpSp>
        <p:nvGrpSpPr>
          <p:cNvPr id="10" name="Group 34"/>
          <p:cNvGrpSpPr>
            <a:grpSpLocks/>
          </p:cNvGrpSpPr>
          <p:nvPr/>
        </p:nvGrpSpPr>
        <p:grpSpPr bwMode="auto">
          <a:xfrm>
            <a:off x="4451351" y="3067052"/>
            <a:ext cx="3186113" cy="646113"/>
            <a:chOff x="2804" y="1836"/>
            <a:chExt cx="2007" cy="407"/>
          </a:xfrm>
        </p:grpSpPr>
        <p:sp>
          <p:nvSpPr>
            <p:cNvPr id="120859" name="Rectangle 35"/>
            <p:cNvSpPr>
              <a:spLocks noChangeArrowheads="1"/>
            </p:cNvSpPr>
            <p:nvPr/>
          </p:nvSpPr>
          <p:spPr bwMode="auto">
            <a:xfrm>
              <a:off x="2804" y="1836"/>
              <a:ext cx="2007" cy="407"/>
            </a:xfrm>
            <a:prstGeom prst="rect">
              <a:avLst/>
            </a:prstGeom>
            <a:noFill/>
            <a:ln w="9525">
              <a:noFill/>
              <a:miter lim="800000"/>
              <a:headEnd/>
              <a:tailEnd/>
            </a:ln>
          </p:spPr>
          <p:txBody>
            <a:bodyPr wrap="none">
              <a:spAutoFit/>
            </a:bodyPr>
            <a:lstStyle/>
            <a:p>
              <a:pPr>
                <a:spcBef>
                  <a:spcPct val="50000"/>
                </a:spcBef>
                <a:defRPr/>
              </a:pPr>
              <a:r>
                <a:rPr lang="en-US" altLang="zh-CN" sz="3600" b="1">
                  <a:latin typeface="Times New Roman" panose="02020603050405020304" pitchFamily="18" charset="0"/>
                  <a:cs typeface="Times New Roman" panose="02020603050405020304" pitchFamily="18" charset="0"/>
                </a:rPr>
                <a:t>= </a:t>
              </a:r>
              <a:r>
                <a:rPr lang="en-US" altLang="zh-CN" sz="3600" b="1" i="1">
                  <a:latin typeface="Times New Roman" panose="02020603050405020304" pitchFamily="18" charset="0"/>
                  <a:cs typeface="Times New Roman" panose="02020603050405020304" pitchFamily="18" charset="0"/>
                </a:rPr>
                <a:t>I</a:t>
              </a:r>
              <a:r>
                <a:rPr lang="en-US" altLang="zh-CN" sz="3600" b="1" baseline="-25000">
                  <a:latin typeface="Times New Roman" panose="02020603050405020304" pitchFamily="18" charset="0"/>
                  <a:cs typeface="Times New Roman" panose="02020603050405020304" pitchFamily="18" charset="0"/>
                </a:rPr>
                <a:t>2 </a:t>
              </a:r>
              <a:r>
                <a:rPr lang="en-US" altLang="zh-CN" sz="3600" b="1">
                  <a:latin typeface="Times New Roman" panose="02020603050405020304" pitchFamily="18" charset="0"/>
                  <a:cs typeface="Times New Roman" panose="02020603050405020304" pitchFamily="18" charset="0"/>
                </a:rPr>
                <a:t>+ </a:t>
              </a:r>
              <a:r>
                <a:rPr lang="en-US" altLang="zh-CN" sz="3600" b="1" i="1">
                  <a:latin typeface="Times New Roman" panose="02020603050405020304" pitchFamily="18" charset="0"/>
                  <a:cs typeface="Times New Roman" panose="02020603050405020304" pitchFamily="18" charset="0"/>
                </a:rPr>
                <a:t>I</a:t>
              </a:r>
              <a:r>
                <a:rPr lang="en-US" altLang="zh-CN" sz="3600" b="1" baseline="-25000">
                  <a:latin typeface="Times New Roman" panose="02020603050405020304" pitchFamily="18" charset="0"/>
                  <a:cs typeface="Times New Roman" panose="02020603050405020304" pitchFamily="18" charset="0"/>
                </a:rPr>
                <a:t>3 </a:t>
              </a:r>
              <a:r>
                <a:rPr lang="en-US" altLang="zh-CN" sz="3600" b="1">
                  <a:latin typeface="Times New Roman" panose="02020603050405020304" pitchFamily="18" charset="0"/>
                  <a:cs typeface="Times New Roman" panose="02020603050405020304" pitchFamily="18" charset="0"/>
                </a:rPr>
                <a:t>+ </a:t>
              </a:r>
              <a:r>
                <a:rPr lang="en-US" altLang="zh-CN" sz="3600" b="1" i="1">
                  <a:latin typeface="Times New Roman" panose="02020603050405020304" pitchFamily="18" charset="0"/>
                  <a:cs typeface="Times New Roman" panose="02020603050405020304" pitchFamily="18" charset="0"/>
                </a:rPr>
                <a:t>I</a:t>
              </a:r>
              <a:r>
                <a:rPr lang="en-US" altLang="zh-CN" sz="3600" b="1" baseline="-25000">
                  <a:latin typeface="Times New Roman" panose="02020603050405020304" pitchFamily="18" charset="0"/>
                  <a:cs typeface="Times New Roman" panose="02020603050405020304" pitchFamily="18" charset="0"/>
                </a:rPr>
                <a:t>6</a:t>
              </a:r>
              <a:r>
                <a:rPr lang="en-US" altLang="zh-CN" sz="3600" b="1">
                  <a:latin typeface="Times New Roman" panose="02020603050405020304" pitchFamily="18" charset="0"/>
                  <a:cs typeface="Times New Roman" panose="02020603050405020304" pitchFamily="18" charset="0"/>
                </a:rPr>
                <a:t>+ </a:t>
              </a:r>
              <a:r>
                <a:rPr lang="en-US" altLang="zh-CN" sz="3600" b="1" i="1">
                  <a:latin typeface="Times New Roman" panose="02020603050405020304" pitchFamily="18" charset="0"/>
                  <a:cs typeface="Times New Roman" panose="02020603050405020304" pitchFamily="18" charset="0"/>
                </a:rPr>
                <a:t>I</a:t>
              </a:r>
              <a:r>
                <a:rPr lang="en-US" altLang="zh-CN" sz="3600" b="1" baseline="-25000">
                  <a:latin typeface="Times New Roman" panose="02020603050405020304" pitchFamily="18" charset="0"/>
                  <a:cs typeface="Times New Roman" panose="02020603050405020304" pitchFamily="18" charset="0"/>
                </a:rPr>
                <a:t>7</a:t>
              </a:r>
            </a:p>
          </p:txBody>
        </p:sp>
        <p:grpSp>
          <p:nvGrpSpPr>
            <p:cNvPr id="120860" name="Group 36"/>
            <p:cNvGrpSpPr>
              <a:grpSpLocks/>
            </p:cNvGrpSpPr>
            <p:nvPr/>
          </p:nvGrpSpPr>
          <p:grpSpPr bwMode="auto">
            <a:xfrm>
              <a:off x="3155" y="1836"/>
              <a:ext cx="1533" cy="45"/>
              <a:chOff x="3360" y="768"/>
              <a:chExt cx="1632" cy="48"/>
            </a:xfrm>
          </p:grpSpPr>
          <p:sp>
            <p:nvSpPr>
              <p:cNvPr id="511013" name="Line 37"/>
              <p:cNvSpPr>
                <a:spLocks noChangeShapeType="1"/>
              </p:cNvSpPr>
              <p:nvPr/>
            </p:nvSpPr>
            <p:spPr bwMode="auto">
              <a:xfrm>
                <a:off x="3360" y="816"/>
                <a:ext cx="1632" cy="0"/>
              </a:xfrm>
              <a:prstGeom prst="line">
                <a:avLst/>
              </a:prstGeom>
              <a:noFill/>
              <a:ln w="28575">
                <a:solidFill>
                  <a:srgbClr val="0033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11014" name="Line 38"/>
              <p:cNvSpPr>
                <a:spLocks noChangeShapeType="1"/>
              </p:cNvSpPr>
              <p:nvPr/>
            </p:nvSpPr>
            <p:spPr bwMode="auto">
              <a:xfrm>
                <a:off x="3360" y="768"/>
                <a:ext cx="1632" cy="0"/>
              </a:xfrm>
              <a:prstGeom prst="line">
                <a:avLst/>
              </a:prstGeom>
              <a:noFill/>
              <a:ln w="28575">
                <a:solidFill>
                  <a:srgbClr val="0033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sp>
        <p:nvSpPr>
          <p:cNvPr id="511015" name="Rectangle 39"/>
          <p:cNvSpPr>
            <a:spLocks noChangeArrowheads="1"/>
          </p:cNvSpPr>
          <p:nvPr/>
        </p:nvSpPr>
        <p:spPr bwMode="auto">
          <a:xfrm>
            <a:off x="1143000" y="4540250"/>
            <a:ext cx="3733800" cy="641350"/>
          </a:xfrm>
          <a:prstGeom prst="rect">
            <a:avLst/>
          </a:prstGeom>
          <a:noFill/>
          <a:ln w="9525">
            <a:noFill/>
            <a:miter lim="800000"/>
            <a:headEnd/>
            <a:tailEnd/>
          </a:ln>
        </p:spPr>
        <p:txBody>
          <a:bodyPr>
            <a:spAutoFit/>
          </a:bodyPr>
          <a:lstStyle/>
          <a:p>
            <a:pPr>
              <a:defRPr/>
            </a:pPr>
            <a:r>
              <a:rPr lang="en-US" altLang="zh-CN" sz="3600" b="1" i="1">
                <a:latin typeface="Times New Roman" panose="02020603050405020304" pitchFamily="18" charset="0"/>
                <a:cs typeface="Times New Roman" panose="02020603050405020304" pitchFamily="18" charset="0"/>
              </a:rPr>
              <a:t>Y</a:t>
            </a:r>
            <a:r>
              <a:rPr lang="en-US" altLang="zh-CN" sz="3600" b="1" baseline="-25000">
                <a:latin typeface="Times New Roman" panose="02020603050405020304" pitchFamily="18" charset="0"/>
                <a:cs typeface="Times New Roman" panose="02020603050405020304" pitchFamily="18" charset="0"/>
              </a:rPr>
              <a:t>0</a:t>
            </a:r>
            <a:r>
              <a:rPr lang="en-US" altLang="zh-CN" sz="3600" b="1">
                <a:latin typeface="Times New Roman" panose="02020603050405020304" pitchFamily="18" charset="0"/>
                <a:cs typeface="Times New Roman" panose="02020603050405020304" pitchFamily="18" charset="0"/>
              </a:rPr>
              <a:t> = </a:t>
            </a:r>
            <a:r>
              <a:rPr lang="en-US" altLang="zh-CN" sz="3600" b="1" i="1">
                <a:latin typeface="Times New Roman" panose="02020603050405020304" pitchFamily="18" charset="0"/>
                <a:cs typeface="Times New Roman" panose="02020603050405020304" pitchFamily="18" charset="0"/>
              </a:rPr>
              <a:t>I</a:t>
            </a:r>
            <a:r>
              <a:rPr lang="en-US" altLang="zh-CN" sz="3600" b="1" baseline="-25000">
                <a:latin typeface="Times New Roman" panose="02020603050405020304" pitchFamily="18" charset="0"/>
                <a:cs typeface="Times New Roman" panose="02020603050405020304" pitchFamily="18" charset="0"/>
              </a:rPr>
              <a:t>1</a:t>
            </a:r>
            <a:r>
              <a:rPr lang="en-US" altLang="zh-CN" sz="3600" b="1">
                <a:latin typeface="Times New Roman" panose="02020603050405020304" pitchFamily="18" charset="0"/>
                <a:cs typeface="Times New Roman" panose="02020603050405020304" pitchFamily="18" charset="0"/>
              </a:rPr>
              <a:t>+ </a:t>
            </a:r>
            <a:r>
              <a:rPr lang="en-US" altLang="zh-CN" sz="3600" b="1" i="1">
                <a:latin typeface="Times New Roman" panose="02020603050405020304" pitchFamily="18" charset="0"/>
                <a:cs typeface="Times New Roman" panose="02020603050405020304" pitchFamily="18" charset="0"/>
              </a:rPr>
              <a:t>I</a:t>
            </a:r>
            <a:r>
              <a:rPr lang="en-US" altLang="zh-CN" sz="3600" b="1" baseline="-25000">
                <a:latin typeface="Times New Roman" panose="02020603050405020304" pitchFamily="18" charset="0"/>
                <a:cs typeface="Times New Roman" panose="02020603050405020304" pitchFamily="18" charset="0"/>
              </a:rPr>
              <a:t>3</a:t>
            </a:r>
            <a:r>
              <a:rPr lang="en-US" altLang="zh-CN" sz="3600" b="1">
                <a:latin typeface="Times New Roman" panose="02020603050405020304" pitchFamily="18" charset="0"/>
                <a:cs typeface="Times New Roman" panose="02020603050405020304" pitchFamily="18" charset="0"/>
              </a:rPr>
              <a:t>+ </a:t>
            </a:r>
            <a:r>
              <a:rPr lang="en-US" altLang="zh-CN" sz="3600" b="1" i="1">
                <a:latin typeface="Times New Roman" panose="02020603050405020304" pitchFamily="18" charset="0"/>
                <a:cs typeface="Times New Roman" panose="02020603050405020304" pitchFamily="18" charset="0"/>
              </a:rPr>
              <a:t>I</a:t>
            </a:r>
            <a:r>
              <a:rPr lang="en-US" altLang="zh-CN" sz="3600" b="1" baseline="-25000">
                <a:latin typeface="Times New Roman" panose="02020603050405020304" pitchFamily="18" charset="0"/>
                <a:cs typeface="Times New Roman" panose="02020603050405020304" pitchFamily="18" charset="0"/>
              </a:rPr>
              <a:t>5</a:t>
            </a:r>
            <a:r>
              <a:rPr lang="en-US" altLang="zh-CN" sz="3600" b="1">
                <a:latin typeface="Times New Roman" panose="02020603050405020304" pitchFamily="18" charset="0"/>
                <a:cs typeface="Times New Roman" panose="02020603050405020304" pitchFamily="18" charset="0"/>
              </a:rPr>
              <a:t>+ </a:t>
            </a:r>
            <a:r>
              <a:rPr lang="en-US" altLang="zh-CN" sz="3600" b="1" i="1">
                <a:latin typeface="Times New Roman" panose="02020603050405020304" pitchFamily="18" charset="0"/>
                <a:cs typeface="Times New Roman" panose="02020603050405020304" pitchFamily="18" charset="0"/>
              </a:rPr>
              <a:t>I</a:t>
            </a:r>
            <a:r>
              <a:rPr lang="en-US" altLang="zh-CN" sz="3600" b="1" baseline="-25000">
                <a:latin typeface="Times New Roman" panose="02020603050405020304" pitchFamily="18" charset="0"/>
                <a:cs typeface="Times New Roman" panose="02020603050405020304" pitchFamily="18" charset="0"/>
              </a:rPr>
              <a:t>7</a:t>
            </a:r>
          </a:p>
        </p:txBody>
      </p:sp>
      <p:grpSp>
        <p:nvGrpSpPr>
          <p:cNvPr id="12" name="Group 40"/>
          <p:cNvGrpSpPr>
            <a:grpSpLocks/>
          </p:cNvGrpSpPr>
          <p:nvPr/>
        </p:nvGrpSpPr>
        <p:grpSpPr bwMode="auto">
          <a:xfrm>
            <a:off x="1390650" y="5164138"/>
            <a:ext cx="3221038" cy="855662"/>
            <a:chOff x="876" y="3157"/>
            <a:chExt cx="2029" cy="539"/>
          </a:xfrm>
        </p:grpSpPr>
        <p:grpSp>
          <p:nvGrpSpPr>
            <p:cNvPr id="120848" name="Group 41"/>
            <p:cNvGrpSpPr>
              <a:grpSpLocks/>
            </p:cNvGrpSpPr>
            <p:nvPr/>
          </p:nvGrpSpPr>
          <p:grpSpPr bwMode="auto">
            <a:xfrm>
              <a:off x="876" y="3157"/>
              <a:ext cx="2029" cy="539"/>
              <a:chOff x="3024" y="1248"/>
              <a:chExt cx="2160" cy="573"/>
            </a:xfrm>
          </p:grpSpPr>
          <p:sp>
            <p:nvSpPr>
              <p:cNvPr id="120855" name="Rectangle 42"/>
              <p:cNvSpPr>
                <a:spLocks noChangeArrowheads="1"/>
              </p:cNvSpPr>
              <p:nvPr/>
            </p:nvSpPr>
            <p:spPr bwMode="auto">
              <a:xfrm>
                <a:off x="3024" y="1392"/>
                <a:ext cx="2160" cy="429"/>
              </a:xfrm>
              <a:prstGeom prst="rect">
                <a:avLst/>
              </a:prstGeom>
              <a:noFill/>
              <a:ln w="9525">
                <a:noFill/>
                <a:miter lim="800000"/>
                <a:headEnd/>
                <a:tailEnd/>
              </a:ln>
            </p:spPr>
            <p:txBody>
              <a:bodyPr>
                <a:spAutoFit/>
              </a:bodyPr>
              <a:lstStyle/>
              <a:p>
                <a:pPr>
                  <a:defRPr/>
                </a:pPr>
                <a:r>
                  <a:rPr lang="en-US" altLang="zh-CN" sz="3600" b="1">
                    <a:latin typeface="Times New Roman" panose="02020603050405020304" pitchFamily="18" charset="0"/>
                    <a:cs typeface="Times New Roman" panose="02020603050405020304" pitchFamily="18" charset="0"/>
                  </a:rPr>
                  <a:t> = </a:t>
                </a:r>
                <a:r>
                  <a:rPr lang="en-US" altLang="zh-CN" sz="3600" b="1" i="1">
                    <a:latin typeface="Times New Roman" panose="02020603050405020304" pitchFamily="18" charset="0"/>
                    <a:cs typeface="Times New Roman" panose="02020603050405020304" pitchFamily="18" charset="0"/>
                  </a:rPr>
                  <a:t>I</a:t>
                </a:r>
                <a:r>
                  <a:rPr lang="en-US" altLang="zh-CN" sz="3600" b="1" baseline="-25000">
                    <a:latin typeface="Times New Roman" panose="02020603050405020304" pitchFamily="18" charset="0"/>
                    <a:cs typeface="Times New Roman" panose="02020603050405020304" pitchFamily="18" charset="0"/>
                  </a:rPr>
                  <a:t>1     </a:t>
                </a:r>
                <a:r>
                  <a:rPr lang="en-US" altLang="zh-CN" sz="3600" b="1" i="1">
                    <a:latin typeface="Times New Roman" panose="02020603050405020304" pitchFamily="18" charset="0"/>
                    <a:cs typeface="Times New Roman" panose="02020603050405020304" pitchFamily="18" charset="0"/>
                  </a:rPr>
                  <a:t>I</a:t>
                </a:r>
                <a:r>
                  <a:rPr lang="en-US" altLang="zh-CN" sz="3600" b="1" baseline="-25000">
                    <a:latin typeface="Times New Roman" panose="02020603050405020304" pitchFamily="18" charset="0"/>
                    <a:cs typeface="Times New Roman" panose="02020603050405020304" pitchFamily="18" charset="0"/>
                  </a:rPr>
                  <a:t>3     </a:t>
                </a:r>
                <a:r>
                  <a:rPr lang="en-US" altLang="zh-CN" sz="3600" b="1" i="1">
                    <a:latin typeface="Times New Roman" panose="02020603050405020304" pitchFamily="18" charset="0"/>
                    <a:cs typeface="Times New Roman" panose="02020603050405020304" pitchFamily="18" charset="0"/>
                  </a:rPr>
                  <a:t>I</a:t>
                </a:r>
                <a:r>
                  <a:rPr lang="en-US" altLang="zh-CN" sz="3600" b="1" baseline="-25000">
                    <a:latin typeface="Times New Roman" panose="02020603050405020304" pitchFamily="18" charset="0"/>
                    <a:cs typeface="Times New Roman" panose="02020603050405020304" pitchFamily="18" charset="0"/>
                  </a:rPr>
                  <a:t>5      </a:t>
                </a:r>
                <a:r>
                  <a:rPr lang="en-US" altLang="zh-CN" sz="3600" b="1" i="1">
                    <a:latin typeface="Times New Roman" panose="02020603050405020304" pitchFamily="18" charset="0"/>
                    <a:cs typeface="Times New Roman" panose="02020603050405020304" pitchFamily="18" charset="0"/>
                  </a:rPr>
                  <a:t>I</a:t>
                </a:r>
                <a:r>
                  <a:rPr lang="en-US" altLang="zh-CN" sz="3600" b="1" baseline="-25000">
                    <a:latin typeface="Times New Roman" panose="02020603050405020304" pitchFamily="18" charset="0"/>
                    <a:cs typeface="Times New Roman" panose="02020603050405020304" pitchFamily="18" charset="0"/>
                  </a:rPr>
                  <a:t>7</a:t>
                </a:r>
              </a:p>
            </p:txBody>
          </p:sp>
          <p:sp>
            <p:nvSpPr>
              <p:cNvPr id="120856" name="Text Box 43"/>
              <p:cNvSpPr txBox="1">
                <a:spLocks noChangeArrowheads="1"/>
              </p:cNvSpPr>
              <p:nvPr/>
            </p:nvSpPr>
            <p:spPr bwMode="auto">
              <a:xfrm>
                <a:off x="3647" y="1248"/>
                <a:ext cx="292" cy="552"/>
              </a:xfrm>
              <a:prstGeom prst="rect">
                <a:avLst/>
              </a:prstGeom>
              <a:noFill/>
              <a:ln w="9525">
                <a:noFill/>
                <a:miter lim="800000"/>
                <a:headEnd/>
                <a:tailEnd/>
              </a:ln>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4800">
                    <a:cs typeface="Times New Roman" panose="02020603050405020304" pitchFamily="18" charset="0"/>
                  </a:rPr>
                  <a:t>.</a:t>
                </a:r>
              </a:p>
            </p:txBody>
          </p:sp>
          <p:sp>
            <p:nvSpPr>
              <p:cNvPr id="120857" name="Rectangle 44"/>
              <p:cNvSpPr>
                <a:spLocks noChangeArrowheads="1"/>
              </p:cNvSpPr>
              <p:nvPr/>
            </p:nvSpPr>
            <p:spPr bwMode="auto">
              <a:xfrm>
                <a:off x="4128" y="1248"/>
                <a:ext cx="225" cy="552"/>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4800">
                    <a:cs typeface="Times New Roman" panose="02020603050405020304" pitchFamily="18" charset="0"/>
                  </a:rPr>
                  <a:t>.</a:t>
                </a:r>
              </a:p>
            </p:txBody>
          </p:sp>
          <p:sp>
            <p:nvSpPr>
              <p:cNvPr id="120858" name="Rectangle 45"/>
              <p:cNvSpPr>
                <a:spLocks noChangeArrowheads="1"/>
              </p:cNvSpPr>
              <p:nvPr/>
            </p:nvSpPr>
            <p:spPr bwMode="auto">
              <a:xfrm>
                <a:off x="4560" y="1248"/>
                <a:ext cx="225" cy="552"/>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4800">
                    <a:cs typeface="Times New Roman" panose="02020603050405020304" pitchFamily="18" charset="0"/>
                  </a:rPr>
                  <a:t>.</a:t>
                </a:r>
              </a:p>
            </p:txBody>
          </p:sp>
        </p:grpSp>
        <p:grpSp>
          <p:nvGrpSpPr>
            <p:cNvPr id="120849" name="Group 46"/>
            <p:cNvGrpSpPr>
              <a:grpSpLocks/>
            </p:cNvGrpSpPr>
            <p:nvPr/>
          </p:nvGrpSpPr>
          <p:grpSpPr bwMode="auto">
            <a:xfrm>
              <a:off x="1192" y="3281"/>
              <a:ext cx="1533" cy="45"/>
              <a:chOff x="3360" y="1392"/>
              <a:chExt cx="1632" cy="48"/>
            </a:xfrm>
          </p:grpSpPr>
          <p:sp>
            <p:nvSpPr>
              <p:cNvPr id="511023" name="Line 47"/>
              <p:cNvSpPr>
                <a:spLocks noChangeShapeType="1"/>
              </p:cNvSpPr>
              <p:nvPr/>
            </p:nvSpPr>
            <p:spPr bwMode="auto">
              <a:xfrm>
                <a:off x="3360" y="1440"/>
                <a:ext cx="240" cy="0"/>
              </a:xfrm>
              <a:prstGeom prst="line">
                <a:avLst/>
              </a:prstGeom>
              <a:noFill/>
              <a:ln w="28575">
                <a:solidFill>
                  <a:srgbClr val="003399"/>
                </a:solidFill>
                <a:round/>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11024" name="Line 48"/>
              <p:cNvSpPr>
                <a:spLocks noChangeShapeType="1"/>
              </p:cNvSpPr>
              <p:nvPr/>
            </p:nvSpPr>
            <p:spPr bwMode="auto">
              <a:xfrm>
                <a:off x="4703" y="1440"/>
                <a:ext cx="241" cy="0"/>
              </a:xfrm>
              <a:prstGeom prst="line">
                <a:avLst/>
              </a:prstGeom>
              <a:noFill/>
              <a:ln w="28575">
                <a:solidFill>
                  <a:srgbClr val="003399"/>
                </a:solidFill>
                <a:round/>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11025" name="Line 49"/>
              <p:cNvSpPr>
                <a:spLocks noChangeShapeType="1"/>
              </p:cNvSpPr>
              <p:nvPr/>
            </p:nvSpPr>
            <p:spPr bwMode="auto">
              <a:xfrm>
                <a:off x="4272" y="1440"/>
                <a:ext cx="240" cy="0"/>
              </a:xfrm>
              <a:prstGeom prst="line">
                <a:avLst/>
              </a:prstGeom>
              <a:noFill/>
              <a:ln w="28575">
                <a:solidFill>
                  <a:srgbClr val="003399"/>
                </a:solidFill>
                <a:round/>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11026" name="Line 50"/>
              <p:cNvSpPr>
                <a:spLocks noChangeShapeType="1"/>
              </p:cNvSpPr>
              <p:nvPr/>
            </p:nvSpPr>
            <p:spPr bwMode="auto">
              <a:xfrm>
                <a:off x="3792" y="1440"/>
                <a:ext cx="240" cy="0"/>
              </a:xfrm>
              <a:prstGeom prst="line">
                <a:avLst/>
              </a:prstGeom>
              <a:noFill/>
              <a:ln w="28575">
                <a:solidFill>
                  <a:srgbClr val="003399"/>
                </a:solidFill>
                <a:round/>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11027" name="Line 51"/>
              <p:cNvSpPr>
                <a:spLocks noChangeShapeType="1"/>
              </p:cNvSpPr>
              <p:nvPr/>
            </p:nvSpPr>
            <p:spPr bwMode="auto">
              <a:xfrm>
                <a:off x="3360" y="1392"/>
                <a:ext cx="1632" cy="0"/>
              </a:xfrm>
              <a:prstGeom prst="line">
                <a:avLst/>
              </a:prstGeom>
              <a:noFill/>
              <a:ln w="28575">
                <a:solidFill>
                  <a:srgbClr val="003399"/>
                </a:solidFill>
                <a:round/>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grpSp>
        <p:nvGrpSpPr>
          <p:cNvPr id="15" name="Group 52"/>
          <p:cNvGrpSpPr>
            <a:grpSpLocks/>
          </p:cNvGrpSpPr>
          <p:nvPr/>
        </p:nvGrpSpPr>
        <p:grpSpPr bwMode="auto">
          <a:xfrm>
            <a:off x="4692651" y="4572000"/>
            <a:ext cx="3186113" cy="646113"/>
            <a:chOff x="2956" y="2784"/>
            <a:chExt cx="2007" cy="407"/>
          </a:xfrm>
        </p:grpSpPr>
        <p:sp>
          <p:nvSpPr>
            <p:cNvPr id="120844" name="Rectangle 53"/>
            <p:cNvSpPr>
              <a:spLocks noChangeArrowheads="1"/>
            </p:cNvSpPr>
            <p:nvPr/>
          </p:nvSpPr>
          <p:spPr bwMode="auto">
            <a:xfrm>
              <a:off x="2956" y="2784"/>
              <a:ext cx="2007" cy="407"/>
            </a:xfrm>
            <a:prstGeom prst="rect">
              <a:avLst/>
            </a:prstGeom>
            <a:noFill/>
            <a:ln w="9525">
              <a:noFill/>
              <a:miter lim="800000"/>
              <a:headEnd/>
              <a:tailEnd/>
            </a:ln>
          </p:spPr>
          <p:txBody>
            <a:bodyPr wrap="none">
              <a:spAutoFit/>
            </a:bodyPr>
            <a:lstStyle/>
            <a:p>
              <a:pPr>
                <a:spcBef>
                  <a:spcPct val="50000"/>
                </a:spcBef>
                <a:defRPr/>
              </a:pPr>
              <a:r>
                <a:rPr lang="en-US" altLang="zh-CN" sz="3600" b="1">
                  <a:latin typeface="Times New Roman" panose="02020603050405020304" pitchFamily="18" charset="0"/>
                  <a:cs typeface="Times New Roman" panose="02020603050405020304" pitchFamily="18" charset="0"/>
                </a:rPr>
                <a:t>= </a:t>
              </a:r>
              <a:r>
                <a:rPr lang="en-US" altLang="zh-CN" sz="3600" b="1" i="1">
                  <a:latin typeface="Times New Roman" panose="02020603050405020304" pitchFamily="18" charset="0"/>
                  <a:cs typeface="Times New Roman" panose="02020603050405020304" pitchFamily="18" charset="0"/>
                </a:rPr>
                <a:t>I</a:t>
              </a:r>
              <a:r>
                <a:rPr lang="en-US" altLang="zh-CN" sz="3600" b="1" baseline="-25000">
                  <a:latin typeface="Times New Roman" panose="02020603050405020304" pitchFamily="18" charset="0"/>
                  <a:cs typeface="Times New Roman" panose="02020603050405020304" pitchFamily="18" charset="0"/>
                </a:rPr>
                <a:t>1 </a:t>
              </a:r>
              <a:r>
                <a:rPr lang="en-US" altLang="zh-CN" sz="3600" b="1">
                  <a:latin typeface="Times New Roman" panose="02020603050405020304" pitchFamily="18" charset="0"/>
                  <a:cs typeface="Times New Roman" panose="02020603050405020304" pitchFamily="18" charset="0"/>
                </a:rPr>
                <a:t>+ </a:t>
              </a:r>
              <a:r>
                <a:rPr lang="en-US" altLang="zh-CN" sz="3600" b="1" i="1">
                  <a:latin typeface="Times New Roman" panose="02020603050405020304" pitchFamily="18" charset="0"/>
                  <a:cs typeface="Times New Roman" panose="02020603050405020304" pitchFamily="18" charset="0"/>
                </a:rPr>
                <a:t>I</a:t>
              </a:r>
              <a:r>
                <a:rPr lang="en-US" altLang="zh-CN" sz="3600" b="1" baseline="-25000">
                  <a:latin typeface="Times New Roman" panose="02020603050405020304" pitchFamily="18" charset="0"/>
                  <a:cs typeface="Times New Roman" panose="02020603050405020304" pitchFamily="18" charset="0"/>
                </a:rPr>
                <a:t>3</a:t>
              </a:r>
              <a:r>
                <a:rPr lang="en-US" altLang="zh-CN" sz="3600" b="1">
                  <a:latin typeface="Times New Roman" panose="02020603050405020304" pitchFamily="18" charset="0"/>
                  <a:cs typeface="Times New Roman" panose="02020603050405020304" pitchFamily="18" charset="0"/>
                </a:rPr>
                <a:t>+ </a:t>
              </a:r>
              <a:r>
                <a:rPr lang="en-US" altLang="zh-CN" sz="3600" b="1" i="1">
                  <a:latin typeface="Times New Roman" panose="02020603050405020304" pitchFamily="18" charset="0"/>
                  <a:cs typeface="Times New Roman" panose="02020603050405020304" pitchFamily="18" charset="0"/>
                </a:rPr>
                <a:t>I</a:t>
              </a:r>
              <a:r>
                <a:rPr lang="en-US" altLang="zh-CN" sz="3600" b="1" baseline="-25000">
                  <a:latin typeface="Times New Roman" panose="02020603050405020304" pitchFamily="18" charset="0"/>
                  <a:cs typeface="Times New Roman" panose="02020603050405020304" pitchFamily="18" charset="0"/>
                </a:rPr>
                <a:t>5 </a:t>
              </a:r>
              <a:r>
                <a:rPr lang="en-US" altLang="zh-CN" sz="3600" b="1">
                  <a:latin typeface="Times New Roman" panose="02020603050405020304" pitchFamily="18" charset="0"/>
                  <a:cs typeface="Times New Roman" panose="02020603050405020304" pitchFamily="18" charset="0"/>
                </a:rPr>
                <a:t>+ </a:t>
              </a:r>
              <a:r>
                <a:rPr lang="en-US" altLang="zh-CN" sz="3600" b="1" i="1">
                  <a:latin typeface="Times New Roman" panose="02020603050405020304" pitchFamily="18" charset="0"/>
                  <a:cs typeface="Times New Roman" panose="02020603050405020304" pitchFamily="18" charset="0"/>
                </a:rPr>
                <a:t>I</a:t>
              </a:r>
              <a:r>
                <a:rPr lang="en-US" altLang="zh-CN" sz="3600" b="1" baseline="-25000">
                  <a:latin typeface="Times New Roman" panose="02020603050405020304" pitchFamily="18" charset="0"/>
                  <a:cs typeface="Times New Roman" panose="02020603050405020304" pitchFamily="18" charset="0"/>
                </a:rPr>
                <a:t>7</a:t>
              </a:r>
            </a:p>
          </p:txBody>
        </p:sp>
        <p:grpSp>
          <p:nvGrpSpPr>
            <p:cNvPr id="120845" name="Group 54"/>
            <p:cNvGrpSpPr>
              <a:grpSpLocks/>
            </p:cNvGrpSpPr>
            <p:nvPr/>
          </p:nvGrpSpPr>
          <p:grpSpPr bwMode="auto">
            <a:xfrm>
              <a:off x="3131" y="2829"/>
              <a:ext cx="1533" cy="45"/>
              <a:chOff x="3360" y="768"/>
              <a:chExt cx="1632" cy="48"/>
            </a:xfrm>
          </p:grpSpPr>
          <p:sp>
            <p:nvSpPr>
              <p:cNvPr id="511031" name="Line 55"/>
              <p:cNvSpPr>
                <a:spLocks noChangeShapeType="1"/>
              </p:cNvSpPr>
              <p:nvPr/>
            </p:nvSpPr>
            <p:spPr bwMode="auto">
              <a:xfrm>
                <a:off x="3360" y="816"/>
                <a:ext cx="1632" cy="0"/>
              </a:xfrm>
              <a:prstGeom prst="line">
                <a:avLst/>
              </a:prstGeom>
              <a:noFill/>
              <a:ln w="28575">
                <a:solidFill>
                  <a:srgbClr val="0033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11032" name="Line 56"/>
              <p:cNvSpPr>
                <a:spLocks noChangeShapeType="1"/>
              </p:cNvSpPr>
              <p:nvPr/>
            </p:nvSpPr>
            <p:spPr bwMode="auto">
              <a:xfrm>
                <a:off x="3360" y="768"/>
                <a:ext cx="1632" cy="0"/>
              </a:xfrm>
              <a:prstGeom prst="line">
                <a:avLst/>
              </a:prstGeom>
              <a:noFill/>
              <a:ln w="28575">
                <a:solidFill>
                  <a:srgbClr val="0033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27600736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0979"/>
                                        </p:tgtEl>
                                        <p:attrNameLst>
                                          <p:attrName>style.visibility</p:attrName>
                                        </p:attrNameLst>
                                      </p:cBhvr>
                                      <p:to>
                                        <p:strVal val="visible"/>
                                      </p:to>
                                    </p:set>
                                    <p:animEffect transition="in" filter="wipe(left)">
                                      <p:cBhvr>
                                        <p:cTn id="7" dur="500"/>
                                        <p:tgtEl>
                                          <p:spTgt spid="5109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10997"/>
                                        </p:tgtEl>
                                        <p:attrNameLst>
                                          <p:attrName>style.visibility</p:attrName>
                                        </p:attrNameLst>
                                      </p:cBhvr>
                                      <p:to>
                                        <p:strVal val="visible"/>
                                      </p:to>
                                    </p:set>
                                    <p:animEffect transition="in" filter="wipe(left)">
                                      <p:cBhvr>
                                        <p:cTn id="22" dur="500"/>
                                        <p:tgtEl>
                                          <p:spTgt spid="51099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11015"/>
                                        </p:tgtEl>
                                        <p:attrNameLst>
                                          <p:attrName>style.visibility</p:attrName>
                                        </p:attrNameLst>
                                      </p:cBhvr>
                                      <p:to>
                                        <p:strVal val="visible"/>
                                      </p:to>
                                    </p:set>
                                    <p:animEffect transition="in" filter="wipe(left)">
                                      <p:cBhvr>
                                        <p:cTn id="37" dur="500"/>
                                        <p:tgtEl>
                                          <p:spTgt spid="51101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500"/>
                                        <p:tgtEl>
                                          <p:spTgt spid="1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0979" grpId="0" autoUpdateAnimBg="0"/>
      <p:bldP spid="510997" grpId="0" autoUpdateAnimBg="0"/>
      <p:bldP spid="511015" grpId="0" autoUpdateAnimBg="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Text Box 2"/>
          <p:cNvSpPr txBox="1">
            <a:spLocks noChangeArrowheads="1"/>
          </p:cNvSpPr>
          <p:nvPr/>
        </p:nvSpPr>
        <p:spPr bwMode="auto">
          <a:xfrm>
            <a:off x="504527" y="729747"/>
            <a:ext cx="4191000" cy="519113"/>
          </a:xfrm>
          <a:prstGeom prst="rect">
            <a:avLst/>
          </a:prstGeom>
          <a:noFill/>
          <a:ln w="9525">
            <a:noFill/>
            <a:miter lim="800000"/>
            <a:headEnd/>
            <a:tailEnd/>
          </a:ln>
          <a:effectLst/>
        </p:spPr>
        <p:txBody>
          <a:bodyPr>
            <a:spAutoFit/>
          </a:bodyPr>
          <a:lstStyle/>
          <a:p>
            <a:pPr>
              <a:spcBef>
                <a:spcPct val="50000"/>
              </a:spcBef>
              <a:defRPr/>
            </a:pPr>
            <a:r>
              <a:rPr lang="en-US" altLang="zh-CN" sz="2800" b="1">
                <a:solidFill>
                  <a:srgbClr val="006600"/>
                </a:solidFill>
                <a:latin typeface="Times New Roman" panose="02020603050405020304" pitchFamily="18" charset="0"/>
                <a:cs typeface="Times New Roman" panose="02020603050405020304" pitchFamily="18" charset="0"/>
              </a:rPr>
              <a:t> (4)  </a:t>
            </a:r>
            <a:r>
              <a:rPr lang="zh-CN" altLang="en-US" sz="2800" b="1">
                <a:solidFill>
                  <a:srgbClr val="006600"/>
                </a:solidFill>
                <a:latin typeface="Times New Roman" panose="02020603050405020304" pitchFamily="18" charset="0"/>
                <a:cs typeface="Times New Roman" panose="02020603050405020304" pitchFamily="18" charset="0"/>
              </a:rPr>
              <a:t>画出逻辑图</a:t>
            </a:r>
          </a:p>
        </p:txBody>
      </p:sp>
      <p:pic>
        <p:nvPicPr>
          <p:cNvPr id="121859" name="Picture 109" descr="图片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0677" y="1194885"/>
            <a:ext cx="6391275" cy="510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10"/>
          <p:cNvGrpSpPr>
            <a:grpSpLocks/>
          </p:cNvGrpSpPr>
          <p:nvPr/>
        </p:nvGrpSpPr>
        <p:grpSpPr bwMode="auto">
          <a:xfrm>
            <a:off x="1820564" y="5493835"/>
            <a:ext cx="5843588" cy="457200"/>
            <a:chOff x="1104" y="3744"/>
            <a:chExt cx="3681" cy="288"/>
          </a:xfrm>
        </p:grpSpPr>
        <p:sp>
          <p:nvSpPr>
            <p:cNvPr id="121866" name="Text Box 111"/>
            <p:cNvSpPr txBox="1">
              <a:spLocks noChangeArrowheads="1"/>
            </p:cNvSpPr>
            <p:nvPr/>
          </p:nvSpPr>
          <p:spPr bwMode="auto">
            <a:xfrm>
              <a:off x="1104" y="3744"/>
              <a:ext cx="192" cy="288"/>
            </a:xfrm>
            <a:prstGeom prst="rect">
              <a:avLst/>
            </a:prstGeom>
            <a:noFill/>
            <a:ln w="9525" cap="sq">
              <a:noFill/>
              <a:miter lim="800000"/>
              <a:headEnd/>
              <a:tailEnd/>
            </a:ln>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FF0000"/>
                  </a:solidFill>
                  <a:cs typeface="Times New Roman" panose="02020603050405020304" pitchFamily="18" charset="0"/>
                </a:rPr>
                <a:t>1</a:t>
              </a:r>
            </a:p>
          </p:txBody>
        </p:sp>
        <p:grpSp>
          <p:nvGrpSpPr>
            <p:cNvPr id="121867" name="Group 112"/>
            <p:cNvGrpSpPr>
              <a:grpSpLocks/>
            </p:cNvGrpSpPr>
            <p:nvPr/>
          </p:nvGrpSpPr>
          <p:grpSpPr bwMode="auto">
            <a:xfrm>
              <a:off x="1728" y="3744"/>
              <a:ext cx="3057" cy="288"/>
              <a:chOff x="1680" y="3744"/>
              <a:chExt cx="3057" cy="288"/>
            </a:xfrm>
          </p:grpSpPr>
          <p:sp>
            <p:nvSpPr>
              <p:cNvPr id="121868" name="Rectangle 113"/>
              <p:cNvSpPr>
                <a:spLocks noChangeArrowheads="1"/>
              </p:cNvSpPr>
              <p:nvPr/>
            </p:nvSpPr>
            <p:spPr bwMode="auto">
              <a:xfrm>
                <a:off x="1680" y="3744"/>
                <a:ext cx="212" cy="288"/>
              </a:xfrm>
              <a:prstGeom prst="rect">
                <a:avLst/>
              </a:prstGeom>
              <a:noFill/>
              <a:ln w="9525" cap="sq">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FF0000"/>
                    </a:solidFill>
                    <a:cs typeface="Times New Roman" panose="02020603050405020304" pitchFamily="18" charset="0"/>
                  </a:rPr>
                  <a:t>0</a:t>
                </a:r>
              </a:p>
            </p:txBody>
          </p:sp>
          <p:sp>
            <p:nvSpPr>
              <p:cNvPr id="121869" name="Rectangle 114"/>
              <p:cNvSpPr>
                <a:spLocks noChangeArrowheads="1"/>
              </p:cNvSpPr>
              <p:nvPr/>
            </p:nvSpPr>
            <p:spPr bwMode="auto">
              <a:xfrm>
                <a:off x="2208" y="3744"/>
                <a:ext cx="212" cy="288"/>
              </a:xfrm>
              <a:prstGeom prst="rect">
                <a:avLst/>
              </a:prstGeom>
              <a:noFill/>
              <a:ln w="9525" cap="sq">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FF0000"/>
                    </a:solidFill>
                    <a:cs typeface="Times New Roman" panose="02020603050405020304" pitchFamily="18" charset="0"/>
                  </a:rPr>
                  <a:t>0</a:t>
                </a:r>
              </a:p>
            </p:txBody>
          </p:sp>
          <p:sp>
            <p:nvSpPr>
              <p:cNvPr id="121870" name="Rectangle 115"/>
              <p:cNvSpPr>
                <a:spLocks noChangeArrowheads="1"/>
              </p:cNvSpPr>
              <p:nvPr/>
            </p:nvSpPr>
            <p:spPr bwMode="auto">
              <a:xfrm>
                <a:off x="2784" y="3744"/>
                <a:ext cx="212" cy="288"/>
              </a:xfrm>
              <a:prstGeom prst="rect">
                <a:avLst/>
              </a:prstGeom>
              <a:noFill/>
              <a:ln w="9525" cap="sq">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FF0000"/>
                    </a:solidFill>
                    <a:cs typeface="Times New Roman" panose="02020603050405020304" pitchFamily="18" charset="0"/>
                  </a:rPr>
                  <a:t>0</a:t>
                </a:r>
              </a:p>
            </p:txBody>
          </p:sp>
          <p:sp>
            <p:nvSpPr>
              <p:cNvPr id="121871" name="Rectangle 116"/>
              <p:cNvSpPr>
                <a:spLocks noChangeArrowheads="1"/>
              </p:cNvSpPr>
              <p:nvPr/>
            </p:nvSpPr>
            <p:spPr bwMode="auto">
              <a:xfrm>
                <a:off x="3360" y="3744"/>
                <a:ext cx="225" cy="233"/>
              </a:xfrm>
              <a:prstGeom prst="rect">
                <a:avLst/>
              </a:prstGeom>
              <a:noFill/>
              <a:ln w="9525" cap="sq">
                <a:noFill/>
                <a:miter lim="800000"/>
                <a:headEnd/>
                <a:tailEnd/>
              </a:ln>
            </p:spPr>
            <p:txBody>
              <a:bodyPr wrap="none">
                <a:spAutoFit/>
              </a:bodyPr>
              <a:lstStyle/>
              <a:p>
                <a:pPr>
                  <a:spcBef>
                    <a:spcPct val="50000"/>
                  </a:spcBef>
                  <a:defRPr/>
                </a:pPr>
                <a:r>
                  <a:rPr lang="en-US" altLang="zh-CN" b="1">
                    <a:solidFill>
                      <a:srgbClr val="FF0000"/>
                    </a:solidFill>
                    <a:latin typeface="Times New Roman" panose="02020603050405020304" pitchFamily="18" charset="0"/>
                    <a:cs typeface="Times New Roman" panose="02020603050405020304" pitchFamily="18" charset="0"/>
                  </a:rPr>
                  <a:t> 0</a:t>
                </a:r>
              </a:p>
            </p:txBody>
          </p:sp>
          <p:sp>
            <p:nvSpPr>
              <p:cNvPr id="121872" name="Rectangle 117"/>
              <p:cNvSpPr>
                <a:spLocks noChangeArrowheads="1"/>
              </p:cNvSpPr>
              <p:nvPr/>
            </p:nvSpPr>
            <p:spPr bwMode="auto">
              <a:xfrm>
                <a:off x="3936" y="3744"/>
                <a:ext cx="225" cy="233"/>
              </a:xfrm>
              <a:prstGeom prst="rect">
                <a:avLst/>
              </a:prstGeom>
              <a:noFill/>
              <a:ln w="9525" cap="sq">
                <a:noFill/>
                <a:miter lim="800000"/>
                <a:headEnd/>
                <a:tailEnd/>
              </a:ln>
            </p:spPr>
            <p:txBody>
              <a:bodyPr wrap="none">
                <a:spAutoFit/>
              </a:bodyPr>
              <a:lstStyle/>
              <a:p>
                <a:pPr>
                  <a:spcBef>
                    <a:spcPct val="50000"/>
                  </a:spcBef>
                  <a:defRPr/>
                </a:pPr>
                <a:r>
                  <a:rPr lang="en-US" altLang="zh-CN" b="1">
                    <a:solidFill>
                      <a:srgbClr val="FF0000"/>
                    </a:solidFill>
                    <a:latin typeface="Times New Roman" panose="02020603050405020304" pitchFamily="18" charset="0"/>
                    <a:cs typeface="Times New Roman" panose="02020603050405020304" pitchFamily="18" charset="0"/>
                  </a:rPr>
                  <a:t> 0</a:t>
                </a:r>
              </a:p>
            </p:txBody>
          </p:sp>
          <p:sp>
            <p:nvSpPr>
              <p:cNvPr id="121873" name="Rectangle 118"/>
              <p:cNvSpPr>
                <a:spLocks noChangeArrowheads="1"/>
              </p:cNvSpPr>
              <p:nvPr/>
            </p:nvSpPr>
            <p:spPr bwMode="auto">
              <a:xfrm>
                <a:off x="4512" y="3744"/>
                <a:ext cx="225" cy="233"/>
              </a:xfrm>
              <a:prstGeom prst="rect">
                <a:avLst/>
              </a:prstGeom>
              <a:noFill/>
              <a:ln w="9525" cap="sq">
                <a:noFill/>
                <a:miter lim="800000"/>
                <a:headEnd/>
                <a:tailEnd/>
              </a:ln>
            </p:spPr>
            <p:txBody>
              <a:bodyPr wrap="none">
                <a:spAutoFit/>
              </a:bodyPr>
              <a:lstStyle/>
              <a:p>
                <a:pPr>
                  <a:spcBef>
                    <a:spcPct val="50000"/>
                  </a:spcBef>
                  <a:defRPr/>
                </a:pPr>
                <a:r>
                  <a:rPr lang="en-US" altLang="zh-CN" b="1">
                    <a:solidFill>
                      <a:srgbClr val="FF0000"/>
                    </a:solidFill>
                    <a:latin typeface="Times New Roman" panose="02020603050405020304" pitchFamily="18" charset="0"/>
                    <a:cs typeface="Times New Roman" panose="02020603050405020304" pitchFamily="18" charset="0"/>
                  </a:rPr>
                  <a:t> 0</a:t>
                </a:r>
              </a:p>
            </p:txBody>
          </p:sp>
        </p:grpSp>
      </p:grpSp>
      <p:sp>
        <p:nvSpPr>
          <p:cNvPr id="512119" name="Rectangle 119"/>
          <p:cNvSpPr>
            <a:spLocks noChangeArrowheads="1"/>
          </p:cNvSpPr>
          <p:nvPr/>
        </p:nvSpPr>
        <p:spPr bwMode="auto">
          <a:xfrm>
            <a:off x="1833264" y="4503235"/>
            <a:ext cx="301686" cy="369332"/>
          </a:xfrm>
          <a:prstGeom prst="rect">
            <a:avLst/>
          </a:prstGeom>
          <a:noFill/>
          <a:ln w="9525" cap="sq">
            <a:noFill/>
            <a:miter lim="800000"/>
            <a:headEnd/>
            <a:tailEnd/>
          </a:ln>
        </p:spPr>
        <p:txBody>
          <a:bodyPr wrap="none">
            <a:spAutoFit/>
          </a:bodyPr>
          <a:lstStyle/>
          <a:p>
            <a:pPr>
              <a:spcBef>
                <a:spcPct val="50000"/>
              </a:spcBef>
              <a:defRPr/>
            </a:pPr>
            <a:r>
              <a:rPr lang="en-US" altLang="zh-CN" b="1">
                <a:solidFill>
                  <a:srgbClr val="FF0000"/>
                </a:solidFill>
                <a:latin typeface="Times New Roman" panose="02020603050405020304" pitchFamily="18" charset="0"/>
                <a:cs typeface="Times New Roman" panose="02020603050405020304" pitchFamily="18" charset="0"/>
              </a:rPr>
              <a:t>0</a:t>
            </a:r>
            <a:endParaRPr lang="en-US" altLang="zh-CN" b="1">
              <a:solidFill>
                <a:srgbClr val="FFFF00"/>
              </a:solidFill>
              <a:latin typeface="Times New Roman" panose="02020603050405020304" pitchFamily="18" charset="0"/>
              <a:cs typeface="Times New Roman" panose="02020603050405020304" pitchFamily="18" charset="0"/>
            </a:endParaRPr>
          </a:p>
        </p:txBody>
      </p:sp>
      <p:grpSp>
        <p:nvGrpSpPr>
          <p:cNvPr id="4" name="Group 120"/>
          <p:cNvGrpSpPr>
            <a:grpSpLocks/>
          </p:cNvGrpSpPr>
          <p:nvPr/>
        </p:nvGrpSpPr>
        <p:grpSpPr bwMode="auto">
          <a:xfrm>
            <a:off x="2341264" y="1772735"/>
            <a:ext cx="4319588" cy="457200"/>
            <a:chOff x="1584" y="768"/>
            <a:chExt cx="2721" cy="288"/>
          </a:xfrm>
        </p:grpSpPr>
        <p:sp>
          <p:nvSpPr>
            <p:cNvPr id="121863" name="Rectangle 121"/>
            <p:cNvSpPr>
              <a:spLocks noChangeArrowheads="1"/>
            </p:cNvSpPr>
            <p:nvPr/>
          </p:nvSpPr>
          <p:spPr bwMode="auto">
            <a:xfrm>
              <a:off x="1584" y="768"/>
              <a:ext cx="212" cy="288"/>
            </a:xfrm>
            <a:prstGeom prst="rect">
              <a:avLst/>
            </a:prstGeom>
            <a:noFill/>
            <a:ln w="9525" cap="sq">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FF0000"/>
                  </a:solidFill>
                  <a:cs typeface="Times New Roman" panose="02020603050405020304" pitchFamily="18" charset="0"/>
                </a:rPr>
                <a:t>1</a:t>
              </a:r>
            </a:p>
          </p:txBody>
        </p:sp>
        <p:sp>
          <p:nvSpPr>
            <p:cNvPr id="121864" name="Rectangle 122"/>
            <p:cNvSpPr>
              <a:spLocks noChangeArrowheads="1"/>
            </p:cNvSpPr>
            <p:nvPr/>
          </p:nvSpPr>
          <p:spPr bwMode="auto">
            <a:xfrm>
              <a:off x="2880" y="768"/>
              <a:ext cx="212" cy="288"/>
            </a:xfrm>
            <a:prstGeom prst="rect">
              <a:avLst/>
            </a:prstGeom>
            <a:noFill/>
            <a:ln w="9525" cap="sq">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FF0000"/>
                  </a:solidFill>
                  <a:cs typeface="Times New Roman" panose="02020603050405020304" pitchFamily="18" charset="0"/>
                </a:rPr>
                <a:t>1</a:t>
              </a:r>
            </a:p>
          </p:txBody>
        </p:sp>
        <p:sp>
          <p:nvSpPr>
            <p:cNvPr id="121865" name="Rectangle 123"/>
            <p:cNvSpPr>
              <a:spLocks noChangeArrowheads="1"/>
            </p:cNvSpPr>
            <p:nvPr/>
          </p:nvSpPr>
          <p:spPr bwMode="auto">
            <a:xfrm>
              <a:off x="4080" y="768"/>
              <a:ext cx="225" cy="233"/>
            </a:xfrm>
            <a:prstGeom prst="rect">
              <a:avLst/>
            </a:prstGeom>
            <a:noFill/>
            <a:ln w="9525" cap="sq">
              <a:noFill/>
              <a:miter lim="800000"/>
              <a:headEnd/>
              <a:tailEnd/>
            </a:ln>
          </p:spPr>
          <p:txBody>
            <a:bodyPr wrap="none">
              <a:spAutoFit/>
            </a:bodyPr>
            <a:lstStyle/>
            <a:p>
              <a:pPr>
                <a:spcBef>
                  <a:spcPct val="50000"/>
                </a:spcBef>
                <a:defRPr/>
              </a:pPr>
              <a:r>
                <a:rPr lang="en-US" altLang="zh-CN" b="1">
                  <a:solidFill>
                    <a:srgbClr val="FF0000"/>
                  </a:solidFill>
                  <a:latin typeface="Times New Roman" panose="02020603050405020304" pitchFamily="18" charset="0"/>
                  <a:cs typeface="Times New Roman" panose="02020603050405020304" pitchFamily="18" charset="0"/>
                </a:rPr>
                <a:t> 1</a:t>
              </a:r>
            </a:p>
          </p:txBody>
        </p:sp>
      </p:grpSp>
    </p:spTree>
    <p:extLst>
      <p:ext uri="{BB962C8B-B14F-4D97-AF65-F5344CB8AC3E}">
        <p14:creationId xmlns:p14="http://schemas.microsoft.com/office/powerpoint/2010/main" val="16472399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12119"/>
                                        </p:tgtEl>
                                        <p:attrNameLst>
                                          <p:attrName>style.visibility</p:attrName>
                                        </p:attrNameLst>
                                      </p:cBhvr>
                                      <p:to>
                                        <p:strVal val="visible"/>
                                      </p:to>
                                    </p:set>
                                    <p:animEffect transition="in" filter="wipe(left)">
                                      <p:cBhvr>
                                        <p:cTn id="12" dur="1000"/>
                                        <p:tgtEl>
                                          <p:spTgt spid="51211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19" grpId="0"/>
    </p:bldLst>
  </p:timing>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3026" name="Rectangle 2"/>
          <p:cNvSpPr>
            <a:spLocks noChangeArrowheads="1"/>
          </p:cNvSpPr>
          <p:nvPr/>
        </p:nvSpPr>
        <p:spPr bwMode="auto">
          <a:xfrm>
            <a:off x="838200" y="1295400"/>
            <a:ext cx="7467600" cy="519113"/>
          </a:xfrm>
          <a:prstGeom prst="rect">
            <a:avLst/>
          </a:prstGeom>
          <a:noFill/>
          <a:ln w="9525">
            <a:noFill/>
            <a:miter lim="800000"/>
            <a:headEnd/>
            <a:tailEnd/>
          </a:ln>
        </p:spPr>
        <p:txBody>
          <a:bodyPr>
            <a:spAutoFit/>
          </a:bodyPr>
          <a:lstStyle/>
          <a:p>
            <a:pPr>
              <a:spcBef>
                <a:spcPct val="50000"/>
              </a:spcBef>
              <a:defRPr/>
            </a:pPr>
            <a:r>
              <a:rPr lang="zh-CN" altLang="en-US" sz="2800" b="1">
                <a:solidFill>
                  <a:srgbClr val="CC0000"/>
                </a:solidFill>
                <a:latin typeface="Times New Roman" panose="02020603050405020304" pitchFamily="18" charset="0"/>
                <a:cs typeface="Times New Roman" panose="02020603050405020304" pitchFamily="18" charset="0"/>
              </a:rPr>
              <a:t>将十进制数 </a:t>
            </a:r>
            <a:r>
              <a:rPr lang="en-US" altLang="zh-CN" sz="2800" b="1">
                <a:solidFill>
                  <a:srgbClr val="CC0000"/>
                </a:solidFill>
                <a:latin typeface="Times New Roman" panose="02020603050405020304" pitchFamily="18" charset="0"/>
                <a:cs typeface="Times New Roman" panose="02020603050405020304" pitchFamily="18" charset="0"/>
              </a:rPr>
              <a:t>0~9 </a:t>
            </a:r>
            <a:r>
              <a:rPr lang="zh-CN" altLang="en-US" sz="2800" b="1">
                <a:solidFill>
                  <a:srgbClr val="CC0000"/>
                </a:solidFill>
                <a:latin typeface="Times New Roman" panose="02020603050405020304" pitchFamily="18" charset="0"/>
                <a:cs typeface="Times New Roman" panose="02020603050405020304" pitchFamily="18" charset="0"/>
              </a:rPr>
              <a:t>编成二进制代码的电路</a:t>
            </a:r>
          </a:p>
        </p:txBody>
      </p:sp>
      <p:sp>
        <p:nvSpPr>
          <p:cNvPr id="513027" name="Rectangle 3"/>
          <p:cNvSpPr>
            <a:spLocks noGrp="1" noChangeArrowheads="1"/>
          </p:cNvSpPr>
          <p:nvPr>
            <p:ph type="subTitle" idx="1"/>
          </p:nvPr>
        </p:nvSpPr>
        <p:spPr bwMode="auto">
          <a:xfrm>
            <a:off x="295656" y="612775"/>
            <a:ext cx="5181600" cy="53340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en-US" altLang="zh-CN" sz="3200" b="1" dirty="0" smtClean="0">
                <a:solidFill>
                  <a:srgbClr val="000099"/>
                </a:solidFill>
                <a:latin typeface="Times New Roman" panose="02020603050405020304" pitchFamily="18" charset="0"/>
                <a:cs typeface="Times New Roman" panose="02020603050405020304" pitchFamily="18" charset="0"/>
              </a:rPr>
              <a:t>20. 8. 2   </a:t>
            </a:r>
            <a:r>
              <a:rPr lang="zh-CN" altLang="en-US" sz="3200" b="1" dirty="0" smtClean="0">
                <a:solidFill>
                  <a:srgbClr val="000099"/>
                </a:solidFill>
                <a:latin typeface="Times New Roman" panose="02020603050405020304" pitchFamily="18" charset="0"/>
                <a:cs typeface="Times New Roman" panose="02020603050405020304" pitchFamily="18" charset="0"/>
              </a:rPr>
              <a:t>二 </a:t>
            </a:r>
            <a:r>
              <a:rPr lang="en-US" altLang="zh-CN" sz="3200" b="1" dirty="0" smtClean="0">
                <a:solidFill>
                  <a:srgbClr val="000099"/>
                </a:solidFill>
                <a:latin typeface="Times New Roman" panose="02020603050405020304" pitchFamily="18" charset="0"/>
                <a:cs typeface="Times New Roman" panose="02020603050405020304" pitchFamily="18" charset="0"/>
              </a:rPr>
              <a:t>– </a:t>
            </a:r>
            <a:r>
              <a:rPr lang="zh-CN" altLang="en-US" sz="3200" b="1" dirty="0" smtClean="0">
                <a:solidFill>
                  <a:srgbClr val="000099"/>
                </a:solidFill>
                <a:latin typeface="Times New Roman" panose="02020603050405020304" pitchFamily="18" charset="0"/>
                <a:cs typeface="Times New Roman" panose="02020603050405020304" pitchFamily="18" charset="0"/>
              </a:rPr>
              <a:t>十进制编码器</a:t>
            </a:r>
          </a:p>
        </p:txBody>
      </p:sp>
      <p:sp>
        <p:nvSpPr>
          <p:cNvPr id="513028" name="AutoShape 4"/>
          <p:cNvSpPr>
            <a:spLocks noChangeArrowheads="1"/>
          </p:cNvSpPr>
          <p:nvPr/>
        </p:nvSpPr>
        <p:spPr bwMode="auto">
          <a:xfrm>
            <a:off x="2614613" y="4918075"/>
            <a:ext cx="2590800" cy="592138"/>
          </a:xfrm>
          <a:prstGeom prst="wedgeRoundRectCallout">
            <a:avLst>
              <a:gd name="adj1" fmla="val -66546"/>
              <a:gd name="adj2" fmla="val -262500"/>
              <a:gd name="adj3" fmla="val 16667"/>
            </a:avLst>
          </a:prstGeom>
          <a:solidFill>
            <a:srgbClr val="FFFFFF"/>
          </a:solidFill>
          <a:ln w="38100" cap="sq">
            <a:solidFill>
              <a:srgbClr val="006600"/>
            </a:solidFill>
            <a:miter lim="800000"/>
            <a:headEnd/>
            <a:tailEnd/>
          </a:ln>
        </p:spPr>
        <p:txBody>
          <a:bodyPr anchor="ctr">
            <a:spAutoFit/>
          </a:bodyPr>
          <a:lstStyle/>
          <a:p>
            <a:pPr algn="ctr">
              <a:spcBef>
                <a:spcPct val="50000"/>
              </a:spcBef>
              <a:defRPr/>
            </a:pPr>
            <a:r>
              <a:rPr lang="zh-CN" altLang="en-US" sz="2800" b="1">
                <a:solidFill>
                  <a:srgbClr val="000099"/>
                </a:solidFill>
                <a:latin typeface="Times New Roman" panose="02020603050405020304" pitchFamily="18" charset="0"/>
                <a:cs typeface="Times New Roman" panose="02020603050405020304" pitchFamily="18" charset="0"/>
              </a:rPr>
              <a:t>表示十进制数</a:t>
            </a:r>
          </a:p>
        </p:txBody>
      </p:sp>
      <p:pic>
        <p:nvPicPr>
          <p:cNvPr id="15" name="Picture 14" descr="C:\Users\Administrator\Desktop\图片28.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08113" y="1989138"/>
            <a:ext cx="6254750" cy="277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00683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3026"/>
                                        </p:tgtEl>
                                        <p:attrNameLst>
                                          <p:attrName>style.visibility</p:attrName>
                                        </p:attrNameLst>
                                      </p:cBhvr>
                                      <p:to>
                                        <p:strVal val="visible"/>
                                      </p:to>
                                    </p:set>
                                    <p:animEffect transition="in" filter="wipe(left)">
                                      <p:cBhvr>
                                        <p:cTn id="7" dur="500"/>
                                        <p:tgtEl>
                                          <p:spTgt spid="5130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513028"/>
                                        </p:tgtEl>
                                        <p:attrNameLst>
                                          <p:attrName>style.visibility</p:attrName>
                                        </p:attrNameLst>
                                      </p:cBhvr>
                                      <p:to>
                                        <p:strVal val="visible"/>
                                      </p:to>
                                    </p:set>
                                    <p:animEffect transition="in" filter="wipe(right)">
                                      <p:cBhvr>
                                        <p:cTn id="17" dur="500"/>
                                        <p:tgtEl>
                                          <p:spTgt spid="513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026" grpId="0" autoUpdateAnimBg="0"/>
      <p:bldP spid="513028" grpId="0" animBg="1" autoUpdateAnimBg="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1" name="Text Box 3"/>
          <p:cNvSpPr txBox="1">
            <a:spLocks noChangeArrowheads="1"/>
          </p:cNvSpPr>
          <p:nvPr/>
        </p:nvSpPr>
        <p:spPr bwMode="auto">
          <a:xfrm>
            <a:off x="4705350" y="533400"/>
            <a:ext cx="3581400" cy="519113"/>
          </a:xfrm>
          <a:prstGeom prst="rect">
            <a:avLst/>
          </a:prstGeom>
          <a:noFill/>
          <a:ln w="9525">
            <a:noFill/>
            <a:miter lim="800000"/>
            <a:headEnd/>
            <a:tailEnd/>
          </a:ln>
        </p:spPr>
        <p:txBody>
          <a:bodyPr>
            <a:spAutoFit/>
          </a:bodyPr>
          <a:lstStyle/>
          <a:p>
            <a:pPr>
              <a:spcBef>
                <a:spcPct val="50000"/>
              </a:spcBef>
              <a:defRPr/>
            </a:pPr>
            <a:r>
              <a:rPr lang="en-US" altLang="zh-CN" sz="2800" b="1" dirty="0">
                <a:solidFill>
                  <a:srgbClr val="CC0000"/>
                </a:solidFill>
                <a:latin typeface="Times New Roman" panose="02020603050405020304" pitchFamily="18" charset="0"/>
                <a:cs typeface="Times New Roman" panose="02020603050405020304" pitchFamily="18" charset="0"/>
              </a:rPr>
              <a:t>8421BCD</a:t>
            </a:r>
            <a:r>
              <a:rPr lang="zh-CN" altLang="en-US" sz="2800" b="1" dirty="0">
                <a:solidFill>
                  <a:srgbClr val="CC0000"/>
                </a:solidFill>
                <a:latin typeface="Times New Roman" panose="02020603050405020304" pitchFamily="18" charset="0"/>
                <a:cs typeface="Times New Roman" panose="02020603050405020304" pitchFamily="18" charset="0"/>
              </a:rPr>
              <a:t>码编码表</a:t>
            </a:r>
          </a:p>
        </p:txBody>
      </p:sp>
      <p:pic>
        <p:nvPicPr>
          <p:cNvPr id="77" name="Picture 76" descr="C:\Users\Administrator\Desktop\图片29.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14813" y="1000125"/>
            <a:ext cx="3956050" cy="531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77" descr="C:\Users\Administrator\Desktop\图片30.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7188" y="1357313"/>
            <a:ext cx="3767137" cy="442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86685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wipe(left)">
                                      <p:cBhvr>
                                        <p:cTn id="7" dur="500"/>
                                        <p:tgtEl>
                                          <p:spTgt spid="79"/>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14051"/>
                                        </p:tgtEl>
                                        <p:attrNameLst>
                                          <p:attrName>style.visibility</p:attrName>
                                        </p:attrNameLst>
                                      </p:cBhvr>
                                      <p:to>
                                        <p:strVal val="visible"/>
                                      </p:to>
                                    </p:set>
                                    <p:animEffect transition="in" filter="wipe(left)">
                                      <p:cBhvr>
                                        <p:cTn id="11" dur="500"/>
                                        <p:tgtEl>
                                          <p:spTgt spid="51405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wipe(left)">
                                      <p:cBhvr>
                                        <p:cTn id="16"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051" grpId="0"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2"/>
          <p:cNvSpPr>
            <a:spLocks noChangeArrowheads="1"/>
          </p:cNvSpPr>
          <p:nvPr/>
        </p:nvSpPr>
        <p:spPr bwMode="auto">
          <a:xfrm>
            <a:off x="762000" y="776288"/>
            <a:ext cx="7453313" cy="523875"/>
          </a:xfrm>
          <a:prstGeom prst="rect">
            <a:avLst/>
          </a:prstGeom>
          <a:noFill/>
          <a:ln w="9525">
            <a:noFill/>
            <a:miter lim="800000"/>
            <a:headEnd/>
            <a:tailEnd/>
          </a:ln>
        </p:spPr>
        <p:txBody>
          <a:bodyPr>
            <a:spAutoFit/>
          </a:bodyPr>
          <a:lstStyle/>
          <a:p>
            <a:pPr>
              <a:spcBef>
                <a:spcPct val="50000"/>
              </a:spcBef>
              <a:defRPr/>
            </a:pPr>
            <a:r>
              <a:rPr lang="en-US" altLang="zh-CN" sz="2800" b="1" dirty="0">
                <a:solidFill>
                  <a:srgbClr val="CC0000"/>
                </a:solidFill>
                <a:latin typeface="Times New Roman" panose="02020603050405020304" pitchFamily="18" charset="0"/>
                <a:cs typeface="Times New Roman" panose="02020603050405020304" pitchFamily="18" charset="0"/>
              </a:rPr>
              <a:t>  </a:t>
            </a:r>
            <a:r>
              <a:rPr lang="zh-CN" altLang="en-US" sz="2800" b="1" dirty="0">
                <a:solidFill>
                  <a:srgbClr val="CC0000"/>
                </a:solidFill>
                <a:latin typeface="Times New Roman" panose="02020603050405020304" pitchFamily="18" charset="0"/>
                <a:cs typeface="Times New Roman" panose="02020603050405020304" pitchFamily="18" charset="0"/>
              </a:rPr>
              <a:t>写出逻辑式并化成“或非”门和“与非”门</a:t>
            </a:r>
          </a:p>
        </p:txBody>
      </p:sp>
      <p:grpSp>
        <p:nvGrpSpPr>
          <p:cNvPr id="2" name="Group 3"/>
          <p:cNvGrpSpPr>
            <a:grpSpLocks/>
          </p:cNvGrpSpPr>
          <p:nvPr/>
        </p:nvGrpSpPr>
        <p:grpSpPr bwMode="auto">
          <a:xfrm>
            <a:off x="1371600" y="1522413"/>
            <a:ext cx="1836738" cy="603250"/>
            <a:chOff x="720" y="768"/>
            <a:chExt cx="1157" cy="380"/>
          </a:xfrm>
        </p:grpSpPr>
        <p:sp>
          <p:nvSpPr>
            <p:cNvPr id="124970" name="Rectangle 4"/>
            <p:cNvSpPr>
              <a:spLocks noChangeArrowheads="1"/>
            </p:cNvSpPr>
            <p:nvPr/>
          </p:nvSpPr>
          <p:spPr bwMode="auto">
            <a:xfrm>
              <a:off x="720" y="780"/>
              <a:ext cx="1157" cy="368"/>
            </a:xfrm>
            <a:prstGeom prst="rect">
              <a:avLst/>
            </a:prstGeom>
            <a:noFill/>
            <a:ln w="9525">
              <a:noFill/>
              <a:miter lim="800000"/>
              <a:headEnd/>
              <a:tailEnd/>
            </a:ln>
          </p:spPr>
          <p:txBody>
            <a:bodyPr wrap="none">
              <a:spAutoFit/>
            </a:bodyPr>
            <a:lstStyle/>
            <a:p>
              <a:pPr>
                <a:spcBef>
                  <a:spcPct val="50000"/>
                </a:spcBef>
                <a:defRPr/>
              </a:pPr>
              <a:r>
                <a:rPr lang="en-US" altLang="zh-CN" sz="3200" b="1" i="1">
                  <a:latin typeface="Times New Roman" panose="02020603050405020304" pitchFamily="18" charset="0"/>
                  <a:cs typeface="Times New Roman" panose="02020603050405020304" pitchFamily="18" charset="0"/>
                </a:rPr>
                <a:t>Y</a:t>
              </a:r>
              <a:r>
                <a:rPr lang="en-US" altLang="zh-CN" sz="3200" b="1" baseline="-25000">
                  <a:latin typeface="Times New Roman" panose="02020603050405020304" pitchFamily="18" charset="0"/>
                  <a:cs typeface="Times New Roman" panose="02020603050405020304" pitchFamily="18" charset="0"/>
                </a:rPr>
                <a:t>3</a:t>
              </a:r>
              <a:r>
                <a:rPr lang="en-US" altLang="zh-CN" sz="3200" b="1">
                  <a:latin typeface="Times New Roman" panose="02020603050405020304" pitchFamily="18" charset="0"/>
                  <a:cs typeface="Times New Roman" panose="02020603050405020304" pitchFamily="18" charset="0"/>
                </a:rPr>
                <a:t> = </a:t>
              </a:r>
              <a:r>
                <a:rPr lang="en-US" altLang="zh-CN" sz="3200" b="1" i="1">
                  <a:latin typeface="Times New Roman" panose="02020603050405020304" pitchFamily="18" charset="0"/>
                  <a:cs typeface="Times New Roman" panose="02020603050405020304" pitchFamily="18" charset="0"/>
                </a:rPr>
                <a:t>I</a:t>
              </a:r>
              <a:r>
                <a:rPr lang="en-US" altLang="zh-CN" sz="3200" b="1" baseline="-25000">
                  <a:latin typeface="Times New Roman" panose="02020603050405020304" pitchFamily="18" charset="0"/>
                  <a:cs typeface="Times New Roman" panose="02020603050405020304" pitchFamily="18" charset="0"/>
                </a:rPr>
                <a:t>8</a:t>
              </a:r>
              <a:r>
                <a:rPr lang="en-US" altLang="zh-CN" sz="3200" b="1">
                  <a:latin typeface="Times New Roman" panose="02020603050405020304" pitchFamily="18" charset="0"/>
                  <a:cs typeface="Times New Roman" panose="02020603050405020304" pitchFamily="18" charset="0"/>
                </a:rPr>
                <a:t>+</a:t>
              </a:r>
              <a:r>
                <a:rPr lang="en-US" altLang="zh-CN" sz="3200" b="1" i="1">
                  <a:latin typeface="Times New Roman" panose="02020603050405020304" pitchFamily="18" charset="0"/>
                  <a:cs typeface="Times New Roman" panose="02020603050405020304" pitchFamily="18" charset="0"/>
                </a:rPr>
                <a:t>I</a:t>
              </a:r>
              <a:r>
                <a:rPr lang="en-US" altLang="zh-CN" sz="3200" b="1" baseline="-25000">
                  <a:latin typeface="Times New Roman" panose="02020603050405020304" pitchFamily="18" charset="0"/>
                  <a:cs typeface="Times New Roman" panose="02020603050405020304" pitchFamily="18" charset="0"/>
                </a:rPr>
                <a:t>9</a:t>
              </a:r>
            </a:p>
          </p:txBody>
        </p:sp>
        <p:grpSp>
          <p:nvGrpSpPr>
            <p:cNvPr id="124971" name="Group 5"/>
            <p:cNvGrpSpPr>
              <a:grpSpLocks/>
            </p:cNvGrpSpPr>
            <p:nvPr/>
          </p:nvGrpSpPr>
          <p:grpSpPr bwMode="auto">
            <a:xfrm>
              <a:off x="1296" y="768"/>
              <a:ext cx="480" cy="48"/>
              <a:chOff x="3888" y="1056"/>
              <a:chExt cx="720" cy="48"/>
            </a:xfrm>
          </p:grpSpPr>
          <p:sp>
            <p:nvSpPr>
              <p:cNvPr id="515078" name="Line 6"/>
              <p:cNvSpPr>
                <a:spLocks noChangeShapeType="1"/>
              </p:cNvSpPr>
              <p:nvPr/>
            </p:nvSpPr>
            <p:spPr bwMode="auto">
              <a:xfrm>
                <a:off x="3888" y="1104"/>
                <a:ext cx="720" cy="0"/>
              </a:xfrm>
              <a:prstGeom prst="line">
                <a:avLst/>
              </a:prstGeom>
              <a:noFill/>
              <a:ln w="28575">
                <a:solidFill>
                  <a:srgbClr val="000099"/>
                </a:solidFill>
                <a:round/>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15079" name="Line 7"/>
              <p:cNvSpPr>
                <a:spLocks noChangeShapeType="1"/>
              </p:cNvSpPr>
              <p:nvPr/>
            </p:nvSpPr>
            <p:spPr bwMode="auto">
              <a:xfrm>
                <a:off x="3888" y="1056"/>
                <a:ext cx="720" cy="0"/>
              </a:xfrm>
              <a:prstGeom prst="line">
                <a:avLst/>
              </a:prstGeom>
              <a:noFill/>
              <a:ln w="28575">
                <a:solidFill>
                  <a:srgbClr val="000099"/>
                </a:solidFill>
                <a:round/>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grpSp>
        <p:nvGrpSpPr>
          <p:cNvPr id="4" name="Group 8"/>
          <p:cNvGrpSpPr>
            <a:grpSpLocks/>
          </p:cNvGrpSpPr>
          <p:nvPr/>
        </p:nvGrpSpPr>
        <p:grpSpPr bwMode="auto">
          <a:xfrm>
            <a:off x="1371600" y="2055813"/>
            <a:ext cx="6629400" cy="869950"/>
            <a:chOff x="720" y="1104"/>
            <a:chExt cx="4176" cy="548"/>
          </a:xfrm>
        </p:grpSpPr>
        <p:grpSp>
          <p:nvGrpSpPr>
            <p:cNvPr id="124959" name="Group 9"/>
            <p:cNvGrpSpPr>
              <a:grpSpLocks/>
            </p:cNvGrpSpPr>
            <p:nvPr/>
          </p:nvGrpSpPr>
          <p:grpSpPr bwMode="auto">
            <a:xfrm>
              <a:off x="2544" y="1104"/>
              <a:ext cx="2352" cy="548"/>
              <a:chOff x="2688" y="576"/>
              <a:chExt cx="2352" cy="548"/>
            </a:xfrm>
          </p:grpSpPr>
          <p:sp>
            <p:nvSpPr>
              <p:cNvPr id="515082" name="Rectangle 10"/>
              <p:cNvSpPr>
                <a:spLocks noChangeArrowheads="1"/>
              </p:cNvSpPr>
              <p:nvPr/>
            </p:nvSpPr>
            <p:spPr bwMode="auto">
              <a:xfrm>
                <a:off x="3744" y="576"/>
                <a:ext cx="212" cy="519"/>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4800">
                    <a:cs typeface="Times New Roman" panose="02020603050405020304" pitchFamily="18" charset="0"/>
                  </a:rPr>
                  <a:t>.</a:t>
                </a:r>
              </a:p>
            </p:txBody>
          </p:sp>
          <p:sp>
            <p:nvSpPr>
              <p:cNvPr id="515083" name="Rectangle 11"/>
              <p:cNvSpPr>
                <a:spLocks noChangeArrowheads="1"/>
              </p:cNvSpPr>
              <p:nvPr/>
            </p:nvSpPr>
            <p:spPr bwMode="auto">
              <a:xfrm>
                <a:off x="2688" y="720"/>
                <a:ext cx="2352" cy="404"/>
              </a:xfrm>
              <a:prstGeom prst="rect">
                <a:avLst/>
              </a:prstGeom>
              <a:noFill/>
              <a:ln w="9525">
                <a:noFill/>
                <a:miter lim="800000"/>
                <a:headEnd/>
                <a:tailEnd/>
              </a:ln>
            </p:spPr>
            <p:txBody>
              <a:bodyPr>
                <a:spAutoFit/>
              </a:bodyPr>
              <a:lstStyle/>
              <a:p>
                <a:pPr>
                  <a:defRPr/>
                </a:pPr>
                <a:r>
                  <a:rPr lang="en-US" altLang="zh-CN" sz="3600" b="1">
                    <a:latin typeface="Times New Roman" panose="02020603050405020304" pitchFamily="18" charset="0"/>
                    <a:cs typeface="Times New Roman" panose="02020603050405020304" pitchFamily="18" charset="0"/>
                  </a:rPr>
                  <a:t> </a:t>
                </a:r>
                <a:r>
                  <a:rPr lang="en-US" altLang="zh-CN" sz="3200" b="1">
                    <a:latin typeface="Times New Roman" panose="02020603050405020304" pitchFamily="18" charset="0"/>
                    <a:cs typeface="Times New Roman" panose="02020603050405020304" pitchFamily="18" charset="0"/>
                  </a:rPr>
                  <a:t>= </a:t>
                </a:r>
                <a:r>
                  <a:rPr lang="en-US" altLang="zh-CN" sz="3200" b="1" i="1">
                    <a:latin typeface="Times New Roman" panose="02020603050405020304" pitchFamily="18" charset="0"/>
                    <a:cs typeface="Times New Roman" panose="02020603050405020304" pitchFamily="18" charset="0"/>
                  </a:rPr>
                  <a:t>I</a:t>
                </a:r>
                <a:r>
                  <a:rPr lang="en-US" altLang="zh-CN" sz="3200" b="1" baseline="-25000">
                    <a:latin typeface="Times New Roman" panose="02020603050405020304" pitchFamily="18" charset="0"/>
                    <a:cs typeface="Times New Roman" panose="02020603050405020304" pitchFamily="18" charset="0"/>
                  </a:rPr>
                  <a:t>4  </a:t>
                </a:r>
                <a:r>
                  <a:rPr lang="en-US" altLang="zh-CN" sz="3200" b="1">
                    <a:latin typeface="Times New Roman" panose="02020603050405020304" pitchFamily="18" charset="0"/>
                    <a:cs typeface="Times New Roman" panose="02020603050405020304" pitchFamily="18" charset="0"/>
                  </a:rPr>
                  <a:t>+</a:t>
                </a:r>
                <a:r>
                  <a:rPr lang="en-US" altLang="zh-CN" sz="3200" b="1" baseline="-25000">
                    <a:latin typeface="Times New Roman" panose="02020603050405020304" pitchFamily="18" charset="0"/>
                    <a:cs typeface="Times New Roman" panose="02020603050405020304" pitchFamily="18" charset="0"/>
                  </a:rPr>
                  <a:t> </a:t>
                </a:r>
                <a:r>
                  <a:rPr lang="en-US" altLang="zh-CN" sz="3200" b="1" i="1">
                    <a:latin typeface="Times New Roman" panose="02020603050405020304" pitchFamily="18" charset="0"/>
                    <a:cs typeface="Times New Roman" panose="02020603050405020304" pitchFamily="18" charset="0"/>
                  </a:rPr>
                  <a:t>I</a:t>
                </a:r>
                <a:r>
                  <a:rPr lang="en-US" altLang="zh-CN" sz="3200" b="1" baseline="-25000">
                    <a:latin typeface="Times New Roman" panose="02020603050405020304" pitchFamily="18" charset="0"/>
                    <a:cs typeface="Times New Roman" panose="02020603050405020304" pitchFamily="18" charset="0"/>
                  </a:rPr>
                  <a:t>6       </a:t>
                </a:r>
                <a:r>
                  <a:rPr lang="en-US" altLang="zh-CN" sz="3200" b="1" i="1">
                    <a:latin typeface="Times New Roman" panose="02020603050405020304" pitchFamily="18" charset="0"/>
                    <a:cs typeface="Times New Roman" panose="02020603050405020304" pitchFamily="18" charset="0"/>
                  </a:rPr>
                  <a:t>I</a:t>
                </a:r>
                <a:r>
                  <a:rPr lang="en-US" altLang="zh-CN" sz="3200" b="1" baseline="-25000">
                    <a:latin typeface="Times New Roman" panose="02020603050405020304" pitchFamily="18" charset="0"/>
                    <a:cs typeface="Times New Roman" panose="02020603050405020304" pitchFamily="18" charset="0"/>
                  </a:rPr>
                  <a:t>5 </a:t>
                </a:r>
                <a:r>
                  <a:rPr lang="en-US" altLang="zh-CN" sz="3200" b="1">
                    <a:latin typeface="Times New Roman" panose="02020603050405020304" pitchFamily="18" charset="0"/>
                    <a:cs typeface="Times New Roman" panose="02020603050405020304" pitchFamily="18" charset="0"/>
                  </a:rPr>
                  <a:t>+</a:t>
                </a:r>
                <a:r>
                  <a:rPr lang="en-US" altLang="zh-CN" sz="3200" b="1" i="1">
                    <a:latin typeface="Times New Roman" panose="02020603050405020304" pitchFamily="18" charset="0"/>
                    <a:cs typeface="Times New Roman" panose="02020603050405020304" pitchFamily="18" charset="0"/>
                  </a:rPr>
                  <a:t>I</a:t>
                </a:r>
                <a:r>
                  <a:rPr lang="en-US" altLang="zh-CN" sz="3200" b="1" baseline="-25000">
                    <a:latin typeface="Times New Roman" panose="02020603050405020304" pitchFamily="18" charset="0"/>
                    <a:cs typeface="Times New Roman" panose="02020603050405020304" pitchFamily="18" charset="0"/>
                  </a:rPr>
                  <a:t>7</a:t>
                </a:r>
              </a:p>
            </p:txBody>
          </p:sp>
          <p:grpSp>
            <p:nvGrpSpPr>
              <p:cNvPr id="124966" name="Group 12"/>
              <p:cNvGrpSpPr>
                <a:grpSpLocks/>
              </p:cNvGrpSpPr>
              <p:nvPr/>
            </p:nvGrpSpPr>
            <p:grpSpPr bwMode="auto">
              <a:xfrm>
                <a:off x="3024" y="768"/>
                <a:ext cx="1536" cy="48"/>
                <a:chOff x="3552" y="1968"/>
                <a:chExt cx="1728" cy="48"/>
              </a:xfrm>
            </p:grpSpPr>
            <p:sp>
              <p:nvSpPr>
                <p:cNvPr id="515085" name="Line 13"/>
                <p:cNvSpPr>
                  <a:spLocks noChangeShapeType="1"/>
                </p:cNvSpPr>
                <p:nvPr/>
              </p:nvSpPr>
              <p:spPr bwMode="auto">
                <a:xfrm>
                  <a:off x="3552" y="2016"/>
                  <a:ext cx="768" cy="0"/>
                </a:xfrm>
                <a:prstGeom prst="line">
                  <a:avLst/>
                </a:prstGeom>
                <a:noFill/>
                <a:ln w="28575">
                  <a:solidFill>
                    <a:srgbClr val="000099"/>
                  </a:solidFill>
                  <a:round/>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15086" name="Line 14"/>
                <p:cNvSpPr>
                  <a:spLocks noChangeShapeType="1"/>
                </p:cNvSpPr>
                <p:nvPr/>
              </p:nvSpPr>
              <p:spPr bwMode="auto">
                <a:xfrm>
                  <a:off x="4608" y="2016"/>
                  <a:ext cx="672" cy="0"/>
                </a:xfrm>
                <a:prstGeom prst="line">
                  <a:avLst/>
                </a:prstGeom>
                <a:noFill/>
                <a:ln w="28575">
                  <a:solidFill>
                    <a:srgbClr val="000099"/>
                  </a:solidFill>
                  <a:round/>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15087" name="Line 15"/>
                <p:cNvSpPr>
                  <a:spLocks noChangeShapeType="1"/>
                </p:cNvSpPr>
                <p:nvPr/>
              </p:nvSpPr>
              <p:spPr bwMode="auto">
                <a:xfrm>
                  <a:off x="3552" y="1968"/>
                  <a:ext cx="1728" cy="0"/>
                </a:xfrm>
                <a:prstGeom prst="line">
                  <a:avLst/>
                </a:prstGeom>
                <a:noFill/>
                <a:ln w="28575">
                  <a:solidFill>
                    <a:srgbClr val="000099"/>
                  </a:solidFill>
                  <a:round/>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sp>
          <p:nvSpPr>
            <p:cNvPr id="515088" name="Rectangle 16"/>
            <p:cNvSpPr>
              <a:spLocks noChangeArrowheads="1"/>
            </p:cNvSpPr>
            <p:nvPr/>
          </p:nvSpPr>
          <p:spPr bwMode="auto">
            <a:xfrm>
              <a:off x="720" y="1276"/>
              <a:ext cx="1968" cy="365"/>
            </a:xfrm>
            <a:prstGeom prst="rect">
              <a:avLst/>
            </a:prstGeom>
            <a:noFill/>
            <a:ln w="9525">
              <a:noFill/>
              <a:miter lim="800000"/>
              <a:headEnd/>
              <a:tailEnd/>
            </a:ln>
          </p:spPr>
          <p:txBody>
            <a:bodyPr>
              <a:spAutoFit/>
            </a:bodyPr>
            <a:lstStyle/>
            <a:p>
              <a:pPr>
                <a:spcBef>
                  <a:spcPct val="50000"/>
                </a:spcBef>
                <a:defRPr/>
              </a:pPr>
              <a:r>
                <a:rPr lang="en-US" altLang="zh-CN" sz="3200" b="1" i="1">
                  <a:latin typeface="Times New Roman" panose="02020603050405020304" pitchFamily="18" charset="0"/>
                  <a:cs typeface="Times New Roman" panose="02020603050405020304" pitchFamily="18" charset="0"/>
                </a:rPr>
                <a:t>Y</a:t>
              </a:r>
              <a:r>
                <a:rPr lang="en-US" altLang="zh-CN" sz="3200" b="1" baseline="-25000">
                  <a:latin typeface="Times New Roman" panose="02020603050405020304" pitchFamily="18" charset="0"/>
                  <a:cs typeface="Times New Roman" panose="02020603050405020304" pitchFamily="18" charset="0"/>
                </a:rPr>
                <a:t>2</a:t>
              </a:r>
              <a:r>
                <a:rPr lang="en-US" altLang="zh-CN" sz="3200" b="1">
                  <a:latin typeface="Times New Roman" panose="02020603050405020304" pitchFamily="18" charset="0"/>
                  <a:cs typeface="Times New Roman" panose="02020603050405020304" pitchFamily="18" charset="0"/>
                </a:rPr>
                <a:t> = </a:t>
              </a:r>
              <a:r>
                <a:rPr lang="en-US" altLang="zh-CN" sz="3200" b="1" i="1">
                  <a:latin typeface="Times New Roman" panose="02020603050405020304" pitchFamily="18" charset="0"/>
                  <a:cs typeface="Times New Roman" panose="02020603050405020304" pitchFamily="18" charset="0"/>
                </a:rPr>
                <a:t>I</a:t>
              </a:r>
              <a:r>
                <a:rPr lang="en-US" altLang="zh-CN" sz="3200" b="1" baseline="-25000">
                  <a:latin typeface="Times New Roman" panose="02020603050405020304" pitchFamily="18" charset="0"/>
                  <a:cs typeface="Times New Roman" panose="02020603050405020304" pitchFamily="18" charset="0"/>
                </a:rPr>
                <a:t>4 </a:t>
              </a:r>
              <a:r>
                <a:rPr lang="en-US" altLang="zh-CN" sz="3200" b="1">
                  <a:latin typeface="Times New Roman" panose="02020603050405020304" pitchFamily="18" charset="0"/>
                  <a:cs typeface="Times New Roman" panose="02020603050405020304" pitchFamily="18" charset="0"/>
                </a:rPr>
                <a:t>+</a:t>
              </a:r>
              <a:r>
                <a:rPr lang="en-US" altLang="zh-CN" sz="3200" b="1" i="1">
                  <a:latin typeface="Times New Roman" panose="02020603050405020304" pitchFamily="18" charset="0"/>
                  <a:cs typeface="Times New Roman" panose="02020603050405020304" pitchFamily="18" charset="0"/>
                </a:rPr>
                <a:t>I</a:t>
              </a:r>
              <a:r>
                <a:rPr lang="en-US" altLang="zh-CN" sz="3200" b="1" baseline="-25000">
                  <a:latin typeface="Times New Roman" panose="02020603050405020304" pitchFamily="18" charset="0"/>
                  <a:cs typeface="Times New Roman" panose="02020603050405020304" pitchFamily="18" charset="0"/>
                </a:rPr>
                <a:t>5 </a:t>
              </a:r>
              <a:r>
                <a:rPr lang="en-US" altLang="zh-CN" sz="3200" b="1">
                  <a:latin typeface="Times New Roman" panose="02020603050405020304" pitchFamily="18" charset="0"/>
                  <a:cs typeface="Times New Roman" panose="02020603050405020304" pitchFamily="18" charset="0"/>
                </a:rPr>
                <a:t>+</a:t>
              </a:r>
              <a:r>
                <a:rPr lang="en-US" altLang="zh-CN" sz="3200" b="1" i="1">
                  <a:latin typeface="Times New Roman" panose="02020603050405020304" pitchFamily="18" charset="0"/>
                  <a:cs typeface="Times New Roman" panose="02020603050405020304" pitchFamily="18" charset="0"/>
                </a:rPr>
                <a:t>I</a:t>
              </a:r>
              <a:r>
                <a:rPr lang="en-US" altLang="zh-CN" sz="3200" b="1" baseline="-25000">
                  <a:latin typeface="Times New Roman" panose="02020603050405020304" pitchFamily="18" charset="0"/>
                  <a:cs typeface="Times New Roman" panose="02020603050405020304" pitchFamily="18" charset="0"/>
                </a:rPr>
                <a:t>6 </a:t>
              </a:r>
              <a:r>
                <a:rPr lang="en-US" altLang="zh-CN" sz="3200" b="1">
                  <a:latin typeface="Times New Roman" panose="02020603050405020304" pitchFamily="18" charset="0"/>
                  <a:cs typeface="Times New Roman" panose="02020603050405020304" pitchFamily="18" charset="0"/>
                </a:rPr>
                <a:t>+</a:t>
              </a:r>
              <a:r>
                <a:rPr lang="en-US" altLang="zh-CN" sz="3200" b="1" i="1">
                  <a:latin typeface="Times New Roman" panose="02020603050405020304" pitchFamily="18" charset="0"/>
                  <a:cs typeface="Times New Roman" panose="02020603050405020304" pitchFamily="18" charset="0"/>
                </a:rPr>
                <a:t>I</a:t>
              </a:r>
              <a:r>
                <a:rPr lang="en-US" altLang="zh-CN" sz="3200" b="1" baseline="-25000">
                  <a:latin typeface="Times New Roman" panose="02020603050405020304" pitchFamily="18" charset="0"/>
                  <a:cs typeface="Times New Roman" panose="02020603050405020304" pitchFamily="18" charset="0"/>
                </a:rPr>
                <a:t>7</a:t>
              </a:r>
            </a:p>
          </p:txBody>
        </p:sp>
        <p:grpSp>
          <p:nvGrpSpPr>
            <p:cNvPr id="124961" name="Group 17"/>
            <p:cNvGrpSpPr>
              <a:grpSpLocks/>
            </p:cNvGrpSpPr>
            <p:nvPr/>
          </p:nvGrpSpPr>
          <p:grpSpPr bwMode="auto">
            <a:xfrm flipV="1">
              <a:off x="1296" y="1296"/>
              <a:ext cx="1296" cy="47"/>
              <a:chOff x="3600" y="1488"/>
              <a:chExt cx="1632" cy="48"/>
            </a:xfrm>
          </p:grpSpPr>
          <p:sp>
            <p:nvSpPr>
              <p:cNvPr id="515090" name="Line 18"/>
              <p:cNvSpPr>
                <a:spLocks noChangeShapeType="1"/>
              </p:cNvSpPr>
              <p:nvPr/>
            </p:nvSpPr>
            <p:spPr bwMode="auto">
              <a:xfrm>
                <a:off x="3600" y="1536"/>
                <a:ext cx="1632" cy="0"/>
              </a:xfrm>
              <a:prstGeom prst="line">
                <a:avLst/>
              </a:prstGeom>
              <a:noFill/>
              <a:ln w="28575">
                <a:solidFill>
                  <a:srgbClr val="000099"/>
                </a:solidFill>
                <a:round/>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15091" name="Line 19"/>
              <p:cNvSpPr>
                <a:spLocks noChangeShapeType="1"/>
              </p:cNvSpPr>
              <p:nvPr/>
            </p:nvSpPr>
            <p:spPr bwMode="auto">
              <a:xfrm>
                <a:off x="3600" y="1488"/>
                <a:ext cx="1632" cy="0"/>
              </a:xfrm>
              <a:prstGeom prst="line">
                <a:avLst/>
              </a:prstGeom>
              <a:noFill/>
              <a:ln w="28575">
                <a:solidFill>
                  <a:srgbClr val="000099"/>
                </a:solidFill>
                <a:round/>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grpSp>
        <p:nvGrpSpPr>
          <p:cNvPr id="8" name="Group 20"/>
          <p:cNvGrpSpPr>
            <a:grpSpLocks/>
          </p:cNvGrpSpPr>
          <p:nvPr/>
        </p:nvGrpSpPr>
        <p:grpSpPr bwMode="auto">
          <a:xfrm>
            <a:off x="1371600" y="4037013"/>
            <a:ext cx="4495800" cy="579437"/>
            <a:chOff x="624" y="2352"/>
            <a:chExt cx="2832" cy="365"/>
          </a:xfrm>
        </p:grpSpPr>
        <p:sp>
          <p:nvSpPr>
            <p:cNvPr id="515093" name="Rectangle 21"/>
            <p:cNvSpPr>
              <a:spLocks noChangeArrowheads="1"/>
            </p:cNvSpPr>
            <p:nvPr/>
          </p:nvSpPr>
          <p:spPr bwMode="auto">
            <a:xfrm>
              <a:off x="624" y="2352"/>
              <a:ext cx="2832" cy="365"/>
            </a:xfrm>
            <a:prstGeom prst="rect">
              <a:avLst/>
            </a:prstGeom>
            <a:noFill/>
            <a:ln w="9525">
              <a:noFill/>
              <a:miter lim="800000"/>
              <a:headEnd/>
              <a:tailEnd/>
            </a:ln>
          </p:spPr>
          <p:txBody>
            <a:bodyPr>
              <a:spAutoFit/>
            </a:bodyPr>
            <a:lstStyle/>
            <a:p>
              <a:pPr>
                <a:spcBef>
                  <a:spcPct val="50000"/>
                </a:spcBef>
                <a:defRPr/>
              </a:pPr>
              <a:r>
                <a:rPr lang="en-US" altLang="zh-CN" sz="3200" b="1" i="1">
                  <a:latin typeface="Times New Roman" panose="02020603050405020304" pitchFamily="18" charset="0"/>
                  <a:cs typeface="Times New Roman" panose="02020603050405020304" pitchFamily="18" charset="0"/>
                </a:rPr>
                <a:t>Y</a:t>
              </a:r>
              <a:r>
                <a:rPr lang="en-US" altLang="zh-CN" sz="3200" b="1" baseline="-25000">
                  <a:latin typeface="Times New Roman" panose="02020603050405020304" pitchFamily="18" charset="0"/>
                  <a:cs typeface="Times New Roman" panose="02020603050405020304" pitchFamily="18" charset="0"/>
                </a:rPr>
                <a:t>0</a:t>
              </a:r>
              <a:r>
                <a:rPr lang="en-US" altLang="zh-CN" sz="3200" b="1">
                  <a:latin typeface="Times New Roman" panose="02020603050405020304" pitchFamily="18" charset="0"/>
                  <a:cs typeface="Times New Roman" panose="02020603050405020304" pitchFamily="18" charset="0"/>
                </a:rPr>
                <a:t> = </a:t>
              </a:r>
              <a:r>
                <a:rPr lang="en-US" altLang="zh-CN" sz="3200" b="1" i="1">
                  <a:latin typeface="Times New Roman" panose="02020603050405020304" pitchFamily="18" charset="0"/>
                  <a:cs typeface="Times New Roman" panose="02020603050405020304" pitchFamily="18" charset="0"/>
                </a:rPr>
                <a:t>I</a:t>
              </a:r>
              <a:r>
                <a:rPr lang="en-US" altLang="zh-CN" sz="3200" b="1" baseline="-25000">
                  <a:latin typeface="Times New Roman" panose="02020603050405020304" pitchFamily="18" charset="0"/>
                  <a:cs typeface="Times New Roman" panose="02020603050405020304" pitchFamily="18" charset="0"/>
                </a:rPr>
                <a:t>1 </a:t>
              </a:r>
              <a:r>
                <a:rPr lang="en-US" altLang="zh-CN" sz="3200" b="1">
                  <a:latin typeface="Times New Roman" panose="02020603050405020304" pitchFamily="18" charset="0"/>
                  <a:cs typeface="Times New Roman" panose="02020603050405020304" pitchFamily="18" charset="0"/>
                </a:rPr>
                <a:t>+</a:t>
              </a:r>
              <a:r>
                <a:rPr lang="en-US" altLang="zh-CN" sz="3200" b="1" i="1">
                  <a:latin typeface="Times New Roman" panose="02020603050405020304" pitchFamily="18" charset="0"/>
                  <a:cs typeface="Times New Roman" panose="02020603050405020304" pitchFamily="18" charset="0"/>
                </a:rPr>
                <a:t>I</a:t>
              </a:r>
              <a:r>
                <a:rPr lang="en-US" altLang="zh-CN" sz="3200" b="1" baseline="-25000">
                  <a:latin typeface="Times New Roman" panose="02020603050405020304" pitchFamily="18" charset="0"/>
                  <a:cs typeface="Times New Roman" panose="02020603050405020304" pitchFamily="18" charset="0"/>
                </a:rPr>
                <a:t>3 </a:t>
              </a:r>
              <a:r>
                <a:rPr lang="en-US" altLang="zh-CN" sz="3200" b="1">
                  <a:latin typeface="Times New Roman" panose="02020603050405020304" pitchFamily="18" charset="0"/>
                  <a:cs typeface="Times New Roman" panose="02020603050405020304" pitchFamily="18" charset="0"/>
                </a:rPr>
                <a:t>+</a:t>
              </a:r>
              <a:r>
                <a:rPr lang="en-US" altLang="zh-CN" sz="3200" b="1" i="1">
                  <a:latin typeface="Times New Roman" panose="02020603050405020304" pitchFamily="18" charset="0"/>
                  <a:cs typeface="Times New Roman" panose="02020603050405020304" pitchFamily="18" charset="0"/>
                </a:rPr>
                <a:t>I</a:t>
              </a:r>
              <a:r>
                <a:rPr lang="en-US" altLang="zh-CN" sz="3200" b="1" baseline="-25000">
                  <a:latin typeface="Times New Roman" panose="02020603050405020304" pitchFamily="18" charset="0"/>
                  <a:cs typeface="Times New Roman" panose="02020603050405020304" pitchFamily="18" charset="0"/>
                </a:rPr>
                <a:t>5 </a:t>
              </a:r>
              <a:r>
                <a:rPr lang="en-US" altLang="zh-CN" sz="3200" b="1">
                  <a:latin typeface="Times New Roman" panose="02020603050405020304" pitchFamily="18" charset="0"/>
                  <a:cs typeface="Times New Roman" panose="02020603050405020304" pitchFamily="18" charset="0"/>
                </a:rPr>
                <a:t>+</a:t>
              </a:r>
              <a:r>
                <a:rPr lang="en-US" altLang="zh-CN" sz="3200" b="1" i="1">
                  <a:latin typeface="Times New Roman" panose="02020603050405020304" pitchFamily="18" charset="0"/>
                  <a:cs typeface="Times New Roman" panose="02020603050405020304" pitchFamily="18" charset="0"/>
                </a:rPr>
                <a:t>I</a:t>
              </a:r>
              <a:r>
                <a:rPr lang="en-US" altLang="zh-CN" sz="3200" b="1" baseline="-25000">
                  <a:latin typeface="Times New Roman" panose="02020603050405020304" pitchFamily="18" charset="0"/>
                  <a:cs typeface="Times New Roman" panose="02020603050405020304" pitchFamily="18" charset="0"/>
                </a:rPr>
                <a:t>7 </a:t>
              </a:r>
              <a:r>
                <a:rPr lang="en-US" altLang="zh-CN" sz="3200" b="1">
                  <a:latin typeface="Times New Roman" panose="02020603050405020304" pitchFamily="18" charset="0"/>
                  <a:cs typeface="Times New Roman" panose="02020603050405020304" pitchFamily="18" charset="0"/>
                </a:rPr>
                <a:t>+</a:t>
              </a:r>
              <a:r>
                <a:rPr lang="en-US" altLang="zh-CN" sz="3200" b="1" i="1">
                  <a:latin typeface="Times New Roman" panose="02020603050405020304" pitchFamily="18" charset="0"/>
                  <a:cs typeface="Times New Roman" panose="02020603050405020304" pitchFamily="18" charset="0"/>
                </a:rPr>
                <a:t>I</a:t>
              </a:r>
              <a:r>
                <a:rPr lang="en-US" altLang="zh-CN" sz="3200" b="1" baseline="-25000">
                  <a:latin typeface="Times New Roman" panose="02020603050405020304" pitchFamily="18" charset="0"/>
                  <a:cs typeface="Times New Roman" panose="02020603050405020304" pitchFamily="18" charset="0"/>
                </a:rPr>
                <a:t>9</a:t>
              </a:r>
            </a:p>
          </p:txBody>
        </p:sp>
        <p:grpSp>
          <p:nvGrpSpPr>
            <p:cNvPr id="124956" name="Group 22"/>
            <p:cNvGrpSpPr>
              <a:grpSpLocks/>
            </p:cNvGrpSpPr>
            <p:nvPr/>
          </p:nvGrpSpPr>
          <p:grpSpPr bwMode="auto">
            <a:xfrm>
              <a:off x="1200" y="2352"/>
              <a:ext cx="1632" cy="48"/>
              <a:chOff x="3600" y="1488"/>
              <a:chExt cx="1632" cy="48"/>
            </a:xfrm>
          </p:grpSpPr>
          <p:sp>
            <p:nvSpPr>
              <p:cNvPr id="515095" name="Line 23"/>
              <p:cNvSpPr>
                <a:spLocks noChangeShapeType="1"/>
              </p:cNvSpPr>
              <p:nvPr/>
            </p:nvSpPr>
            <p:spPr bwMode="auto">
              <a:xfrm>
                <a:off x="3600" y="1536"/>
                <a:ext cx="1632" cy="0"/>
              </a:xfrm>
              <a:prstGeom prst="line">
                <a:avLst/>
              </a:prstGeom>
              <a:noFill/>
              <a:ln w="28575">
                <a:solidFill>
                  <a:srgbClr val="000099"/>
                </a:solidFill>
                <a:round/>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15096" name="Line 24"/>
              <p:cNvSpPr>
                <a:spLocks noChangeShapeType="1"/>
              </p:cNvSpPr>
              <p:nvPr/>
            </p:nvSpPr>
            <p:spPr bwMode="auto">
              <a:xfrm>
                <a:off x="3600" y="1488"/>
                <a:ext cx="1632" cy="0"/>
              </a:xfrm>
              <a:prstGeom prst="line">
                <a:avLst/>
              </a:prstGeom>
              <a:noFill/>
              <a:ln w="28575">
                <a:solidFill>
                  <a:srgbClr val="000099"/>
                </a:solidFill>
                <a:round/>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grpSp>
        <p:nvGrpSpPr>
          <p:cNvPr id="10" name="Group 25"/>
          <p:cNvGrpSpPr>
            <a:grpSpLocks/>
          </p:cNvGrpSpPr>
          <p:nvPr/>
        </p:nvGrpSpPr>
        <p:grpSpPr bwMode="auto">
          <a:xfrm>
            <a:off x="1676400" y="4722813"/>
            <a:ext cx="4953000" cy="839787"/>
            <a:chOff x="1104" y="2975"/>
            <a:chExt cx="3120" cy="529"/>
          </a:xfrm>
        </p:grpSpPr>
        <p:sp>
          <p:nvSpPr>
            <p:cNvPr id="515098" name="Text Box 26"/>
            <p:cNvSpPr txBox="1">
              <a:spLocks noChangeArrowheads="1"/>
            </p:cNvSpPr>
            <p:nvPr/>
          </p:nvSpPr>
          <p:spPr bwMode="auto">
            <a:xfrm>
              <a:off x="2880" y="2975"/>
              <a:ext cx="288" cy="519"/>
            </a:xfrm>
            <a:prstGeom prst="rect">
              <a:avLst/>
            </a:prstGeom>
            <a:noFill/>
            <a:ln w="9525">
              <a:noFill/>
              <a:miter lim="800000"/>
              <a:headEnd/>
              <a:tailEnd/>
            </a:ln>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4800">
                  <a:cs typeface="Times New Roman" panose="02020603050405020304" pitchFamily="18" charset="0"/>
                </a:rPr>
                <a:t>.</a:t>
              </a:r>
            </a:p>
          </p:txBody>
        </p:sp>
        <p:sp>
          <p:nvSpPr>
            <p:cNvPr id="515099" name="Rectangle 27"/>
            <p:cNvSpPr>
              <a:spLocks noChangeArrowheads="1"/>
            </p:cNvSpPr>
            <p:nvPr/>
          </p:nvSpPr>
          <p:spPr bwMode="auto">
            <a:xfrm>
              <a:off x="1104" y="3139"/>
              <a:ext cx="3120" cy="365"/>
            </a:xfrm>
            <a:prstGeom prst="rect">
              <a:avLst/>
            </a:prstGeom>
            <a:noFill/>
            <a:ln w="9525">
              <a:noFill/>
              <a:miter lim="800000"/>
              <a:headEnd/>
              <a:tailEnd/>
            </a:ln>
          </p:spPr>
          <p:txBody>
            <a:bodyPr>
              <a:spAutoFit/>
            </a:bodyPr>
            <a:lstStyle/>
            <a:p>
              <a:pPr>
                <a:defRPr/>
              </a:pPr>
              <a:r>
                <a:rPr lang="en-US" altLang="zh-CN" sz="3200" b="1">
                  <a:latin typeface="Times New Roman" panose="02020603050405020304" pitchFamily="18" charset="0"/>
                  <a:cs typeface="Times New Roman" panose="02020603050405020304" pitchFamily="18" charset="0"/>
                </a:rPr>
                <a:t>  = </a:t>
              </a:r>
              <a:r>
                <a:rPr lang="en-US" altLang="zh-CN" sz="3200" b="1" i="1">
                  <a:latin typeface="Times New Roman" panose="02020603050405020304" pitchFamily="18" charset="0"/>
                  <a:cs typeface="Times New Roman" panose="02020603050405020304" pitchFamily="18" charset="0"/>
                </a:rPr>
                <a:t>I</a:t>
              </a:r>
              <a:r>
                <a:rPr lang="en-US" altLang="zh-CN" sz="3200" b="1" baseline="-25000">
                  <a:latin typeface="Times New Roman" panose="02020603050405020304" pitchFamily="18" charset="0"/>
                  <a:cs typeface="Times New Roman" panose="02020603050405020304" pitchFamily="18" charset="0"/>
                </a:rPr>
                <a:t>1</a:t>
              </a:r>
              <a:r>
                <a:rPr lang="en-US" altLang="zh-CN" sz="3200" b="1">
                  <a:latin typeface="Times New Roman" panose="02020603050405020304" pitchFamily="18" charset="0"/>
                  <a:cs typeface="Times New Roman" panose="02020603050405020304" pitchFamily="18" charset="0"/>
                </a:rPr>
                <a:t>+</a:t>
              </a:r>
              <a:r>
                <a:rPr lang="en-US" altLang="zh-CN" sz="3200" b="1" i="1">
                  <a:latin typeface="Times New Roman" panose="02020603050405020304" pitchFamily="18" charset="0"/>
                  <a:cs typeface="Times New Roman" panose="02020603050405020304" pitchFamily="18" charset="0"/>
                </a:rPr>
                <a:t>I</a:t>
              </a:r>
              <a:r>
                <a:rPr lang="en-US" altLang="zh-CN" sz="3200" b="1" baseline="-25000">
                  <a:latin typeface="Times New Roman" panose="02020603050405020304" pitchFamily="18" charset="0"/>
                  <a:cs typeface="Times New Roman" panose="02020603050405020304" pitchFamily="18" charset="0"/>
                </a:rPr>
                <a:t>9      </a:t>
              </a:r>
              <a:r>
                <a:rPr lang="en-US" altLang="zh-CN" sz="3200" b="1" i="1">
                  <a:latin typeface="Times New Roman" panose="02020603050405020304" pitchFamily="18" charset="0"/>
                  <a:cs typeface="Times New Roman" panose="02020603050405020304" pitchFamily="18" charset="0"/>
                </a:rPr>
                <a:t>I</a:t>
              </a:r>
              <a:r>
                <a:rPr lang="en-US" altLang="zh-CN" sz="3200" b="1" baseline="-25000">
                  <a:latin typeface="Times New Roman" panose="02020603050405020304" pitchFamily="18" charset="0"/>
                  <a:cs typeface="Times New Roman" panose="02020603050405020304" pitchFamily="18" charset="0"/>
                </a:rPr>
                <a:t>3 </a:t>
              </a:r>
              <a:r>
                <a:rPr lang="en-US" altLang="zh-CN" sz="3200" b="1">
                  <a:latin typeface="Times New Roman" panose="02020603050405020304" pitchFamily="18" charset="0"/>
                  <a:cs typeface="Times New Roman" panose="02020603050405020304" pitchFamily="18" charset="0"/>
                </a:rPr>
                <a:t>+</a:t>
              </a:r>
              <a:r>
                <a:rPr lang="en-US" altLang="zh-CN" sz="3200" b="1" i="1">
                  <a:latin typeface="Times New Roman" panose="02020603050405020304" pitchFamily="18" charset="0"/>
                  <a:cs typeface="Times New Roman" panose="02020603050405020304" pitchFamily="18" charset="0"/>
                </a:rPr>
                <a:t>I</a:t>
              </a:r>
              <a:r>
                <a:rPr lang="en-US" altLang="zh-CN" sz="3200" b="1" baseline="-25000">
                  <a:latin typeface="Times New Roman" panose="02020603050405020304" pitchFamily="18" charset="0"/>
                  <a:cs typeface="Times New Roman" panose="02020603050405020304" pitchFamily="18" charset="0"/>
                </a:rPr>
                <a:t>7 </a:t>
              </a:r>
              <a:r>
                <a:rPr lang="en-US" altLang="zh-CN" sz="3200" b="1">
                  <a:latin typeface="Times New Roman" panose="02020603050405020304" pitchFamily="18" charset="0"/>
                  <a:cs typeface="Times New Roman" panose="02020603050405020304" pitchFamily="18" charset="0"/>
                </a:rPr>
                <a:t>    </a:t>
              </a:r>
              <a:r>
                <a:rPr lang="en-US" altLang="zh-CN" sz="3200" b="1" i="1">
                  <a:latin typeface="Times New Roman" panose="02020603050405020304" pitchFamily="18" charset="0"/>
                  <a:cs typeface="Times New Roman" panose="02020603050405020304" pitchFamily="18" charset="0"/>
                </a:rPr>
                <a:t>I</a:t>
              </a:r>
              <a:r>
                <a:rPr lang="en-US" altLang="zh-CN" sz="3200" b="1" baseline="-25000">
                  <a:latin typeface="Times New Roman" panose="02020603050405020304" pitchFamily="18" charset="0"/>
                  <a:cs typeface="Times New Roman" panose="02020603050405020304" pitchFamily="18" charset="0"/>
                </a:rPr>
                <a:t>5 </a:t>
              </a:r>
              <a:r>
                <a:rPr lang="en-US" altLang="zh-CN" sz="3200" b="1">
                  <a:latin typeface="Times New Roman" panose="02020603050405020304" pitchFamily="18" charset="0"/>
                  <a:cs typeface="Times New Roman" panose="02020603050405020304" pitchFamily="18" charset="0"/>
                </a:rPr>
                <a:t>+</a:t>
              </a:r>
              <a:r>
                <a:rPr lang="en-US" altLang="zh-CN" sz="3200" b="1" i="1">
                  <a:latin typeface="Times New Roman" panose="02020603050405020304" pitchFamily="18" charset="0"/>
                  <a:cs typeface="Times New Roman" panose="02020603050405020304" pitchFamily="18" charset="0"/>
                </a:rPr>
                <a:t>I</a:t>
              </a:r>
              <a:r>
                <a:rPr lang="en-US" altLang="zh-CN" sz="3200" b="1" baseline="-25000">
                  <a:latin typeface="Times New Roman" panose="02020603050405020304" pitchFamily="18" charset="0"/>
                  <a:cs typeface="Times New Roman" panose="02020603050405020304" pitchFamily="18" charset="0"/>
                </a:rPr>
                <a:t>7</a:t>
              </a:r>
            </a:p>
          </p:txBody>
        </p:sp>
        <p:sp>
          <p:nvSpPr>
            <p:cNvPr id="515100" name="Rectangle 28"/>
            <p:cNvSpPr>
              <a:spLocks noChangeArrowheads="1"/>
            </p:cNvSpPr>
            <p:nvPr/>
          </p:nvSpPr>
          <p:spPr bwMode="auto">
            <a:xfrm>
              <a:off x="2044" y="2975"/>
              <a:ext cx="212" cy="519"/>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4800">
                  <a:cs typeface="Times New Roman" panose="02020603050405020304" pitchFamily="18" charset="0"/>
                </a:rPr>
                <a:t>.</a:t>
              </a:r>
            </a:p>
          </p:txBody>
        </p:sp>
        <p:grpSp>
          <p:nvGrpSpPr>
            <p:cNvPr id="124950" name="Group 29"/>
            <p:cNvGrpSpPr>
              <a:grpSpLocks/>
            </p:cNvGrpSpPr>
            <p:nvPr/>
          </p:nvGrpSpPr>
          <p:grpSpPr bwMode="auto">
            <a:xfrm>
              <a:off x="1488" y="3119"/>
              <a:ext cx="2160" cy="48"/>
              <a:chOff x="2880" y="3456"/>
              <a:chExt cx="2496" cy="48"/>
            </a:xfrm>
          </p:grpSpPr>
          <p:sp>
            <p:nvSpPr>
              <p:cNvPr id="515102" name="Line 30"/>
              <p:cNvSpPr>
                <a:spLocks noChangeShapeType="1"/>
              </p:cNvSpPr>
              <p:nvPr/>
            </p:nvSpPr>
            <p:spPr bwMode="auto">
              <a:xfrm>
                <a:off x="2880" y="3504"/>
                <a:ext cx="673" cy="0"/>
              </a:xfrm>
              <a:prstGeom prst="line">
                <a:avLst/>
              </a:prstGeom>
              <a:noFill/>
              <a:ln w="28575">
                <a:solidFill>
                  <a:srgbClr val="000099"/>
                </a:solidFill>
                <a:round/>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15103" name="Line 31"/>
              <p:cNvSpPr>
                <a:spLocks noChangeShapeType="1"/>
              </p:cNvSpPr>
              <p:nvPr/>
            </p:nvSpPr>
            <p:spPr bwMode="auto">
              <a:xfrm>
                <a:off x="2880" y="3456"/>
                <a:ext cx="2496" cy="0"/>
              </a:xfrm>
              <a:prstGeom prst="line">
                <a:avLst/>
              </a:prstGeom>
              <a:noFill/>
              <a:ln w="28575">
                <a:solidFill>
                  <a:srgbClr val="000099"/>
                </a:solidFill>
                <a:round/>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15104" name="Line 32"/>
              <p:cNvSpPr>
                <a:spLocks noChangeShapeType="1"/>
              </p:cNvSpPr>
              <p:nvPr/>
            </p:nvSpPr>
            <p:spPr bwMode="auto">
              <a:xfrm>
                <a:off x="4703" y="3504"/>
                <a:ext cx="673" cy="0"/>
              </a:xfrm>
              <a:prstGeom prst="line">
                <a:avLst/>
              </a:prstGeom>
              <a:noFill/>
              <a:ln w="28575">
                <a:solidFill>
                  <a:srgbClr val="000099"/>
                </a:solidFill>
                <a:round/>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15105" name="Line 33"/>
              <p:cNvSpPr>
                <a:spLocks noChangeShapeType="1"/>
              </p:cNvSpPr>
              <p:nvPr/>
            </p:nvSpPr>
            <p:spPr bwMode="auto">
              <a:xfrm>
                <a:off x="3792" y="3504"/>
                <a:ext cx="675" cy="0"/>
              </a:xfrm>
              <a:prstGeom prst="line">
                <a:avLst/>
              </a:prstGeom>
              <a:noFill/>
              <a:ln w="28575">
                <a:solidFill>
                  <a:srgbClr val="000099"/>
                </a:solidFill>
                <a:round/>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grpSp>
        <p:nvGrpSpPr>
          <p:cNvPr id="12" name="Group 34"/>
          <p:cNvGrpSpPr>
            <a:grpSpLocks/>
          </p:cNvGrpSpPr>
          <p:nvPr/>
        </p:nvGrpSpPr>
        <p:grpSpPr bwMode="auto">
          <a:xfrm>
            <a:off x="1371600" y="2817813"/>
            <a:ext cx="6629400" cy="869950"/>
            <a:chOff x="720" y="1104"/>
            <a:chExt cx="4176" cy="548"/>
          </a:xfrm>
        </p:grpSpPr>
        <p:grpSp>
          <p:nvGrpSpPr>
            <p:cNvPr id="124936" name="Group 35"/>
            <p:cNvGrpSpPr>
              <a:grpSpLocks/>
            </p:cNvGrpSpPr>
            <p:nvPr/>
          </p:nvGrpSpPr>
          <p:grpSpPr bwMode="auto">
            <a:xfrm>
              <a:off x="2544" y="1104"/>
              <a:ext cx="2352" cy="548"/>
              <a:chOff x="2688" y="576"/>
              <a:chExt cx="2352" cy="548"/>
            </a:xfrm>
          </p:grpSpPr>
          <p:sp>
            <p:nvSpPr>
              <p:cNvPr id="515108" name="Rectangle 36"/>
              <p:cNvSpPr>
                <a:spLocks noChangeArrowheads="1"/>
              </p:cNvSpPr>
              <p:nvPr/>
            </p:nvSpPr>
            <p:spPr bwMode="auto">
              <a:xfrm>
                <a:off x="3744" y="576"/>
                <a:ext cx="212" cy="519"/>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4800">
                    <a:cs typeface="Times New Roman" panose="02020603050405020304" pitchFamily="18" charset="0"/>
                  </a:rPr>
                  <a:t>.</a:t>
                </a:r>
              </a:p>
            </p:txBody>
          </p:sp>
          <p:sp>
            <p:nvSpPr>
              <p:cNvPr id="515109" name="Rectangle 37"/>
              <p:cNvSpPr>
                <a:spLocks noChangeArrowheads="1"/>
              </p:cNvSpPr>
              <p:nvPr/>
            </p:nvSpPr>
            <p:spPr bwMode="auto">
              <a:xfrm>
                <a:off x="2688" y="720"/>
                <a:ext cx="2352" cy="404"/>
              </a:xfrm>
              <a:prstGeom prst="rect">
                <a:avLst/>
              </a:prstGeom>
              <a:noFill/>
              <a:ln w="9525">
                <a:noFill/>
                <a:miter lim="800000"/>
                <a:headEnd/>
                <a:tailEnd/>
              </a:ln>
            </p:spPr>
            <p:txBody>
              <a:bodyPr>
                <a:spAutoFit/>
              </a:bodyPr>
              <a:lstStyle/>
              <a:p>
                <a:pPr>
                  <a:defRPr/>
                </a:pPr>
                <a:r>
                  <a:rPr lang="en-US" altLang="zh-CN" sz="3600" b="1">
                    <a:latin typeface="Times New Roman" panose="02020603050405020304" pitchFamily="18" charset="0"/>
                    <a:cs typeface="Times New Roman" panose="02020603050405020304" pitchFamily="18" charset="0"/>
                  </a:rPr>
                  <a:t> </a:t>
                </a:r>
                <a:r>
                  <a:rPr lang="en-US" altLang="zh-CN" sz="3200" b="1">
                    <a:latin typeface="Times New Roman" panose="02020603050405020304" pitchFamily="18" charset="0"/>
                    <a:cs typeface="Times New Roman" panose="02020603050405020304" pitchFamily="18" charset="0"/>
                  </a:rPr>
                  <a:t>= </a:t>
                </a:r>
                <a:r>
                  <a:rPr lang="en-US" altLang="zh-CN" sz="3200" b="1" i="1">
                    <a:latin typeface="Times New Roman" panose="02020603050405020304" pitchFamily="18" charset="0"/>
                    <a:cs typeface="Times New Roman" panose="02020603050405020304" pitchFamily="18" charset="0"/>
                  </a:rPr>
                  <a:t>I</a:t>
                </a:r>
                <a:r>
                  <a:rPr lang="en-US" altLang="zh-CN" sz="3200" b="1" baseline="-25000">
                    <a:latin typeface="Times New Roman" panose="02020603050405020304" pitchFamily="18" charset="0"/>
                    <a:cs typeface="Times New Roman" panose="02020603050405020304" pitchFamily="18" charset="0"/>
                  </a:rPr>
                  <a:t>2  </a:t>
                </a:r>
                <a:r>
                  <a:rPr lang="en-US" altLang="zh-CN" sz="3200" b="1">
                    <a:latin typeface="Times New Roman" panose="02020603050405020304" pitchFamily="18" charset="0"/>
                    <a:cs typeface="Times New Roman" panose="02020603050405020304" pitchFamily="18" charset="0"/>
                  </a:rPr>
                  <a:t>+</a:t>
                </a:r>
                <a:r>
                  <a:rPr lang="en-US" altLang="zh-CN" sz="3200" b="1" baseline="-25000">
                    <a:latin typeface="Times New Roman" panose="02020603050405020304" pitchFamily="18" charset="0"/>
                    <a:cs typeface="Times New Roman" panose="02020603050405020304" pitchFamily="18" charset="0"/>
                  </a:rPr>
                  <a:t> </a:t>
                </a:r>
                <a:r>
                  <a:rPr lang="en-US" altLang="zh-CN" sz="3200" b="1" i="1">
                    <a:latin typeface="Times New Roman" panose="02020603050405020304" pitchFamily="18" charset="0"/>
                    <a:cs typeface="Times New Roman" panose="02020603050405020304" pitchFamily="18" charset="0"/>
                  </a:rPr>
                  <a:t>I</a:t>
                </a:r>
                <a:r>
                  <a:rPr lang="en-US" altLang="zh-CN" sz="3200" b="1" baseline="-25000">
                    <a:latin typeface="Times New Roman" panose="02020603050405020304" pitchFamily="18" charset="0"/>
                    <a:cs typeface="Times New Roman" panose="02020603050405020304" pitchFamily="18" charset="0"/>
                  </a:rPr>
                  <a:t>6       </a:t>
                </a:r>
                <a:r>
                  <a:rPr lang="en-US" altLang="zh-CN" sz="3200" b="1" i="1">
                    <a:latin typeface="Times New Roman" panose="02020603050405020304" pitchFamily="18" charset="0"/>
                    <a:cs typeface="Times New Roman" panose="02020603050405020304" pitchFamily="18" charset="0"/>
                  </a:rPr>
                  <a:t>I</a:t>
                </a:r>
                <a:r>
                  <a:rPr lang="en-US" altLang="zh-CN" sz="3200" b="1" baseline="-25000">
                    <a:latin typeface="Times New Roman" panose="02020603050405020304" pitchFamily="18" charset="0"/>
                    <a:cs typeface="Times New Roman" panose="02020603050405020304" pitchFamily="18" charset="0"/>
                  </a:rPr>
                  <a:t>3 </a:t>
                </a:r>
                <a:r>
                  <a:rPr lang="en-US" altLang="zh-CN" sz="3200" b="1">
                    <a:latin typeface="Times New Roman" panose="02020603050405020304" pitchFamily="18" charset="0"/>
                    <a:cs typeface="Times New Roman" panose="02020603050405020304" pitchFamily="18" charset="0"/>
                  </a:rPr>
                  <a:t>+</a:t>
                </a:r>
                <a:r>
                  <a:rPr lang="en-US" altLang="zh-CN" sz="3200" b="1" i="1">
                    <a:latin typeface="Times New Roman" panose="02020603050405020304" pitchFamily="18" charset="0"/>
                    <a:cs typeface="Times New Roman" panose="02020603050405020304" pitchFamily="18" charset="0"/>
                  </a:rPr>
                  <a:t>I</a:t>
                </a:r>
                <a:r>
                  <a:rPr lang="en-US" altLang="zh-CN" sz="3200" b="1" baseline="-25000">
                    <a:latin typeface="Times New Roman" panose="02020603050405020304" pitchFamily="18" charset="0"/>
                    <a:cs typeface="Times New Roman" panose="02020603050405020304" pitchFamily="18" charset="0"/>
                  </a:rPr>
                  <a:t>7</a:t>
                </a:r>
              </a:p>
            </p:txBody>
          </p:sp>
          <p:grpSp>
            <p:nvGrpSpPr>
              <p:cNvPr id="124943" name="Group 38"/>
              <p:cNvGrpSpPr>
                <a:grpSpLocks/>
              </p:cNvGrpSpPr>
              <p:nvPr/>
            </p:nvGrpSpPr>
            <p:grpSpPr bwMode="auto">
              <a:xfrm>
                <a:off x="3024" y="768"/>
                <a:ext cx="1536" cy="48"/>
                <a:chOff x="3552" y="1968"/>
                <a:chExt cx="1728" cy="48"/>
              </a:xfrm>
            </p:grpSpPr>
            <p:sp>
              <p:nvSpPr>
                <p:cNvPr id="515111" name="Line 39"/>
                <p:cNvSpPr>
                  <a:spLocks noChangeShapeType="1"/>
                </p:cNvSpPr>
                <p:nvPr/>
              </p:nvSpPr>
              <p:spPr bwMode="auto">
                <a:xfrm>
                  <a:off x="3552" y="2016"/>
                  <a:ext cx="768" cy="0"/>
                </a:xfrm>
                <a:prstGeom prst="line">
                  <a:avLst/>
                </a:prstGeom>
                <a:noFill/>
                <a:ln w="28575">
                  <a:solidFill>
                    <a:srgbClr val="000099"/>
                  </a:solidFill>
                  <a:round/>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15112" name="Line 40"/>
                <p:cNvSpPr>
                  <a:spLocks noChangeShapeType="1"/>
                </p:cNvSpPr>
                <p:nvPr/>
              </p:nvSpPr>
              <p:spPr bwMode="auto">
                <a:xfrm>
                  <a:off x="4608" y="2016"/>
                  <a:ext cx="672" cy="0"/>
                </a:xfrm>
                <a:prstGeom prst="line">
                  <a:avLst/>
                </a:prstGeom>
                <a:noFill/>
                <a:ln w="28575">
                  <a:solidFill>
                    <a:srgbClr val="000099"/>
                  </a:solidFill>
                  <a:round/>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15113" name="Line 41"/>
                <p:cNvSpPr>
                  <a:spLocks noChangeShapeType="1"/>
                </p:cNvSpPr>
                <p:nvPr/>
              </p:nvSpPr>
              <p:spPr bwMode="auto">
                <a:xfrm>
                  <a:off x="3552" y="1968"/>
                  <a:ext cx="1728" cy="0"/>
                </a:xfrm>
                <a:prstGeom prst="line">
                  <a:avLst/>
                </a:prstGeom>
                <a:noFill/>
                <a:ln w="28575">
                  <a:solidFill>
                    <a:srgbClr val="000099"/>
                  </a:solidFill>
                  <a:round/>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sp>
          <p:nvSpPr>
            <p:cNvPr id="515114" name="Rectangle 42"/>
            <p:cNvSpPr>
              <a:spLocks noChangeArrowheads="1"/>
            </p:cNvSpPr>
            <p:nvPr/>
          </p:nvSpPr>
          <p:spPr bwMode="auto">
            <a:xfrm>
              <a:off x="720" y="1276"/>
              <a:ext cx="1968" cy="365"/>
            </a:xfrm>
            <a:prstGeom prst="rect">
              <a:avLst/>
            </a:prstGeom>
            <a:noFill/>
            <a:ln w="9525">
              <a:noFill/>
              <a:miter lim="800000"/>
              <a:headEnd/>
              <a:tailEnd/>
            </a:ln>
          </p:spPr>
          <p:txBody>
            <a:bodyPr>
              <a:spAutoFit/>
            </a:bodyPr>
            <a:lstStyle/>
            <a:p>
              <a:pPr>
                <a:spcBef>
                  <a:spcPct val="50000"/>
                </a:spcBef>
                <a:defRPr/>
              </a:pPr>
              <a:r>
                <a:rPr lang="en-US" altLang="zh-CN" sz="3200" b="1" i="1">
                  <a:latin typeface="Times New Roman" panose="02020603050405020304" pitchFamily="18" charset="0"/>
                  <a:cs typeface="Times New Roman" panose="02020603050405020304" pitchFamily="18" charset="0"/>
                </a:rPr>
                <a:t>Y</a:t>
              </a:r>
              <a:r>
                <a:rPr lang="en-US" altLang="zh-CN" sz="3200" b="1" baseline="-25000">
                  <a:latin typeface="Times New Roman" panose="02020603050405020304" pitchFamily="18" charset="0"/>
                  <a:cs typeface="Times New Roman" panose="02020603050405020304" pitchFamily="18" charset="0"/>
                </a:rPr>
                <a:t>1</a:t>
              </a:r>
              <a:r>
                <a:rPr lang="en-US" altLang="zh-CN" sz="3200" b="1">
                  <a:latin typeface="Times New Roman" panose="02020603050405020304" pitchFamily="18" charset="0"/>
                  <a:cs typeface="Times New Roman" panose="02020603050405020304" pitchFamily="18" charset="0"/>
                </a:rPr>
                <a:t> = </a:t>
              </a:r>
              <a:r>
                <a:rPr lang="en-US" altLang="zh-CN" sz="3200" b="1" i="1">
                  <a:latin typeface="Times New Roman" panose="02020603050405020304" pitchFamily="18" charset="0"/>
                  <a:cs typeface="Times New Roman" panose="02020603050405020304" pitchFamily="18" charset="0"/>
                </a:rPr>
                <a:t>I</a:t>
              </a:r>
              <a:r>
                <a:rPr lang="en-US" altLang="zh-CN" sz="3200" b="1" baseline="-25000">
                  <a:latin typeface="Times New Roman" panose="02020603050405020304" pitchFamily="18" charset="0"/>
                  <a:cs typeface="Times New Roman" panose="02020603050405020304" pitchFamily="18" charset="0"/>
                </a:rPr>
                <a:t>2 </a:t>
              </a:r>
              <a:r>
                <a:rPr lang="en-US" altLang="zh-CN" sz="3200" b="1">
                  <a:latin typeface="Times New Roman" panose="02020603050405020304" pitchFamily="18" charset="0"/>
                  <a:cs typeface="Times New Roman" panose="02020603050405020304" pitchFamily="18" charset="0"/>
                </a:rPr>
                <a:t>+</a:t>
              </a:r>
              <a:r>
                <a:rPr lang="en-US" altLang="zh-CN" sz="3200" b="1" i="1">
                  <a:latin typeface="Times New Roman" panose="02020603050405020304" pitchFamily="18" charset="0"/>
                  <a:cs typeface="Times New Roman" panose="02020603050405020304" pitchFamily="18" charset="0"/>
                </a:rPr>
                <a:t>I</a:t>
              </a:r>
              <a:r>
                <a:rPr lang="en-US" altLang="zh-CN" sz="3200" b="1" baseline="-25000">
                  <a:latin typeface="Times New Roman" panose="02020603050405020304" pitchFamily="18" charset="0"/>
                  <a:cs typeface="Times New Roman" panose="02020603050405020304" pitchFamily="18" charset="0"/>
                </a:rPr>
                <a:t>3 </a:t>
              </a:r>
              <a:r>
                <a:rPr lang="en-US" altLang="zh-CN" sz="3200" b="1">
                  <a:latin typeface="Times New Roman" panose="02020603050405020304" pitchFamily="18" charset="0"/>
                  <a:cs typeface="Times New Roman" panose="02020603050405020304" pitchFamily="18" charset="0"/>
                </a:rPr>
                <a:t>+</a:t>
              </a:r>
              <a:r>
                <a:rPr lang="en-US" altLang="zh-CN" sz="3200" b="1" i="1">
                  <a:latin typeface="Times New Roman" panose="02020603050405020304" pitchFamily="18" charset="0"/>
                  <a:cs typeface="Times New Roman" panose="02020603050405020304" pitchFamily="18" charset="0"/>
                </a:rPr>
                <a:t>I</a:t>
              </a:r>
              <a:r>
                <a:rPr lang="en-US" altLang="zh-CN" sz="3200" b="1" baseline="-25000">
                  <a:latin typeface="Times New Roman" panose="02020603050405020304" pitchFamily="18" charset="0"/>
                  <a:cs typeface="Times New Roman" panose="02020603050405020304" pitchFamily="18" charset="0"/>
                </a:rPr>
                <a:t>6 </a:t>
              </a:r>
              <a:r>
                <a:rPr lang="en-US" altLang="zh-CN" sz="3200" b="1">
                  <a:latin typeface="Times New Roman" panose="02020603050405020304" pitchFamily="18" charset="0"/>
                  <a:cs typeface="Times New Roman" panose="02020603050405020304" pitchFamily="18" charset="0"/>
                </a:rPr>
                <a:t>+</a:t>
              </a:r>
              <a:r>
                <a:rPr lang="en-US" altLang="zh-CN" sz="3200" b="1" i="1">
                  <a:latin typeface="Times New Roman" panose="02020603050405020304" pitchFamily="18" charset="0"/>
                  <a:cs typeface="Times New Roman" panose="02020603050405020304" pitchFamily="18" charset="0"/>
                </a:rPr>
                <a:t>I</a:t>
              </a:r>
              <a:r>
                <a:rPr lang="en-US" altLang="zh-CN" sz="3200" b="1" baseline="-25000">
                  <a:latin typeface="Times New Roman" panose="02020603050405020304" pitchFamily="18" charset="0"/>
                  <a:cs typeface="Times New Roman" panose="02020603050405020304" pitchFamily="18" charset="0"/>
                </a:rPr>
                <a:t>7</a:t>
              </a:r>
            </a:p>
          </p:txBody>
        </p:sp>
        <p:grpSp>
          <p:nvGrpSpPr>
            <p:cNvPr id="124938" name="Group 43"/>
            <p:cNvGrpSpPr>
              <a:grpSpLocks/>
            </p:cNvGrpSpPr>
            <p:nvPr/>
          </p:nvGrpSpPr>
          <p:grpSpPr bwMode="auto">
            <a:xfrm flipV="1">
              <a:off x="1296" y="1296"/>
              <a:ext cx="1296" cy="47"/>
              <a:chOff x="3600" y="1488"/>
              <a:chExt cx="1632" cy="48"/>
            </a:xfrm>
          </p:grpSpPr>
          <p:sp>
            <p:nvSpPr>
              <p:cNvPr id="515116" name="Line 44"/>
              <p:cNvSpPr>
                <a:spLocks noChangeShapeType="1"/>
              </p:cNvSpPr>
              <p:nvPr/>
            </p:nvSpPr>
            <p:spPr bwMode="auto">
              <a:xfrm>
                <a:off x="3600" y="1536"/>
                <a:ext cx="1632" cy="0"/>
              </a:xfrm>
              <a:prstGeom prst="line">
                <a:avLst/>
              </a:prstGeom>
              <a:noFill/>
              <a:ln w="28575">
                <a:solidFill>
                  <a:srgbClr val="000099"/>
                </a:solidFill>
                <a:round/>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15117" name="Line 45"/>
              <p:cNvSpPr>
                <a:spLocks noChangeShapeType="1"/>
              </p:cNvSpPr>
              <p:nvPr/>
            </p:nvSpPr>
            <p:spPr bwMode="auto">
              <a:xfrm>
                <a:off x="3600" y="1488"/>
                <a:ext cx="1632" cy="0"/>
              </a:xfrm>
              <a:prstGeom prst="line">
                <a:avLst/>
              </a:prstGeom>
              <a:noFill/>
              <a:ln w="28575">
                <a:solidFill>
                  <a:srgbClr val="000099"/>
                </a:solidFill>
                <a:round/>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41023749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8" name="Rectangle 4"/>
          <p:cNvSpPr>
            <a:spLocks noChangeArrowheads="1"/>
          </p:cNvSpPr>
          <p:nvPr/>
        </p:nvSpPr>
        <p:spPr bwMode="auto">
          <a:xfrm>
            <a:off x="311150" y="404813"/>
            <a:ext cx="3455988" cy="519112"/>
          </a:xfrm>
          <a:prstGeom prst="rect">
            <a:avLst/>
          </a:prstGeom>
          <a:noFill/>
          <a:ln w="9525">
            <a:noFill/>
            <a:miter lim="800000"/>
            <a:headEnd/>
            <a:tailEnd/>
          </a:ln>
          <a:effectLst/>
        </p:spPr>
        <p:txBody>
          <a:bodyPr anchor="ctr">
            <a:spAutoFit/>
          </a:bodyPr>
          <a:lstStyle/>
          <a:p>
            <a:pPr>
              <a:defRPr/>
            </a:pPr>
            <a:r>
              <a:rPr lang="en-US" altLang="zh-CN" sz="2800" b="1">
                <a:solidFill>
                  <a:srgbClr val="006600"/>
                </a:solidFill>
                <a:latin typeface="Times New Roman" panose="02020603050405020304" pitchFamily="18" charset="0"/>
                <a:cs typeface="Times New Roman" panose="02020603050405020304" pitchFamily="18" charset="0"/>
              </a:rPr>
              <a:t>(2) </a:t>
            </a:r>
            <a:r>
              <a:rPr lang="zh-CN" altLang="en-US" sz="2800" b="1">
                <a:solidFill>
                  <a:srgbClr val="006600"/>
                </a:solidFill>
                <a:latin typeface="Times New Roman" panose="02020603050405020304" pitchFamily="18" charset="0"/>
                <a:cs typeface="Times New Roman" panose="02020603050405020304" pitchFamily="18" charset="0"/>
              </a:rPr>
              <a:t>十</a:t>
            </a:r>
            <a:r>
              <a:rPr lang="en-US" altLang="zh-CN" sz="2800" b="1">
                <a:solidFill>
                  <a:srgbClr val="006600"/>
                </a:solidFill>
                <a:latin typeface="Times New Roman" panose="02020603050405020304" pitchFamily="18" charset="0"/>
                <a:cs typeface="Times New Roman" panose="02020603050405020304" pitchFamily="18" charset="0"/>
              </a:rPr>
              <a:t>— </a:t>
            </a:r>
            <a:r>
              <a:rPr lang="zh-CN" altLang="en-US" sz="2800" b="1">
                <a:solidFill>
                  <a:srgbClr val="006600"/>
                </a:solidFill>
                <a:latin typeface="Times New Roman" panose="02020603050405020304" pitchFamily="18" charset="0"/>
                <a:cs typeface="Times New Roman" panose="02020603050405020304" pitchFamily="18" charset="0"/>
              </a:rPr>
              <a:t>八进制转换 </a:t>
            </a:r>
          </a:p>
        </p:txBody>
      </p:sp>
      <p:sp>
        <p:nvSpPr>
          <p:cNvPr id="564229" name="Text Box 5"/>
          <p:cNvSpPr txBox="1">
            <a:spLocks noChangeArrowheads="1"/>
          </p:cNvSpPr>
          <p:nvPr/>
        </p:nvSpPr>
        <p:spPr bwMode="auto">
          <a:xfrm>
            <a:off x="806450" y="850900"/>
            <a:ext cx="1612900" cy="519113"/>
          </a:xfrm>
          <a:prstGeom prst="rect">
            <a:avLst/>
          </a:prstGeom>
          <a:noFill/>
          <a:ln w="9525">
            <a:noFill/>
            <a:miter lim="800000"/>
            <a:headEnd/>
            <a:tailEnd/>
          </a:ln>
          <a:effectLst/>
        </p:spPr>
        <p:txBody>
          <a:bodyPr wrap="none">
            <a:spAutoFit/>
          </a:bodyPr>
          <a:lstStyle/>
          <a:p>
            <a:pPr>
              <a:defRPr/>
            </a:pPr>
            <a:r>
              <a:rPr lang="zh-CN" altLang="en-US" sz="2800" b="1">
                <a:latin typeface="Times New Roman" panose="02020603050405020304" pitchFamily="18" charset="0"/>
                <a:cs typeface="Times New Roman" panose="02020603050405020304" pitchFamily="18" charset="0"/>
              </a:rPr>
              <a:t>十进制数</a:t>
            </a:r>
          </a:p>
        </p:txBody>
      </p:sp>
      <p:grpSp>
        <p:nvGrpSpPr>
          <p:cNvPr id="2" name="Group 28"/>
          <p:cNvGrpSpPr>
            <a:grpSpLocks/>
          </p:cNvGrpSpPr>
          <p:nvPr/>
        </p:nvGrpSpPr>
        <p:grpSpPr bwMode="auto">
          <a:xfrm>
            <a:off x="2555875" y="852488"/>
            <a:ext cx="2303463" cy="519112"/>
            <a:chOff x="1610" y="537"/>
            <a:chExt cx="1451" cy="327"/>
          </a:xfrm>
        </p:grpSpPr>
        <p:sp>
          <p:nvSpPr>
            <p:cNvPr id="564230" name="Line 6"/>
            <p:cNvSpPr>
              <a:spLocks noChangeShapeType="1"/>
            </p:cNvSpPr>
            <p:nvPr/>
          </p:nvSpPr>
          <p:spPr bwMode="auto">
            <a:xfrm>
              <a:off x="1610" y="751"/>
              <a:ext cx="408" cy="0"/>
            </a:xfrm>
            <a:prstGeom prst="line">
              <a:avLst/>
            </a:prstGeom>
            <a:noFill/>
            <a:ln w="28575">
              <a:solidFill>
                <a:srgbClr val="FF0000"/>
              </a:solidFill>
              <a:round/>
              <a:headEnd/>
              <a:tailEnd type="stealth" w="med" len="lg"/>
            </a:ln>
            <a:effectLst/>
          </p:spPr>
          <p:txBody>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564231" name="Rectangle 7"/>
            <p:cNvSpPr>
              <a:spLocks noChangeArrowheads="1"/>
            </p:cNvSpPr>
            <p:nvPr/>
          </p:nvSpPr>
          <p:spPr bwMode="auto">
            <a:xfrm>
              <a:off x="2018" y="537"/>
              <a:ext cx="1043" cy="327"/>
            </a:xfrm>
            <a:prstGeom prst="rect">
              <a:avLst/>
            </a:prstGeom>
            <a:noFill/>
            <a:ln w="9525">
              <a:noFill/>
              <a:miter lim="800000"/>
              <a:headEnd/>
              <a:tailEnd/>
            </a:ln>
            <a:effectLst/>
          </p:spPr>
          <p:txBody>
            <a:bodyPr>
              <a:spAutoFit/>
            </a:bodyPr>
            <a:lstStyle/>
            <a:p>
              <a:pPr>
                <a:defRPr/>
              </a:pPr>
              <a:r>
                <a:rPr lang="zh-CN" altLang="en-US" sz="2800" b="1">
                  <a:latin typeface="Times New Roman" panose="02020603050405020304" pitchFamily="18" charset="0"/>
                  <a:cs typeface="Times New Roman" panose="02020603050405020304" pitchFamily="18" charset="0"/>
                </a:rPr>
                <a:t>二进制</a:t>
              </a:r>
            </a:p>
          </p:txBody>
        </p:sp>
      </p:grpSp>
      <p:sp>
        <p:nvSpPr>
          <p:cNvPr id="564232" name="Rectangle 8"/>
          <p:cNvSpPr>
            <a:spLocks noChangeArrowheads="1"/>
          </p:cNvSpPr>
          <p:nvPr/>
        </p:nvSpPr>
        <p:spPr bwMode="auto">
          <a:xfrm>
            <a:off x="835025" y="1357313"/>
            <a:ext cx="8066088" cy="519112"/>
          </a:xfrm>
          <a:prstGeom prst="rect">
            <a:avLst/>
          </a:prstGeom>
          <a:noFill/>
          <a:ln w="9525">
            <a:noFill/>
            <a:miter lim="800000"/>
            <a:headEnd/>
            <a:tailEnd/>
          </a:ln>
          <a:effectLst/>
        </p:spPr>
        <p:txBody>
          <a:bodyPr>
            <a:spAutoFit/>
          </a:bodyPr>
          <a:lstStyle/>
          <a:p>
            <a:pPr>
              <a:defRPr/>
            </a:pPr>
            <a:r>
              <a:rPr lang="zh-CN" altLang="en-US" sz="2800" b="1">
                <a:latin typeface="Times New Roman" panose="02020603050405020304" pitchFamily="18" charset="0"/>
                <a:cs typeface="Times New Roman" panose="02020603050405020304" pitchFamily="18" charset="0"/>
              </a:rPr>
              <a:t>将二进制数整数部分从低位开始每</a:t>
            </a:r>
            <a:r>
              <a:rPr lang="en-US" altLang="zh-CN" sz="2800" b="1">
                <a:latin typeface="Times New Roman" panose="02020603050405020304" pitchFamily="18" charset="0"/>
                <a:cs typeface="Times New Roman" panose="02020603050405020304" pitchFamily="18" charset="0"/>
              </a:rPr>
              <a:t>3</a:t>
            </a:r>
            <a:r>
              <a:rPr lang="zh-CN" altLang="en-US" sz="2800" b="1">
                <a:latin typeface="Times New Roman" panose="02020603050405020304" pitchFamily="18" charset="0"/>
                <a:cs typeface="Times New Roman" panose="02020603050405020304" pitchFamily="18" charset="0"/>
              </a:rPr>
              <a:t>位划为一组；</a:t>
            </a:r>
          </a:p>
        </p:txBody>
      </p:sp>
      <p:sp>
        <p:nvSpPr>
          <p:cNvPr id="564233" name="Rectangle 9"/>
          <p:cNvSpPr>
            <a:spLocks noChangeArrowheads="1"/>
          </p:cNvSpPr>
          <p:nvPr/>
        </p:nvSpPr>
        <p:spPr bwMode="auto">
          <a:xfrm>
            <a:off x="809625" y="1839913"/>
            <a:ext cx="8066088" cy="519112"/>
          </a:xfrm>
          <a:prstGeom prst="rect">
            <a:avLst/>
          </a:prstGeom>
          <a:noFill/>
          <a:ln w="9525">
            <a:noFill/>
            <a:miter lim="800000"/>
            <a:headEnd/>
            <a:tailEnd/>
          </a:ln>
          <a:effectLst/>
        </p:spPr>
        <p:txBody>
          <a:bodyPr>
            <a:spAutoFit/>
          </a:bodyPr>
          <a:lstStyle/>
          <a:p>
            <a:pPr>
              <a:defRPr/>
            </a:pPr>
            <a:r>
              <a:rPr lang="zh-CN" altLang="en-US" sz="2800" b="1">
                <a:latin typeface="Times New Roman" panose="02020603050405020304" pitchFamily="18" charset="0"/>
                <a:cs typeface="Times New Roman" panose="02020603050405020304" pitchFamily="18" charset="0"/>
              </a:rPr>
              <a:t>将小数部分从高位开始每</a:t>
            </a:r>
            <a:r>
              <a:rPr lang="en-US" altLang="zh-CN" sz="2800" b="1">
                <a:latin typeface="Times New Roman" panose="02020603050405020304" pitchFamily="18" charset="0"/>
                <a:cs typeface="Times New Roman" panose="02020603050405020304" pitchFamily="18" charset="0"/>
              </a:rPr>
              <a:t>3</a:t>
            </a:r>
            <a:r>
              <a:rPr lang="zh-CN" altLang="en-US" sz="2800" b="1">
                <a:latin typeface="Times New Roman" panose="02020603050405020304" pitchFamily="18" charset="0"/>
                <a:cs typeface="Times New Roman" panose="02020603050405020304" pitchFamily="18" charset="0"/>
              </a:rPr>
              <a:t>位划为一组。</a:t>
            </a:r>
          </a:p>
        </p:txBody>
      </p:sp>
      <p:sp>
        <p:nvSpPr>
          <p:cNvPr id="564234" name="Text Box 10"/>
          <p:cNvSpPr txBox="1">
            <a:spLocks noChangeArrowheads="1"/>
          </p:cNvSpPr>
          <p:nvPr/>
        </p:nvSpPr>
        <p:spPr bwMode="auto">
          <a:xfrm>
            <a:off x="836613" y="2314575"/>
            <a:ext cx="66087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a:cs typeface="Times New Roman" panose="02020603050405020304" pitchFamily="18" charset="0"/>
              </a:rPr>
              <a:t>例：将十进制数 </a:t>
            </a:r>
            <a:r>
              <a:rPr lang="en-US" altLang="zh-CN" sz="2800">
                <a:cs typeface="Times New Roman" panose="02020603050405020304" pitchFamily="18" charset="0"/>
              </a:rPr>
              <a:t>27.35 </a:t>
            </a:r>
            <a:r>
              <a:rPr lang="zh-CN" altLang="en-US" sz="2800">
                <a:cs typeface="Times New Roman" panose="02020603050405020304" pitchFamily="18" charset="0"/>
              </a:rPr>
              <a:t>转换成八进制数。 </a:t>
            </a:r>
          </a:p>
        </p:txBody>
      </p:sp>
      <p:sp>
        <p:nvSpPr>
          <p:cNvPr id="564235" name="Text Box 11"/>
          <p:cNvSpPr txBox="1">
            <a:spLocks noChangeArrowheads="1"/>
          </p:cNvSpPr>
          <p:nvPr/>
        </p:nvSpPr>
        <p:spPr bwMode="auto">
          <a:xfrm>
            <a:off x="2051050" y="3789363"/>
            <a:ext cx="33115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E60000"/>
                </a:solidFill>
                <a:cs typeface="Times New Roman" panose="02020603050405020304" pitchFamily="18" charset="0"/>
              </a:rPr>
              <a:t>(27.35)</a:t>
            </a:r>
            <a:r>
              <a:rPr lang="en-US" altLang="zh-CN" sz="2800" baseline="-25000">
                <a:solidFill>
                  <a:srgbClr val="E60000"/>
                </a:solidFill>
                <a:cs typeface="Times New Roman" panose="02020603050405020304" pitchFamily="18" charset="0"/>
              </a:rPr>
              <a:t>10</a:t>
            </a:r>
            <a:r>
              <a:rPr lang="en-US" altLang="zh-CN" sz="2800">
                <a:solidFill>
                  <a:srgbClr val="E60000"/>
                </a:solidFill>
                <a:cs typeface="Times New Roman" panose="02020603050405020304" pitchFamily="18" charset="0"/>
              </a:rPr>
              <a:t> = (33.26)</a:t>
            </a:r>
            <a:r>
              <a:rPr lang="en-US" altLang="zh-CN" sz="2800" baseline="-25000">
                <a:solidFill>
                  <a:srgbClr val="E60000"/>
                </a:solidFill>
                <a:cs typeface="Times New Roman" panose="02020603050405020304" pitchFamily="18" charset="0"/>
              </a:rPr>
              <a:t>8</a:t>
            </a:r>
          </a:p>
        </p:txBody>
      </p:sp>
      <p:sp>
        <p:nvSpPr>
          <p:cNvPr id="564236" name="Rectangle 12"/>
          <p:cNvSpPr>
            <a:spLocks noChangeArrowheads="1"/>
          </p:cNvSpPr>
          <p:nvPr/>
        </p:nvSpPr>
        <p:spPr bwMode="auto">
          <a:xfrm>
            <a:off x="2055813" y="2708275"/>
            <a:ext cx="48212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0099"/>
                </a:solidFill>
                <a:cs typeface="Times New Roman" panose="02020603050405020304" pitchFamily="18" charset="0"/>
              </a:rPr>
              <a:t>(0 1 1   0 1 1 .  0 1 0   1 1 0 )</a:t>
            </a:r>
            <a:r>
              <a:rPr lang="en-US" altLang="zh-CN" sz="2800" baseline="-25000">
                <a:solidFill>
                  <a:srgbClr val="000099"/>
                </a:solidFill>
                <a:cs typeface="Times New Roman" panose="02020603050405020304" pitchFamily="18" charset="0"/>
              </a:rPr>
              <a:t>2</a:t>
            </a:r>
          </a:p>
        </p:txBody>
      </p:sp>
      <p:grpSp>
        <p:nvGrpSpPr>
          <p:cNvPr id="3" name="Group 27"/>
          <p:cNvGrpSpPr>
            <a:grpSpLocks/>
          </p:cNvGrpSpPr>
          <p:nvPr/>
        </p:nvGrpSpPr>
        <p:grpSpPr bwMode="auto">
          <a:xfrm>
            <a:off x="2627313" y="3162300"/>
            <a:ext cx="3021012" cy="338138"/>
            <a:chOff x="1655" y="1992"/>
            <a:chExt cx="1903" cy="235"/>
          </a:xfrm>
        </p:grpSpPr>
        <p:sp>
          <p:nvSpPr>
            <p:cNvPr id="564237" name="Line 13"/>
            <p:cNvSpPr>
              <a:spLocks noChangeShapeType="1"/>
            </p:cNvSpPr>
            <p:nvPr/>
          </p:nvSpPr>
          <p:spPr bwMode="auto">
            <a:xfrm>
              <a:off x="1655" y="1992"/>
              <a:ext cx="0" cy="227"/>
            </a:xfrm>
            <a:prstGeom prst="line">
              <a:avLst/>
            </a:prstGeom>
            <a:noFill/>
            <a:ln w="28575">
              <a:solidFill>
                <a:schemeClr val="tx1"/>
              </a:solidFill>
              <a:round/>
              <a:headEnd/>
              <a:tailEnd type="stealth" w="med" len="lg"/>
            </a:ln>
            <a:effectLst/>
          </p:spPr>
          <p:txBody>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564238" name="Line 14"/>
            <p:cNvSpPr>
              <a:spLocks noChangeShapeType="1"/>
            </p:cNvSpPr>
            <p:nvPr/>
          </p:nvSpPr>
          <p:spPr bwMode="auto">
            <a:xfrm>
              <a:off x="2269" y="2000"/>
              <a:ext cx="0" cy="227"/>
            </a:xfrm>
            <a:prstGeom prst="line">
              <a:avLst/>
            </a:prstGeom>
            <a:noFill/>
            <a:ln w="28575">
              <a:solidFill>
                <a:schemeClr val="tx1"/>
              </a:solidFill>
              <a:round/>
              <a:headEnd/>
              <a:tailEnd type="stealth" w="med" len="lg"/>
            </a:ln>
            <a:effectLst/>
          </p:spPr>
          <p:txBody>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564239" name="Line 15"/>
            <p:cNvSpPr>
              <a:spLocks noChangeShapeType="1"/>
            </p:cNvSpPr>
            <p:nvPr/>
          </p:nvSpPr>
          <p:spPr bwMode="auto">
            <a:xfrm>
              <a:off x="2944" y="1992"/>
              <a:ext cx="0" cy="227"/>
            </a:xfrm>
            <a:prstGeom prst="line">
              <a:avLst/>
            </a:prstGeom>
            <a:noFill/>
            <a:ln w="28575">
              <a:solidFill>
                <a:schemeClr val="tx1"/>
              </a:solidFill>
              <a:round/>
              <a:headEnd/>
              <a:tailEnd type="stealth" w="med" len="lg"/>
            </a:ln>
            <a:effectLst/>
          </p:spPr>
          <p:txBody>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564240" name="Line 16"/>
            <p:cNvSpPr>
              <a:spLocks noChangeShapeType="1"/>
            </p:cNvSpPr>
            <p:nvPr/>
          </p:nvSpPr>
          <p:spPr bwMode="auto">
            <a:xfrm>
              <a:off x="3558" y="2000"/>
              <a:ext cx="0" cy="227"/>
            </a:xfrm>
            <a:prstGeom prst="line">
              <a:avLst/>
            </a:prstGeom>
            <a:noFill/>
            <a:ln w="28575">
              <a:solidFill>
                <a:schemeClr val="tx1"/>
              </a:solidFill>
              <a:round/>
              <a:headEnd/>
              <a:tailEnd type="stealth" w="med" len="lg"/>
            </a:ln>
            <a:effectLst/>
          </p:spPr>
          <p:txBody>
            <a:bodyPr/>
            <a:lstStyle/>
            <a:p>
              <a:pPr>
                <a:defRPr/>
              </a:pPr>
              <a:endParaRPr lang="zh-CN" altLang="en-US" b="1">
                <a:latin typeface="Times New Roman" panose="02020603050405020304" pitchFamily="18" charset="0"/>
                <a:cs typeface="Times New Roman" panose="02020603050405020304" pitchFamily="18" charset="0"/>
              </a:endParaRPr>
            </a:p>
          </p:txBody>
        </p:sp>
      </p:grpSp>
      <p:sp>
        <p:nvSpPr>
          <p:cNvPr id="564241" name="Rectangle 17"/>
          <p:cNvSpPr>
            <a:spLocks noChangeArrowheads="1"/>
          </p:cNvSpPr>
          <p:nvPr/>
        </p:nvSpPr>
        <p:spPr bwMode="auto">
          <a:xfrm>
            <a:off x="2051050" y="3379788"/>
            <a:ext cx="48212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0099"/>
                </a:solidFill>
                <a:cs typeface="Times New Roman" panose="02020603050405020304" pitchFamily="18" charset="0"/>
              </a:rPr>
              <a:t>(   3         3   .      2         6 )</a:t>
            </a:r>
            <a:r>
              <a:rPr lang="en-US" altLang="zh-CN" sz="2800" baseline="-25000">
                <a:solidFill>
                  <a:srgbClr val="000099"/>
                </a:solidFill>
                <a:cs typeface="Times New Roman" panose="02020603050405020304" pitchFamily="18" charset="0"/>
              </a:rPr>
              <a:t>8</a:t>
            </a:r>
          </a:p>
        </p:txBody>
      </p:sp>
      <p:sp>
        <p:nvSpPr>
          <p:cNvPr id="564242" name="Rectangle 18"/>
          <p:cNvSpPr>
            <a:spLocks noChangeArrowheads="1"/>
          </p:cNvSpPr>
          <p:nvPr/>
        </p:nvSpPr>
        <p:spPr bwMode="auto">
          <a:xfrm>
            <a:off x="319088" y="4294188"/>
            <a:ext cx="4552950" cy="519112"/>
          </a:xfrm>
          <a:prstGeom prst="rect">
            <a:avLst/>
          </a:prstGeom>
          <a:noFill/>
          <a:ln w="9525">
            <a:noFill/>
            <a:miter lim="800000"/>
            <a:headEnd/>
            <a:tailEnd/>
          </a:ln>
          <a:effectLst/>
        </p:spPr>
        <p:txBody>
          <a:bodyPr anchor="ctr">
            <a:spAutoFit/>
          </a:bodyPr>
          <a:lstStyle/>
          <a:p>
            <a:pPr>
              <a:defRPr/>
            </a:pPr>
            <a:r>
              <a:rPr lang="en-US" altLang="zh-CN" sz="2800" b="1">
                <a:solidFill>
                  <a:srgbClr val="006600"/>
                </a:solidFill>
                <a:latin typeface="Times New Roman" panose="02020603050405020304" pitchFamily="18" charset="0"/>
                <a:cs typeface="Times New Roman" panose="02020603050405020304" pitchFamily="18" charset="0"/>
              </a:rPr>
              <a:t>(3) </a:t>
            </a:r>
            <a:r>
              <a:rPr lang="zh-CN" altLang="en-US" sz="2800" b="1">
                <a:solidFill>
                  <a:srgbClr val="006600"/>
                </a:solidFill>
                <a:latin typeface="Times New Roman" panose="02020603050405020304" pitchFamily="18" charset="0"/>
                <a:cs typeface="Times New Roman" panose="02020603050405020304" pitchFamily="18" charset="0"/>
              </a:rPr>
              <a:t>十</a:t>
            </a:r>
            <a:r>
              <a:rPr lang="en-US" altLang="zh-CN" sz="2800" b="1">
                <a:solidFill>
                  <a:srgbClr val="006600"/>
                </a:solidFill>
                <a:latin typeface="Times New Roman" panose="02020603050405020304" pitchFamily="18" charset="0"/>
                <a:cs typeface="Times New Roman" panose="02020603050405020304" pitchFamily="18" charset="0"/>
              </a:rPr>
              <a:t>— </a:t>
            </a:r>
            <a:r>
              <a:rPr lang="zh-CN" altLang="en-US" sz="2800" b="1">
                <a:solidFill>
                  <a:srgbClr val="006600"/>
                </a:solidFill>
                <a:latin typeface="Times New Roman" panose="02020603050405020304" pitchFamily="18" charset="0"/>
                <a:cs typeface="Times New Roman" panose="02020603050405020304" pitchFamily="18" charset="0"/>
              </a:rPr>
              <a:t>十六进制转换 </a:t>
            </a:r>
          </a:p>
        </p:txBody>
      </p:sp>
      <p:sp>
        <p:nvSpPr>
          <p:cNvPr id="564243" name="Rectangle 19"/>
          <p:cNvSpPr>
            <a:spLocks noChangeArrowheads="1"/>
          </p:cNvSpPr>
          <p:nvPr/>
        </p:nvSpPr>
        <p:spPr bwMode="auto">
          <a:xfrm>
            <a:off x="2055813" y="4764088"/>
            <a:ext cx="56848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0099"/>
                </a:solidFill>
                <a:cs typeface="Times New Roman" panose="02020603050405020304" pitchFamily="18" charset="0"/>
              </a:rPr>
              <a:t>(0 0 0 1   1 0 1 1 .  0 1 0 1   1 0 0 0)</a:t>
            </a:r>
            <a:r>
              <a:rPr lang="en-US" altLang="zh-CN" sz="2800" baseline="-25000">
                <a:solidFill>
                  <a:srgbClr val="000099"/>
                </a:solidFill>
                <a:cs typeface="Times New Roman" panose="02020603050405020304" pitchFamily="18" charset="0"/>
              </a:rPr>
              <a:t>2</a:t>
            </a:r>
          </a:p>
        </p:txBody>
      </p:sp>
      <p:grpSp>
        <p:nvGrpSpPr>
          <p:cNvPr id="4" name="Group 26"/>
          <p:cNvGrpSpPr>
            <a:grpSpLocks/>
          </p:cNvGrpSpPr>
          <p:nvPr/>
        </p:nvGrpSpPr>
        <p:grpSpPr bwMode="auto">
          <a:xfrm>
            <a:off x="2767013" y="5218113"/>
            <a:ext cx="3833812" cy="338137"/>
            <a:chOff x="1743" y="3308"/>
            <a:chExt cx="2415" cy="235"/>
          </a:xfrm>
        </p:grpSpPr>
        <p:sp>
          <p:nvSpPr>
            <p:cNvPr id="564244" name="Line 20"/>
            <p:cNvSpPr>
              <a:spLocks noChangeShapeType="1"/>
            </p:cNvSpPr>
            <p:nvPr/>
          </p:nvSpPr>
          <p:spPr bwMode="auto">
            <a:xfrm>
              <a:off x="1743" y="3308"/>
              <a:ext cx="0" cy="227"/>
            </a:xfrm>
            <a:prstGeom prst="line">
              <a:avLst/>
            </a:prstGeom>
            <a:noFill/>
            <a:ln w="28575">
              <a:solidFill>
                <a:schemeClr val="tx1"/>
              </a:solidFill>
              <a:round/>
              <a:headEnd/>
              <a:tailEnd type="stealth" w="med" len="lg"/>
            </a:ln>
            <a:effectLst/>
          </p:spPr>
          <p:txBody>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564245" name="Line 21"/>
            <p:cNvSpPr>
              <a:spLocks noChangeShapeType="1"/>
            </p:cNvSpPr>
            <p:nvPr/>
          </p:nvSpPr>
          <p:spPr bwMode="auto">
            <a:xfrm>
              <a:off x="2525" y="3316"/>
              <a:ext cx="0" cy="227"/>
            </a:xfrm>
            <a:prstGeom prst="line">
              <a:avLst/>
            </a:prstGeom>
            <a:noFill/>
            <a:ln w="28575">
              <a:solidFill>
                <a:schemeClr val="tx1"/>
              </a:solidFill>
              <a:round/>
              <a:headEnd/>
              <a:tailEnd type="stealth" w="med" len="lg"/>
            </a:ln>
            <a:effectLst/>
          </p:spPr>
          <p:txBody>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564246" name="Line 22"/>
            <p:cNvSpPr>
              <a:spLocks noChangeShapeType="1"/>
            </p:cNvSpPr>
            <p:nvPr/>
          </p:nvSpPr>
          <p:spPr bwMode="auto">
            <a:xfrm>
              <a:off x="3360" y="3308"/>
              <a:ext cx="0" cy="227"/>
            </a:xfrm>
            <a:prstGeom prst="line">
              <a:avLst/>
            </a:prstGeom>
            <a:noFill/>
            <a:ln w="28575">
              <a:solidFill>
                <a:schemeClr val="tx1"/>
              </a:solidFill>
              <a:round/>
              <a:headEnd/>
              <a:tailEnd type="stealth" w="med" len="lg"/>
            </a:ln>
            <a:effectLst/>
          </p:spPr>
          <p:txBody>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564247" name="Line 23"/>
            <p:cNvSpPr>
              <a:spLocks noChangeShapeType="1"/>
            </p:cNvSpPr>
            <p:nvPr/>
          </p:nvSpPr>
          <p:spPr bwMode="auto">
            <a:xfrm>
              <a:off x="4158" y="3316"/>
              <a:ext cx="0" cy="227"/>
            </a:xfrm>
            <a:prstGeom prst="line">
              <a:avLst/>
            </a:prstGeom>
            <a:noFill/>
            <a:ln w="28575">
              <a:solidFill>
                <a:schemeClr val="tx1"/>
              </a:solidFill>
              <a:round/>
              <a:headEnd/>
              <a:tailEnd type="stealth" w="med" len="lg"/>
            </a:ln>
            <a:effectLst/>
          </p:spPr>
          <p:txBody>
            <a:bodyPr/>
            <a:lstStyle/>
            <a:p>
              <a:pPr>
                <a:defRPr/>
              </a:pPr>
              <a:endParaRPr lang="zh-CN" altLang="en-US" b="1">
                <a:latin typeface="Times New Roman" panose="02020603050405020304" pitchFamily="18" charset="0"/>
                <a:cs typeface="Times New Roman" panose="02020603050405020304" pitchFamily="18" charset="0"/>
              </a:endParaRPr>
            </a:p>
          </p:txBody>
        </p:sp>
      </p:grpSp>
      <p:sp>
        <p:nvSpPr>
          <p:cNvPr id="564248" name="Rectangle 24"/>
          <p:cNvSpPr>
            <a:spLocks noChangeArrowheads="1"/>
          </p:cNvSpPr>
          <p:nvPr/>
        </p:nvSpPr>
        <p:spPr bwMode="auto">
          <a:xfrm>
            <a:off x="2055813" y="5445125"/>
            <a:ext cx="54689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0099"/>
                </a:solidFill>
                <a:cs typeface="Times New Roman" panose="02020603050405020304" pitchFamily="18" charset="0"/>
              </a:rPr>
              <a:t>(     1           B     .       5            8 )</a:t>
            </a:r>
            <a:r>
              <a:rPr lang="en-US" altLang="zh-CN" sz="2800" baseline="-25000">
                <a:solidFill>
                  <a:srgbClr val="000099"/>
                </a:solidFill>
                <a:cs typeface="Times New Roman" panose="02020603050405020304" pitchFamily="18" charset="0"/>
              </a:rPr>
              <a:t>16</a:t>
            </a:r>
          </a:p>
        </p:txBody>
      </p:sp>
      <p:sp>
        <p:nvSpPr>
          <p:cNvPr id="564249" name="Rectangle 25"/>
          <p:cNvSpPr>
            <a:spLocks noChangeArrowheads="1"/>
          </p:cNvSpPr>
          <p:nvPr/>
        </p:nvSpPr>
        <p:spPr bwMode="auto">
          <a:xfrm>
            <a:off x="2063750" y="5862638"/>
            <a:ext cx="31829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E60000"/>
                </a:solidFill>
                <a:cs typeface="Times New Roman" panose="02020603050405020304" pitchFamily="18" charset="0"/>
              </a:rPr>
              <a:t>(27.35)</a:t>
            </a:r>
            <a:r>
              <a:rPr lang="en-US" altLang="zh-CN" sz="2800" baseline="-25000">
                <a:solidFill>
                  <a:srgbClr val="E60000"/>
                </a:solidFill>
                <a:cs typeface="Times New Roman" panose="02020603050405020304" pitchFamily="18" charset="0"/>
              </a:rPr>
              <a:t>10</a:t>
            </a:r>
            <a:r>
              <a:rPr lang="en-US" altLang="zh-CN" sz="2800">
                <a:solidFill>
                  <a:srgbClr val="E60000"/>
                </a:solidFill>
                <a:cs typeface="Times New Roman" panose="02020603050405020304" pitchFamily="18" charset="0"/>
              </a:rPr>
              <a:t> = (1B.58)</a:t>
            </a:r>
            <a:r>
              <a:rPr lang="en-US" altLang="zh-CN" sz="2800" baseline="-25000">
                <a:solidFill>
                  <a:srgbClr val="E60000"/>
                </a:solidFill>
                <a:cs typeface="Times New Roman" panose="02020603050405020304" pitchFamily="18" charset="0"/>
              </a:rPr>
              <a:t>16</a:t>
            </a:r>
          </a:p>
        </p:txBody>
      </p:sp>
    </p:spTree>
    <p:extLst>
      <p:ext uri="{BB962C8B-B14F-4D97-AF65-F5344CB8AC3E}">
        <p14:creationId xmlns:p14="http://schemas.microsoft.com/office/powerpoint/2010/main" val="224518431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64229"/>
                                        </p:tgtEl>
                                        <p:attrNameLst>
                                          <p:attrName>style.visibility</p:attrName>
                                        </p:attrNameLst>
                                      </p:cBhvr>
                                      <p:to>
                                        <p:strVal val="visible"/>
                                      </p:to>
                                    </p:set>
                                    <p:animEffect transition="in" filter="wipe(left)">
                                      <p:cBhvr>
                                        <p:cTn id="7" dur="500"/>
                                        <p:tgtEl>
                                          <p:spTgt spid="56422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64232"/>
                                        </p:tgtEl>
                                        <p:attrNameLst>
                                          <p:attrName>style.visibility</p:attrName>
                                        </p:attrNameLst>
                                      </p:cBhvr>
                                      <p:to>
                                        <p:strVal val="visible"/>
                                      </p:to>
                                    </p:set>
                                    <p:animEffect transition="in" filter="wipe(left)">
                                      <p:cBhvr>
                                        <p:cTn id="17" dur="500"/>
                                        <p:tgtEl>
                                          <p:spTgt spid="56423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64233"/>
                                        </p:tgtEl>
                                        <p:attrNameLst>
                                          <p:attrName>style.visibility</p:attrName>
                                        </p:attrNameLst>
                                      </p:cBhvr>
                                      <p:to>
                                        <p:strVal val="visible"/>
                                      </p:to>
                                    </p:set>
                                    <p:animEffect transition="in" filter="wipe(left)">
                                      <p:cBhvr>
                                        <p:cTn id="22" dur="500"/>
                                        <p:tgtEl>
                                          <p:spTgt spid="56423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64234"/>
                                        </p:tgtEl>
                                        <p:attrNameLst>
                                          <p:attrName>style.visibility</p:attrName>
                                        </p:attrNameLst>
                                      </p:cBhvr>
                                      <p:to>
                                        <p:strVal val="visible"/>
                                      </p:to>
                                    </p:set>
                                    <p:animEffect transition="in" filter="wipe(left)">
                                      <p:cBhvr>
                                        <p:cTn id="27" dur="500"/>
                                        <p:tgtEl>
                                          <p:spTgt spid="56423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64236"/>
                                        </p:tgtEl>
                                        <p:attrNameLst>
                                          <p:attrName>style.visibility</p:attrName>
                                        </p:attrNameLst>
                                      </p:cBhvr>
                                      <p:to>
                                        <p:strVal val="visible"/>
                                      </p:to>
                                    </p:set>
                                    <p:animEffect transition="in" filter="wipe(left)">
                                      <p:cBhvr>
                                        <p:cTn id="32" dur="500"/>
                                        <p:tgtEl>
                                          <p:spTgt spid="56423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up)">
                                      <p:cBhvr>
                                        <p:cTn id="37" dur="500"/>
                                        <p:tgtEl>
                                          <p:spTgt spid="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64241"/>
                                        </p:tgtEl>
                                        <p:attrNameLst>
                                          <p:attrName>style.visibility</p:attrName>
                                        </p:attrNameLst>
                                      </p:cBhvr>
                                      <p:to>
                                        <p:strVal val="visible"/>
                                      </p:to>
                                    </p:set>
                                    <p:animEffect transition="in" filter="wipe(left)">
                                      <p:cBhvr>
                                        <p:cTn id="42" dur="500"/>
                                        <p:tgtEl>
                                          <p:spTgt spid="56424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64235"/>
                                        </p:tgtEl>
                                        <p:attrNameLst>
                                          <p:attrName>style.visibility</p:attrName>
                                        </p:attrNameLst>
                                      </p:cBhvr>
                                      <p:to>
                                        <p:strVal val="visible"/>
                                      </p:to>
                                    </p:set>
                                    <p:animEffect transition="in" filter="wipe(left)">
                                      <p:cBhvr>
                                        <p:cTn id="47" dur="500"/>
                                        <p:tgtEl>
                                          <p:spTgt spid="56423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64242"/>
                                        </p:tgtEl>
                                        <p:attrNameLst>
                                          <p:attrName>style.visibility</p:attrName>
                                        </p:attrNameLst>
                                      </p:cBhvr>
                                      <p:to>
                                        <p:strVal val="visible"/>
                                      </p:to>
                                    </p:set>
                                    <p:animEffect transition="in" filter="wipe(left)">
                                      <p:cBhvr>
                                        <p:cTn id="52" dur="500"/>
                                        <p:tgtEl>
                                          <p:spTgt spid="56424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564243"/>
                                        </p:tgtEl>
                                        <p:attrNameLst>
                                          <p:attrName>style.visibility</p:attrName>
                                        </p:attrNameLst>
                                      </p:cBhvr>
                                      <p:to>
                                        <p:strVal val="visible"/>
                                      </p:to>
                                    </p:set>
                                    <p:animEffect transition="in" filter="wipe(left)">
                                      <p:cBhvr>
                                        <p:cTn id="57" dur="500"/>
                                        <p:tgtEl>
                                          <p:spTgt spid="564243"/>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1" fill="hold" nodeType="clickEffect">
                                  <p:stCondLst>
                                    <p:cond delay="0"/>
                                  </p:stCondLst>
                                  <p:childTnLst>
                                    <p:set>
                                      <p:cBhvr>
                                        <p:cTn id="61" dur="1" fill="hold">
                                          <p:stCondLst>
                                            <p:cond delay="0"/>
                                          </p:stCondLst>
                                        </p:cTn>
                                        <p:tgtEl>
                                          <p:spTgt spid="4"/>
                                        </p:tgtEl>
                                        <p:attrNameLst>
                                          <p:attrName>style.visibility</p:attrName>
                                        </p:attrNameLst>
                                      </p:cBhvr>
                                      <p:to>
                                        <p:strVal val="visible"/>
                                      </p:to>
                                    </p:set>
                                    <p:animEffect transition="in" filter="wipe(up)">
                                      <p:cBhvr>
                                        <p:cTn id="62" dur="500"/>
                                        <p:tgtEl>
                                          <p:spTgt spid="4"/>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564248"/>
                                        </p:tgtEl>
                                        <p:attrNameLst>
                                          <p:attrName>style.visibility</p:attrName>
                                        </p:attrNameLst>
                                      </p:cBhvr>
                                      <p:to>
                                        <p:strVal val="visible"/>
                                      </p:to>
                                    </p:set>
                                    <p:animEffect transition="in" filter="wipe(left)">
                                      <p:cBhvr>
                                        <p:cTn id="67" dur="500"/>
                                        <p:tgtEl>
                                          <p:spTgt spid="564248"/>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564249"/>
                                        </p:tgtEl>
                                        <p:attrNameLst>
                                          <p:attrName>style.visibility</p:attrName>
                                        </p:attrNameLst>
                                      </p:cBhvr>
                                      <p:to>
                                        <p:strVal val="visible"/>
                                      </p:to>
                                    </p:set>
                                    <p:animEffect transition="in" filter="wipe(left)">
                                      <p:cBhvr>
                                        <p:cTn id="72" dur="500"/>
                                        <p:tgtEl>
                                          <p:spTgt spid="564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229" grpId="0"/>
      <p:bldP spid="564232" grpId="0"/>
      <p:bldP spid="564233" grpId="0"/>
      <p:bldP spid="564234" grpId="0"/>
      <p:bldP spid="564235" grpId="0"/>
      <p:bldP spid="564236" grpId="0"/>
      <p:bldP spid="564241" grpId="0"/>
      <p:bldP spid="564242" grpId="0"/>
      <p:bldP spid="564243" grpId="0"/>
      <p:bldP spid="564248" grpId="0"/>
      <p:bldP spid="564249"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Text Box 2"/>
          <p:cNvSpPr txBox="1">
            <a:spLocks noChangeArrowheads="1"/>
          </p:cNvSpPr>
          <p:nvPr/>
        </p:nvSpPr>
        <p:spPr bwMode="auto">
          <a:xfrm>
            <a:off x="950614" y="507748"/>
            <a:ext cx="2514600" cy="519113"/>
          </a:xfrm>
          <a:prstGeom prst="rect">
            <a:avLst/>
          </a:prstGeom>
          <a:noFill/>
          <a:ln w="9525">
            <a:noFill/>
            <a:miter lim="800000"/>
            <a:headEnd/>
            <a:tailEnd/>
          </a:ln>
          <a:effectLst/>
        </p:spPr>
        <p:txBody>
          <a:bodyPr>
            <a:spAutoFit/>
          </a:bodyPr>
          <a:lstStyle/>
          <a:p>
            <a:pPr>
              <a:spcBef>
                <a:spcPct val="50000"/>
              </a:spcBef>
              <a:defRPr/>
            </a:pPr>
            <a:r>
              <a:rPr lang="zh-CN" altLang="en-US" sz="2800" b="1">
                <a:solidFill>
                  <a:srgbClr val="CC0000"/>
                </a:solidFill>
                <a:latin typeface="Times New Roman" panose="02020603050405020304" pitchFamily="18" charset="0"/>
                <a:cs typeface="Times New Roman" panose="02020603050405020304" pitchFamily="18" charset="0"/>
              </a:rPr>
              <a:t>画出逻辑图</a:t>
            </a:r>
          </a:p>
        </p:txBody>
      </p:sp>
      <p:pic>
        <p:nvPicPr>
          <p:cNvPr id="125955" name="Picture 124" descr="图片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3664" y="995111"/>
            <a:ext cx="6945313" cy="512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25"/>
          <p:cNvGrpSpPr>
            <a:grpSpLocks/>
          </p:cNvGrpSpPr>
          <p:nvPr/>
        </p:nvGrpSpPr>
        <p:grpSpPr bwMode="auto">
          <a:xfrm>
            <a:off x="1255414" y="5994148"/>
            <a:ext cx="6791325" cy="457200"/>
            <a:chOff x="768" y="3888"/>
            <a:chExt cx="4394" cy="288"/>
          </a:xfrm>
        </p:grpSpPr>
        <p:sp>
          <p:nvSpPr>
            <p:cNvPr id="125969" name="Text Box 126"/>
            <p:cNvSpPr txBox="1">
              <a:spLocks noChangeArrowheads="1"/>
            </p:cNvSpPr>
            <p:nvPr/>
          </p:nvSpPr>
          <p:spPr bwMode="auto">
            <a:xfrm>
              <a:off x="2592" y="3888"/>
              <a:ext cx="178" cy="288"/>
            </a:xfrm>
            <a:prstGeom prst="rect">
              <a:avLst/>
            </a:prstGeom>
            <a:noFill/>
            <a:ln w="9525" cap="sq">
              <a:noFill/>
              <a:miter lim="800000"/>
              <a:headEnd/>
              <a:tailEnd/>
            </a:ln>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FF0000"/>
                  </a:solidFill>
                  <a:cs typeface="Times New Roman" panose="02020603050405020304" pitchFamily="18" charset="0"/>
                </a:rPr>
                <a:t>1</a:t>
              </a:r>
            </a:p>
          </p:txBody>
        </p:sp>
        <p:sp>
          <p:nvSpPr>
            <p:cNvPr id="125970" name="Text Box 127"/>
            <p:cNvSpPr txBox="1">
              <a:spLocks noChangeArrowheads="1"/>
            </p:cNvSpPr>
            <p:nvPr/>
          </p:nvSpPr>
          <p:spPr bwMode="auto">
            <a:xfrm>
              <a:off x="4271" y="3888"/>
              <a:ext cx="238" cy="288"/>
            </a:xfrm>
            <a:prstGeom prst="rect">
              <a:avLst/>
            </a:prstGeom>
            <a:noFill/>
            <a:ln w="9525" cap="sq">
              <a:noFill/>
              <a:miter lim="800000"/>
              <a:headEnd/>
              <a:tailEnd/>
            </a:ln>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FF0000"/>
                  </a:solidFill>
                  <a:cs typeface="Times New Roman" panose="02020603050405020304" pitchFamily="18" charset="0"/>
                </a:rPr>
                <a:t>0</a:t>
              </a:r>
            </a:p>
          </p:txBody>
        </p:sp>
        <p:sp>
          <p:nvSpPr>
            <p:cNvPr id="125971" name="Rectangle 128"/>
            <p:cNvSpPr>
              <a:spLocks noChangeArrowheads="1"/>
            </p:cNvSpPr>
            <p:nvPr/>
          </p:nvSpPr>
          <p:spPr bwMode="auto">
            <a:xfrm>
              <a:off x="4944" y="3888"/>
              <a:ext cx="218" cy="288"/>
            </a:xfrm>
            <a:prstGeom prst="rect">
              <a:avLst/>
            </a:prstGeom>
            <a:noFill/>
            <a:ln w="9525" cap="sq">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FF0000"/>
                  </a:solidFill>
                  <a:cs typeface="Times New Roman" panose="02020603050405020304" pitchFamily="18" charset="0"/>
                </a:rPr>
                <a:t>0</a:t>
              </a:r>
            </a:p>
          </p:txBody>
        </p:sp>
        <p:sp>
          <p:nvSpPr>
            <p:cNvPr id="125972" name="Rectangle 129"/>
            <p:cNvSpPr>
              <a:spLocks noChangeArrowheads="1"/>
            </p:cNvSpPr>
            <p:nvPr/>
          </p:nvSpPr>
          <p:spPr bwMode="auto">
            <a:xfrm>
              <a:off x="3408" y="3888"/>
              <a:ext cx="220" cy="288"/>
            </a:xfrm>
            <a:prstGeom prst="rect">
              <a:avLst/>
            </a:prstGeom>
            <a:noFill/>
            <a:ln w="9525" cap="sq">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FF0000"/>
                  </a:solidFill>
                  <a:cs typeface="Times New Roman" panose="02020603050405020304" pitchFamily="18" charset="0"/>
                </a:rPr>
                <a:t>0</a:t>
              </a:r>
            </a:p>
          </p:txBody>
        </p:sp>
        <p:sp>
          <p:nvSpPr>
            <p:cNvPr id="125973" name="Rectangle 130"/>
            <p:cNvSpPr>
              <a:spLocks noChangeArrowheads="1"/>
            </p:cNvSpPr>
            <p:nvPr/>
          </p:nvSpPr>
          <p:spPr bwMode="auto">
            <a:xfrm>
              <a:off x="1824" y="3888"/>
              <a:ext cx="218" cy="288"/>
            </a:xfrm>
            <a:prstGeom prst="rect">
              <a:avLst/>
            </a:prstGeom>
            <a:noFill/>
            <a:ln w="9525" cap="sq">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FF0000"/>
                  </a:solidFill>
                  <a:cs typeface="Times New Roman" panose="02020603050405020304" pitchFamily="18" charset="0"/>
                </a:rPr>
                <a:t>0</a:t>
              </a:r>
            </a:p>
          </p:txBody>
        </p:sp>
        <p:sp>
          <p:nvSpPr>
            <p:cNvPr id="125974" name="Rectangle 131"/>
            <p:cNvSpPr>
              <a:spLocks noChangeArrowheads="1"/>
            </p:cNvSpPr>
            <p:nvPr/>
          </p:nvSpPr>
          <p:spPr bwMode="auto">
            <a:xfrm>
              <a:off x="1584" y="3888"/>
              <a:ext cx="220" cy="288"/>
            </a:xfrm>
            <a:prstGeom prst="rect">
              <a:avLst/>
            </a:prstGeom>
            <a:noFill/>
            <a:ln w="9525" cap="sq">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FF0000"/>
                  </a:solidFill>
                  <a:cs typeface="Times New Roman" panose="02020603050405020304" pitchFamily="18" charset="0"/>
                </a:rPr>
                <a:t>0</a:t>
              </a:r>
            </a:p>
          </p:txBody>
        </p:sp>
        <p:sp>
          <p:nvSpPr>
            <p:cNvPr id="125975" name="Rectangle 132"/>
            <p:cNvSpPr>
              <a:spLocks noChangeArrowheads="1"/>
            </p:cNvSpPr>
            <p:nvPr/>
          </p:nvSpPr>
          <p:spPr bwMode="auto">
            <a:xfrm>
              <a:off x="1344" y="3888"/>
              <a:ext cx="218" cy="288"/>
            </a:xfrm>
            <a:prstGeom prst="rect">
              <a:avLst/>
            </a:prstGeom>
            <a:noFill/>
            <a:ln w="9525" cap="sq">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FF0000"/>
                  </a:solidFill>
                  <a:cs typeface="Times New Roman" panose="02020603050405020304" pitchFamily="18" charset="0"/>
                </a:rPr>
                <a:t>0</a:t>
              </a:r>
            </a:p>
          </p:txBody>
        </p:sp>
        <p:sp>
          <p:nvSpPr>
            <p:cNvPr id="125976" name="Rectangle 133"/>
            <p:cNvSpPr>
              <a:spLocks noChangeArrowheads="1"/>
            </p:cNvSpPr>
            <p:nvPr/>
          </p:nvSpPr>
          <p:spPr bwMode="auto">
            <a:xfrm>
              <a:off x="1056" y="3888"/>
              <a:ext cx="220" cy="288"/>
            </a:xfrm>
            <a:prstGeom prst="rect">
              <a:avLst/>
            </a:prstGeom>
            <a:noFill/>
            <a:ln w="9525" cap="sq">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FF0000"/>
                  </a:solidFill>
                  <a:cs typeface="Times New Roman" panose="02020603050405020304" pitchFamily="18" charset="0"/>
                </a:rPr>
                <a:t>0</a:t>
              </a:r>
            </a:p>
          </p:txBody>
        </p:sp>
        <p:sp>
          <p:nvSpPr>
            <p:cNvPr id="125977" name="Rectangle 134"/>
            <p:cNvSpPr>
              <a:spLocks noChangeArrowheads="1"/>
            </p:cNvSpPr>
            <p:nvPr/>
          </p:nvSpPr>
          <p:spPr bwMode="auto">
            <a:xfrm>
              <a:off x="768" y="3888"/>
              <a:ext cx="218" cy="288"/>
            </a:xfrm>
            <a:prstGeom prst="rect">
              <a:avLst/>
            </a:prstGeom>
            <a:noFill/>
            <a:ln w="9525" cap="sq">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FF0000"/>
                  </a:solidFill>
                  <a:cs typeface="Times New Roman" panose="02020603050405020304" pitchFamily="18" charset="0"/>
                </a:rPr>
                <a:t>0</a:t>
              </a:r>
            </a:p>
          </p:txBody>
        </p:sp>
      </p:grpSp>
      <p:grpSp>
        <p:nvGrpSpPr>
          <p:cNvPr id="3" name="Group 135"/>
          <p:cNvGrpSpPr>
            <a:grpSpLocks/>
          </p:cNvGrpSpPr>
          <p:nvPr/>
        </p:nvGrpSpPr>
        <p:grpSpPr bwMode="auto">
          <a:xfrm>
            <a:off x="1712614" y="3301748"/>
            <a:ext cx="6324600" cy="457200"/>
            <a:chOff x="1056" y="1968"/>
            <a:chExt cx="3984" cy="288"/>
          </a:xfrm>
        </p:grpSpPr>
        <p:sp>
          <p:nvSpPr>
            <p:cNvPr id="125963" name="Rectangle 136"/>
            <p:cNvSpPr>
              <a:spLocks noChangeArrowheads="1"/>
            </p:cNvSpPr>
            <p:nvPr/>
          </p:nvSpPr>
          <p:spPr bwMode="auto">
            <a:xfrm>
              <a:off x="4848" y="1968"/>
              <a:ext cx="192" cy="288"/>
            </a:xfrm>
            <a:prstGeom prst="rect">
              <a:avLst/>
            </a:prstGeom>
            <a:noFill/>
            <a:ln w="9525" cap="sq">
              <a:noFill/>
              <a:miter lim="800000"/>
              <a:headEnd/>
              <a:tailEnd/>
            </a:ln>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FF0000"/>
                  </a:solidFill>
                  <a:cs typeface="Times New Roman" panose="02020603050405020304" pitchFamily="18" charset="0"/>
                </a:rPr>
                <a:t>1</a:t>
              </a:r>
            </a:p>
          </p:txBody>
        </p:sp>
        <p:sp>
          <p:nvSpPr>
            <p:cNvPr id="125964" name="Rectangle 137"/>
            <p:cNvSpPr>
              <a:spLocks noChangeArrowheads="1"/>
            </p:cNvSpPr>
            <p:nvPr/>
          </p:nvSpPr>
          <p:spPr bwMode="auto">
            <a:xfrm>
              <a:off x="4128" y="1968"/>
              <a:ext cx="212" cy="288"/>
            </a:xfrm>
            <a:prstGeom prst="rect">
              <a:avLst/>
            </a:prstGeom>
            <a:noFill/>
            <a:ln w="9525" cap="sq">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FF0000"/>
                  </a:solidFill>
                  <a:cs typeface="Times New Roman" panose="02020603050405020304" pitchFamily="18" charset="0"/>
                </a:rPr>
                <a:t>1</a:t>
              </a:r>
            </a:p>
          </p:txBody>
        </p:sp>
        <p:sp>
          <p:nvSpPr>
            <p:cNvPr id="125965" name="Rectangle 138"/>
            <p:cNvSpPr>
              <a:spLocks noChangeArrowheads="1"/>
            </p:cNvSpPr>
            <p:nvPr/>
          </p:nvSpPr>
          <p:spPr bwMode="auto">
            <a:xfrm>
              <a:off x="3360" y="1968"/>
              <a:ext cx="212" cy="288"/>
            </a:xfrm>
            <a:prstGeom prst="rect">
              <a:avLst/>
            </a:prstGeom>
            <a:noFill/>
            <a:ln w="9525" cap="sq">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FF0000"/>
                  </a:solidFill>
                  <a:cs typeface="Times New Roman" panose="02020603050405020304" pitchFamily="18" charset="0"/>
                </a:rPr>
                <a:t>1</a:t>
              </a:r>
            </a:p>
          </p:txBody>
        </p:sp>
        <p:sp>
          <p:nvSpPr>
            <p:cNvPr id="125966" name="Rectangle 139"/>
            <p:cNvSpPr>
              <a:spLocks noChangeArrowheads="1"/>
            </p:cNvSpPr>
            <p:nvPr/>
          </p:nvSpPr>
          <p:spPr bwMode="auto">
            <a:xfrm>
              <a:off x="2592" y="1968"/>
              <a:ext cx="212" cy="288"/>
            </a:xfrm>
            <a:prstGeom prst="rect">
              <a:avLst/>
            </a:prstGeom>
            <a:noFill/>
            <a:ln w="9525" cap="sq">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FF0000"/>
                  </a:solidFill>
                  <a:cs typeface="Times New Roman" panose="02020603050405020304" pitchFamily="18" charset="0"/>
                </a:rPr>
                <a:t>0</a:t>
              </a:r>
            </a:p>
          </p:txBody>
        </p:sp>
        <p:sp>
          <p:nvSpPr>
            <p:cNvPr id="125967" name="Rectangle 140"/>
            <p:cNvSpPr>
              <a:spLocks noChangeArrowheads="1"/>
            </p:cNvSpPr>
            <p:nvPr/>
          </p:nvSpPr>
          <p:spPr bwMode="auto">
            <a:xfrm>
              <a:off x="1824" y="1968"/>
              <a:ext cx="212" cy="288"/>
            </a:xfrm>
            <a:prstGeom prst="rect">
              <a:avLst/>
            </a:prstGeom>
            <a:noFill/>
            <a:ln w="9525" cap="sq">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FF0000"/>
                  </a:solidFill>
                  <a:cs typeface="Times New Roman" panose="02020603050405020304" pitchFamily="18" charset="0"/>
                </a:rPr>
                <a:t>1</a:t>
              </a:r>
            </a:p>
          </p:txBody>
        </p:sp>
        <p:sp>
          <p:nvSpPr>
            <p:cNvPr id="125968" name="Rectangle 141"/>
            <p:cNvSpPr>
              <a:spLocks noChangeArrowheads="1"/>
            </p:cNvSpPr>
            <p:nvPr/>
          </p:nvSpPr>
          <p:spPr bwMode="auto">
            <a:xfrm>
              <a:off x="1056" y="1968"/>
              <a:ext cx="212" cy="288"/>
            </a:xfrm>
            <a:prstGeom prst="rect">
              <a:avLst/>
            </a:prstGeom>
            <a:noFill/>
            <a:ln w="9525" cap="sq">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FF0000"/>
                  </a:solidFill>
                  <a:cs typeface="Times New Roman" panose="02020603050405020304" pitchFamily="18" charset="0"/>
                </a:rPr>
                <a:t>1</a:t>
              </a:r>
            </a:p>
          </p:txBody>
        </p:sp>
      </p:grpSp>
      <p:grpSp>
        <p:nvGrpSpPr>
          <p:cNvPr id="4" name="Group 142"/>
          <p:cNvGrpSpPr>
            <a:grpSpLocks/>
          </p:cNvGrpSpPr>
          <p:nvPr/>
        </p:nvGrpSpPr>
        <p:grpSpPr bwMode="auto">
          <a:xfrm>
            <a:off x="1869777" y="1290386"/>
            <a:ext cx="6051550" cy="533400"/>
            <a:chOff x="1248" y="528"/>
            <a:chExt cx="3812" cy="336"/>
          </a:xfrm>
        </p:grpSpPr>
        <p:sp>
          <p:nvSpPr>
            <p:cNvPr id="125959" name="Rectangle 143"/>
            <p:cNvSpPr>
              <a:spLocks noChangeArrowheads="1"/>
            </p:cNvSpPr>
            <p:nvPr/>
          </p:nvSpPr>
          <p:spPr bwMode="auto">
            <a:xfrm>
              <a:off x="1248" y="576"/>
              <a:ext cx="212" cy="288"/>
            </a:xfrm>
            <a:prstGeom prst="rect">
              <a:avLst/>
            </a:prstGeom>
            <a:noFill/>
            <a:ln w="9525" cap="sq">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FF0000"/>
                  </a:solidFill>
                  <a:cs typeface="Times New Roman" panose="02020603050405020304" pitchFamily="18" charset="0"/>
                </a:rPr>
                <a:t>0</a:t>
              </a:r>
            </a:p>
          </p:txBody>
        </p:sp>
        <p:sp>
          <p:nvSpPr>
            <p:cNvPr id="125960" name="Rectangle 144"/>
            <p:cNvSpPr>
              <a:spLocks noChangeArrowheads="1"/>
            </p:cNvSpPr>
            <p:nvPr/>
          </p:nvSpPr>
          <p:spPr bwMode="auto">
            <a:xfrm>
              <a:off x="2112" y="576"/>
              <a:ext cx="212" cy="288"/>
            </a:xfrm>
            <a:prstGeom prst="rect">
              <a:avLst/>
            </a:prstGeom>
            <a:noFill/>
            <a:ln w="9525" cap="sq">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FF0000"/>
                  </a:solidFill>
                  <a:cs typeface="Times New Roman" panose="02020603050405020304" pitchFamily="18" charset="0"/>
                </a:rPr>
                <a:t>1</a:t>
              </a:r>
            </a:p>
          </p:txBody>
        </p:sp>
        <p:sp>
          <p:nvSpPr>
            <p:cNvPr id="125961" name="Rectangle 145"/>
            <p:cNvSpPr>
              <a:spLocks noChangeArrowheads="1"/>
            </p:cNvSpPr>
            <p:nvPr/>
          </p:nvSpPr>
          <p:spPr bwMode="auto">
            <a:xfrm>
              <a:off x="3600" y="528"/>
              <a:ext cx="212" cy="288"/>
            </a:xfrm>
            <a:prstGeom prst="rect">
              <a:avLst/>
            </a:prstGeom>
            <a:noFill/>
            <a:ln w="9525" cap="sq">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FF0000"/>
                  </a:solidFill>
                  <a:cs typeface="Times New Roman" panose="02020603050405020304" pitchFamily="18" charset="0"/>
                </a:rPr>
                <a:t>0</a:t>
              </a:r>
            </a:p>
          </p:txBody>
        </p:sp>
        <p:sp>
          <p:nvSpPr>
            <p:cNvPr id="125962" name="Rectangle 146"/>
            <p:cNvSpPr>
              <a:spLocks noChangeArrowheads="1"/>
            </p:cNvSpPr>
            <p:nvPr/>
          </p:nvSpPr>
          <p:spPr bwMode="auto">
            <a:xfrm>
              <a:off x="4848" y="528"/>
              <a:ext cx="212" cy="288"/>
            </a:xfrm>
            <a:prstGeom prst="rect">
              <a:avLst/>
            </a:prstGeom>
            <a:noFill/>
            <a:ln w="9525" cap="sq">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FF0000"/>
                  </a:solidFill>
                  <a:cs typeface="Times New Roman" panose="02020603050405020304" pitchFamily="18" charset="0"/>
                </a:rPr>
                <a:t>0</a:t>
              </a:r>
            </a:p>
          </p:txBody>
        </p:sp>
      </p:grpSp>
    </p:spTree>
    <p:extLst>
      <p:ext uri="{BB962C8B-B14F-4D97-AF65-F5344CB8AC3E}">
        <p14:creationId xmlns:p14="http://schemas.microsoft.com/office/powerpoint/2010/main" val="13087813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Rectangle 2"/>
          <p:cNvSpPr>
            <a:spLocks noChangeArrowheads="1"/>
          </p:cNvSpPr>
          <p:nvPr/>
        </p:nvSpPr>
        <p:spPr bwMode="auto">
          <a:xfrm>
            <a:off x="762000" y="776288"/>
            <a:ext cx="7543800" cy="519112"/>
          </a:xfrm>
          <a:prstGeom prst="rect">
            <a:avLst/>
          </a:prstGeom>
          <a:noFill/>
          <a:ln w="9525">
            <a:noFill/>
            <a:miter lim="800000"/>
            <a:headEnd/>
            <a:tailEnd/>
          </a:ln>
        </p:spPr>
        <p:txBody>
          <a:bodyPr>
            <a:spAutoFit/>
          </a:bodyPr>
          <a:lstStyle/>
          <a:p>
            <a:pPr>
              <a:spcBef>
                <a:spcPct val="50000"/>
              </a:spcBef>
              <a:defRPr/>
            </a:pPr>
            <a:r>
              <a:rPr lang="en-US" altLang="zh-CN" sz="2800" b="1">
                <a:solidFill>
                  <a:srgbClr val="CC0000"/>
                </a:solidFill>
                <a:latin typeface="" pitchFamily="18" charset="0"/>
              </a:rPr>
              <a:t> </a:t>
            </a:r>
            <a:r>
              <a:rPr lang="zh-CN" altLang="en-US" sz="2800" b="1">
                <a:solidFill>
                  <a:srgbClr val="CC0000"/>
                </a:solidFill>
                <a:latin typeface="" pitchFamily="18" charset="0"/>
              </a:rPr>
              <a:t>法二：</a:t>
            </a:r>
          </a:p>
        </p:txBody>
      </p:sp>
      <p:graphicFrame>
        <p:nvGraphicFramePr>
          <p:cNvPr id="34818" name="Object 3"/>
          <p:cNvGraphicFramePr>
            <a:graphicFrameLocks noChangeAspect="1"/>
          </p:cNvGraphicFramePr>
          <p:nvPr>
            <p:extLst/>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32785" name="Equation" r:id="rId3" imgW="114120" imgH="215640" progId="Equation.3">
                  <p:embed/>
                </p:oleObj>
              </mc:Choice>
              <mc:Fallback>
                <p:oleObj name="Equation" r:id="rId3" imgW="11412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19" name="Object 4"/>
          <p:cNvGraphicFramePr>
            <a:graphicFrameLocks noChangeAspect="1"/>
          </p:cNvGraphicFramePr>
          <p:nvPr>
            <p:extLst/>
          </p:nvPr>
        </p:nvGraphicFramePr>
        <p:xfrm>
          <a:off x="1447800" y="1447800"/>
          <a:ext cx="3544888" cy="817563"/>
        </p:xfrm>
        <a:graphic>
          <a:graphicData uri="http://schemas.openxmlformats.org/presentationml/2006/ole">
            <mc:AlternateContent xmlns:mc="http://schemas.openxmlformats.org/markup-compatibility/2006">
              <mc:Choice xmlns:v="urn:schemas-microsoft-com:vml" Requires="v">
                <p:oleObj spid="_x0000_s32786" name="Equation" r:id="rId5" imgW="1231560" imgH="279360" progId="Equation.3">
                  <p:embed/>
                </p:oleObj>
              </mc:Choice>
              <mc:Fallback>
                <p:oleObj name="Equation" r:id="rId5" imgW="1231560" imgH="2793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7800" y="1447800"/>
                        <a:ext cx="3544888" cy="817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20" name="Object 5"/>
          <p:cNvGraphicFramePr>
            <a:graphicFrameLocks noChangeAspect="1"/>
          </p:cNvGraphicFramePr>
          <p:nvPr>
            <p:extLst/>
          </p:nvPr>
        </p:nvGraphicFramePr>
        <p:xfrm>
          <a:off x="1447800" y="2279650"/>
          <a:ext cx="6326188" cy="768350"/>
        </p:xfrm>
        <a:graphic>
          <a:graphicData uri="http://schemas.openxmlformats.org/presentationml/2006/ole">
            <mc:AlternateContent xmlns:mc="http://schemas.openxmlformats.org/markup-compatibility/2006">
              <mc:Choice xmlns:v="urn:schemas-microsoft-com:vml" Requires="v">
                <p:oleObj spid="_x0000_s32787" name="Equation" r:id="rId7" imgW="2311200" imgH="279360" progId="Equation.3">
                  <p:embed/>
                </p:oleObj>
              </mc:Choice>
              <mc:Fallback>
                <p:oleObj name="Equation" r:id="rId7" imgW="2311200" imgH="27936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47800" y="2279650"/>
                        <a:ext cx="6326188" cy="768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21" name="Object 6"/>
          <p:cNvGraphicFramePr>
            <a:graphicFrameLocks noChangeAspect="1"/>
          </p:cNvGraphicFramePr>
          <p:nvPr>
            <p:extLst/>
          </p:nvPr>
        </p:nvGraphicFramePr>
        <p:xfrm>
          <a:off x="1447800" y="3117850"/>
          <a:ext cx="6326188" cy="768350"/>
        </p:xfrm>
        <a:graphic>
          <a:graphicData uri="http://schemas.openxmlformats.org/presentationml/2006/ole">
            <mc:AlternateContent xmlns:mc="http://schemas.openxmlformats.org/markup-compatibility/2006">
              <mc:Choice xmlns:v="urn:schemas-microsoft-com:vml" Requires="v">
                <p:oleObj spid="_x0000_s32788" name="Equation" r:id="rId9" imgW="2311200" imgH="279360" progId="Equation.3">
                  <p:embed/>
                </p:oleObj>
              </mc:Choice>
              <mc:Fallback>
                <p:oleObj name="Equation" r:id="rId9" imgW="2311200" imgH="27936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47800" y="3117850"/>
                        <a:ext cx="6326188" cy="768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22" name="Object 7"/>
          <p:cNvGraphicFramePr>
            <a:graphicFrameLocks noChangeAspect="1"/>
          </p:cNvGraphicFramePr>
          <p:nvPr>
            <p:extLst/>
          </p:nvPr>
        </p:nvGraphicFramePr>
        <p:xfrm>
          <a:off x="1447800" y="4049713"/>
          <a:ext cx="4343400" cy="1606550"/>
        </p:xfrm>
        <a:graphic>
          <a:graphicData uri="http://schemas.openxmlformats.org/presentationml/2006/ole">
            <mc:AlternateContent xmlns:mc="http://schemas.openxmlformats.org/markup-compatibility/2006">
              <mc:Choice xmlns:v="urn:schemas-microsoft-com:vml" Requires="v">
                <p:oleObj spid="_x0000_s32789" name="Equation" r:id="rId11" imgW="1587240" imgH="583920" progId="Equation.3">
                  <p:embed/>
                </p:oleObj>
              </mc:Choice>
              <mc:Fallback>
                <p:oleObj name="Equation" r:id="rId11" imgW="1587240" imgH="58392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47800" y="4049713"/>
                        <a:ext cx="4343400" cy="160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39704218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8327" name="Picture 183" descr="图片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588" y="490538"/>
            <a:ext cx="6556375" cy="545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8146" name="Rectangle 2"/>
          <p:cNvSpPr>
            <a:spLocks noChangeArrowheads="1"/>
          </p:cNvSpPr>
          <p:nvPr/>
        </p:nvSpPr>
        <p:spPr bwMode="auto">
          <a:xfrm>
            <a:off x="1978025" y="5943600"/>
            <a:ext cx="36734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chemeClr val="accent2"/>
                </a:solidFill>
                <a:latin typeface="宋体" panose="02010600030101010101" pitchFamily="2" charset="-122"/>
              </a:rPr>
              <a:t>十键</a:t>
            </a:r>
            <a:r>
              <a:rPr lang="en-US" altLang="zh-CN">
                <a:solidFill>
                  <a:schemeClr val="accent2"/>
                </a:solidFill>
              </a:rPr>
              <a:t>8421</a:t>
            </a:r>
            <a:r>
              <a:rPr lang="zh-CN" altLang="en-US">
                <a:solidFill>
                  <a:schemeClr val="accent2"/>
                </a:solidFill>
                <a:latin typeface="宋体" panose="02010600030101010101" pitchFamily="2" charset="-122"/>
              </a:rPr>
              <a:t>码编码器的逻辑图</a:t>
            </a:r>
          </a:p>
        </p:txBody>
      </p:sp>
      <p:grpSp>
        <p:nvGrpSpPr>
          <p:cNvPr id="2" name="Group 174"/>
          <p:cNvGrpSpPr>
            <a:grpSpLocks/>
          </p:cNvGrpSpPr>
          <p:nvPr/>
        </p:nvGrpSpPr>
        <p:grpSpPr bwMode="auto">
          <a:xfrm>
            <a:off x="3851275" y="2181225"/>
            <a:ext cx="341313" cy="1409700"/>
            <a:chOff x="2484" y="1374"/>
            <a:chExt cx="215" cy="888"/>
          </a:xfrm>
        </p:grpSpPr>
        <p:sp>
          <p:nvSpPr>
            <p:cNvPr id="518319" name="Text Box 175"/>
            <p:cNvSpPr txBox="1">
              <a:spLocks noChangeArrowheads="1"/>
            </p:cNvSpPr>
            <p:nvPr/>
          </p:nvSpPr>
          <p:spPr bwMode="auto">
            <a:xfrm>
              <a:off x="2484" y="1374"/>
              <a:ext cx="212" cy="288"/>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FF0000"/>
                  </a:solidFill>
                  <a:effectLst>
                    <a:outerShdw blurRad="38100" dist="38100" dir="2700000" algn="tl">
                      <a:srgbClr val="C0C0C0"/>
                    </a:outerShdw>
                  </a:effectLst>
                </a:rPr>
                <a:t>0</a:t>
              </a:r>
            </a:p>
          </p:txBody>
        </p:sp>
        <p:sp>
          <p:nvSpPr>
            <p:cNvPr id="518320" name="Text Box 176"/>
            <p:cNvSpPr txBox="1">
              <a:spLocks noChangeArrowheads="1"/>
            </p:cNvSpPr>
            <p:nvPr/>
          </p:nvSpPr>
          <p:spPr bwMode="auto">
            <a:xfrm>
              <a:off x="2487" y="1974"/>
              <a:ext cx="212" cy="288"/>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FF0000"/>
                  </a:solidFill>
                  <a:effectLst>
                    <a:outerShdw blurRad="38100" dist="38100" dir="2700000" algn="tl">
                      <a:srgbClr val="C0C0C0"/>
                    </a:outerShdw>
                  </a:effectLst>
                </a:rPr>
                <a:t>0</a:t>
              </a:r>
            </a:p>
          </p:txBody>
        </p:sp>
      </p:grpSp>
      <p:grpSp>
        <p:nvGrpSpPr>
          <p:cNvPr id="3" name="Group 177"/>
          <p:cNvGrpSpPr>
            <a:grpSpLocks/>
          </p:cNvGrpSpPr>
          <p:nvPr/>
        </p:nvGrpSpPr>
        <p:grpSpPr bwMode="auto">
          <a:xfrm>
            <a:off x="6629400" y="1219200"/>
            <a:ext cx="336550" cy="3257550"/>
            <a:chOff x="4176" y="768"/>
            <a:chExt cx="212" cy="2052"/>
          </a:xfrm>
        </p:grpSpPr>
        <p:sp>
          <p:nvSpPr>
            <p:cNvPr id="518322" name="Rectangle 178"/>
            <p:cNvSpPr>
              <a:spLocks noChangeArrowheads="1"/>
            </p:cNvSpPr>
            <p:nvPr/>
          </p:nvSpPr>
          <p:spPr bwMode="auto">
            <a:xfrm>
              <a:off x="4176" y="1920"/>
              <a:ext cx="212" cy="288"/>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FF0000"/>
                  </a:solidFill>
                  <a:effectLst>
                    <a:outerShdw blurRad="38100" dist="38100" dir="2700000" algn="tl">
                      <a:srgbClr val="C0C0C0"/>
                    </a:outerShdw>
                  </a:effectLst>
                </a:rPr>
                <a:t>1</a:t>
              </a:r>
            </a:p>
          </p:txBody>
        </p:sp>
        <p:sp>
          <p:nvSpPr>
            <p:cNvPr id="518323" name="Rectangle 179"/>
            <p:cNvSpPr>
              <a:spLocks noChangeArrowheads="1"/>
            </p:cNvSpPr>
            <p:nvPr/>
          </p:nvSpPr>
          <p:spPr bwMode="auto">
            <a:xfrm>
              <a:off x="4176" y="1344"/>
              <a:ext cx="212" cy="288"/>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FF0000"/>
                  </a:solidFill>
                  <a:effectLst>
                    <a:outerShdw blurRad="38100" dist="38100" dir="2700000" algn="tl">
                      <a:srgbClr val="C0C0C0"/>
                    </a:outerShdw>
                  </a:effectLst>
                </a:rPr>
                <a:t>1</a:t>
              </a:r>
            </a:p>
          </p:txBody>
        </p:sp>
        <p:sp>
          <p:nvSpPr>
            <p:cNvPr id="518324" name="Rectangle 180"/>
            <p:cNvSpPr>
              <a:spLocks noChangeArrowheads="1"/>
            </p:cNvSpPr>
            <p:nvPr/>
          </p:nvSpPr>
          <p:spPr bwMode="auto">
            <a:xfrm>
              <a:off x="4176" y="768"/>
              <a:ext cx="212" cy="288"/>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FF0000"/>
                  </a:solidFill>
                  <a:effectLst>
                    <a:outerShdw blurRad="38100" dist="38100" dir="2700000" algn="tl">
                      <a:srgbClr val="C0C0C0"/>
                    </a:outerShdw>
                  </a:effectLst>
                </a:rPr>
                <a:t>0</a:t>
              </a:r>
            </a:p>
          </p:txBody>
        </p:sp>
        <p:sp>
          <p:nvSpPr>
            <p:cNvPr id="518325" name="Rectangle 181"/>
            <p:cNvSpPr>
              <a:spLocks noChangeArrowheads="1"/>
            </p:cNvSpPr>
            <p:nvPr/>
          </p:nvSpPr>
          <p:spPr bwMode="auto">
            <a:xfrm>
              <a:off x="4176" y="2532"/>
              <a:ext cx="212" cy="288"/>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FF0000"/>
                  </a:solidFill>
                  <a:effectLst>
                    <a:outerShdw blurRad="38100" dist="38100" dir="2700000" algn="tl">
                      <a:srgbClr val="C0C0C0"/>
                    </a:outerShdw>
                  </a:effectLst>
                </a:rPr>
                <a:t>0</a:t>
              </a:r>
            </a:p>
          </p:txBody>
        </p:sp>
      </p:grpSp>
      <p:grpSp>
        <p:nvGrpSpPr>
          <p:cNvPr id="4" name="Group 187"/>
          <p:cNvGrpSpPr>
            <a:grpSpLocks/>
          </p:cNvGrpSpPr>
          <p:nvPr/>
        </p:nvGrpSpPr>
        <p:grpSpPr bwMode="auto">
          <a:xfrm>
            <a:off x="4119563" y="4933950"/>
            <a:ext cx="111125" cy="304800"/>
            <a:chOff x="2613" y="3090"/>
            <a:chExt cx="70" cy="192"/>
          </a:xfrm>
        </p:grpSpPr>
        <p:sp>
          <p:nvSpPr>
            <p:cNvPr id="518332" name="Line 188"/>
            <p:cNvSpPr>
              <a:spLocks noChangeShapeType="1"/>
            </p:cNvSpPr>
            <p:nvPr/>
          </p:nvSpPr>
          <p:spPr bwMode="auto">
            <a:xfrm flipH="1" flipV="1">
              <a:off x="2613" y="3120"/>
              <a:ext cx="70" cy="156"/>
            </a:xfrm>
            <a:prstGeom prst="line">
              <a:avLst/>
            </a:prstGeom>
            <a:noFill/>
            <a:ln w="57150">
              <a:solidFill>
                <a:schemeClr val="bg1"/>
              </a:solidFill>
              <a:round/>
              <a:headEnd/>
              <a:tailEnd/>
            </a:ln>
          </p:spPr>
          <p:txBody>
            <a:bodyPr/>
            <a:lstStyle/>
            <a:p>
              <a:pPr>
                <a:defRPr/>
              </a:pPr>
              <a:endParaRPr lang="zh-CN" altLang="en-US">
                <a:effectLst>
                  <a:outerShdw blurRad="38100" dist="38100" dir="2700000" algn="tl">
                    <a:srgbClr val="000000">
                      <a:alpha val="43137"/>
                    </a:srgbClr>
                  </a:outerShdw>
                </a:effectLst>
              </a:endParaRPr>
            </a:p>
          </p:txBody>
        </p:sp>
        <p:sp>
          <p:nvSpPr>
            <p:cNvPr id="518333" name="Line 189"/>
            <p:cNvSpPr>
              <a:spLocks noChangeShapeType="1"/>
            </p:cNvSpPr>
            <p:nvPr/>
          </p:nvSpPr>
          <p:spPr bwMode="auto">
            <a:xfrm>
              <a:off x="2658" y="3090"/>
              <a:ext cx="0" cy="192"/>
            </a:xfrm>
            <a:prstGeom prst="line">
              <a:avLst/>
            </a:prstGeom>
            <a:noFill/>
            <a:ln w="38100">
              <a:solidFill>
                <a:schemeClr val="tx1"/>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1846963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18327"/>
                                        </p:tgtEl>
                                        <p:attrNameLst>
                                          <p:attrName>style.visibility</p:attrName>
                                        </p:attrNameLst>
                                      </p:cBhvr>
                                      <p:to>
                                        <p:strVal val="visible"/>
                                      </p:to>
                                    </p:set>
                                    <p:animEffect transition="in" filter="wipe(left)">
                                      <p:cBhvr>
                                        <p:cTn id="7" dur="1000"/>
                                        <p:tgtEl>
                                          <p:spTgt spid="518327"/>
                                        </p:tgtEl>
                                      </p:cBhvr>
                                    </p:animEffect>
                                  </p:childTnLst>
                                </p:cTn>
                              </p:par>
                            </p:childTnLst>
                          </p:cTn>
                        </p:par>
                        <p:par>
                          <p:cTn id="8" fill="hold" nodeType="afterGroup">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518146"/>
                                        </p:tgtEl>
                                        <p:attrNameLst>
                                          <p:attrName>style.visibility</p:attrName>
                                        </p:attrNameLst>
                                      </p:cBhvr>
                                      <p:to>
                                        <p:strVal val="visible"/>
                                      </p:to>
                                    </p:set>
                                    <p:animEffect transition="in" filter="wipe(left)">
                                      <p:cBhvr>
                                        <p:cTn id="11" dur="1000"/>
                                        <p:tgtEl>
                                          <p:spTgt spid="51814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146"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ChangeArrowheads="1"/>
          </p:cNvSpPr>
          <p:nvPr/>
        </p:nvSpPr>
        <p:spPr bwMode="auto">
          <a:xfrm>
            <a:off x="609600" y="1762911"/>
            <a:ext cx="8153400" cy="1117600"/>
          </a:xfrm>
          <a:prstGeom prst="rect">
            <a:avLst/>
          </a:prstGeom>
          <a:noFill/>
          <a:ln w="9525">
            <a:noFill/>
            <a:miter lim="800000"/>
            <a:headEnd/>
            <a:tailEnd/>
          </a:ln>
          <a:effectLst/>
        </p:spPr>
        <p:txBody>
          <a:bodyPr>
            <a:spAutoFit/>
          </a:bodyPr>
          <a:lstStyle/>
          <a:p>
            <a:pPr>
              <a:lnSpc>
                <a:spcPct val="120000"/>
              </a:lnSpc>
              <a:defRPr/>
            </a:pPr>
            <a:r>
              <a:rPr lang="en-US" altLang="zh-CN" sz="2800" b="1">
                <a:solidFill>
                  <a:schemeClr val="bg1"/>
                </a:solidFill>
                <a:latin typeface="Times New Roman" panose="02020603050405020304" pitchFamily="18" charset="0"/>
                <a:cs typeface="Times New Roman" panose="02020603050405020304" pitchFamily="18" charset="0"/>
              </a:rPr>
              <a:t>    </a:t>
            </a:r>
            <a:r>
              <a:rPr lang="zh-CN" altLang="en-US" sz="2800" b="1">
                <a:solidFill>
                  <a:srgbClr val="333300"/>
                </a:solidFill>
                <a:latin typeface="Times New Roman" panose="02020603050405020304" pitchFamily="18" charset="0"/>
                <a:cs typeface="Times New Roman" panose="02020603050405020304" pitchFamily="18" charset="0"/>
              </a:rPr>
              <a:t>当有</a:t>
            </a:r>
            <a:r>
              <a:rPr lang="zh-CN" altLang="en-US" sz="2800" b="1">
                <a:solidFill>
                  <a:srgbClr val="CC0000"/>
                </a:solidFill>
                <a:latin typeface="Times New Roman" panose="02020603050405020304" pitchFamily="18" charset="0"/>
                <a:cs typeface="Times New Roman" panose="02020603050405020304" pitchFamily="18" charset="0"/>
              </a:rPr>
              <a:t>两个或两个以上</a:t>
            </a:r>
            <a:r>
              <a:rPr lang="zh-CN" altLang="en-US" sz="2800" b="1">
                <a:solidFill>
                  <a:srgbClr val="333300"/>
                </a:solidFill>
                <a:latin typeface="Times New Roman" panose="02020603050405020304" pitchFamily="18" charset="0"/>
                <a:cs typeface="Times New Roman" panose="02020603050405020304" pitchFamily="18" charset="0"/>
              </a:rPr>
              <a:t>的信号同时输入编码电路，电路只能对其中一个优先级别高的信号进行编码。</a:t>
            </a:r>
          </a:p>
        </p:txBody>
      </p:sp>
      <p:sp>
        <p:nvSpPr>
          <p:cNvPr id="519171" name="Rectangle 3"/>
          <p:cNvSpPr>
            <a:spLocks noChangeArrowheads="1"/>
          </p:cNvSpPr>
          <p:nvPr/>
        </p:nvSpPr>
        <p:spPr bwMode="auto">
          <a:xfrm>
            <a:off x="685800" y="2804311"/>
            <a:ext cx="7918450" cy="1630363"/>
          </a:xfrm>
          <a:prstGeom prst="rect">
            <a:avLst/>
          </a:prstGeom>
          <a:noFill/>
          <a:ln w="9525">
            <a:noFill/>
            <a:miter lim="800000"/>
            <a:headEnd/>
            <a:tailEnd/>
          </a:ln>
          <a:effectLst/>
        </p:spPr>
        <p:txBody>
          <a:bodyPr>
            <a:spAutoFit/>
          </a:bodyPr>
          <a:lstStyle/>
          <a:p>
            <a:pPr>
              <a:lnSpc>
                <a:spcPct val="120000"/>
              </a:lnSpc>
              <a:defRPr/>
            </a:pPr>
            <a:r>
              <a:rPr lang="en-US" altLang="zh-CN" sz="2800" b="1">
                <a:solidFill>
                  <a:srgbClr val="000099"/>
                </a:solidFill>
                <a:latin typeface="Times New Roman" panose="02020603050405020304" pitchFamily="18" charset="0"/>
                <a:cs typeface="Times New Roman" panose="02020603050405020304" pitchFamily="18" charset="0"/>
              </a:rPr>
              <a:t>    </a:t>
            </a:r>
            <a:r>
              <a:rPr lang="zh-CN" altLang="en-US" sz="2800" b="1">
                <a:solidFill>
                  <a:srgbClr val="000099"/>
                </a:solidFill>
                <a:latin typeface="Times New Roman" panose="02020603050405020304" pitchFamily="18" charset="0"/>
                <a:cs typeface="Times New Roman" panose="02020603050405020304" pitchFamily="18" charset="0"/>
              </a:rPr>
              <a:t>即允许几个信号同时有效，但电路只对其中优先级别高的信号进行编码，而对其它优先级别低的信号不予理睬。</a:t>
            </a:r>
          </a:p>
        </p:txBody>
      </p:sp>
      <p:sp>
        <p:nvSpPr>
          <p:cNvPr id="519172" name="Line 4"/>
          <p:cNvSpPr>
            <a:spLocks noChangeShapeType="1"/>
          </p:cNvSpPr>
          <p:nvPr/>
        </p:nvSpPr>
        <p:spPr bwMode="auto">
          <a:xfrm>
            <a:off x="1587500" y="3388511"/>
            <a:ext cx="6716713" cy="0"/>
          </a:xfrm>
          <a:prstGeom prst="line">
            <a:avLst/>
          </a:prstGeom>
          <a:noFill/>
          <a:ln w="38100" cap="sq">
            <a:solidFill>
              <a:srgbClr val="FF3300"/>
            </a:solidFill>
            <a:round/>
            <a:headEnd/>
            <a:tailEnd/>
          </a:ln>
          <a:effectLst/>
        </p:spPr>
        <p:txBody>
          <a:bodyPr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519173" name="Line 5"/>
          <p:cNvSpPr>
            <a:spLocks noChangeShapeType="1"/>
          </p:cNvSpPr>
          <p:nvPr/>
        </p:nvSpPr>
        <p:spPr bwMode="auto">
          <a:xfrm flipV="1">
            <a:off x="838200" y="3909211"/>
            <a:ext cx="7550150" cy="0"/>
          </a:xfrm>
          <a:prstGeom prst="line">
            <a:avLst/>
          </a:prstGeom>
          <a:noFill/>
          <a:ln w="38100" cap="sq">
            <a:solidFill>
              <a:srgbClr val="FF3300"/>
            </a:solidFill>
            <a:round/>
            <a:headEnd/>
            <a:tailEnd/>
          </a:ln>
          <a:effectLst/>
        </p:spPr>
        <p:txBody>
          <a:bodyPr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519174" name="Rectangle 6"/>
          <p:cNvSpPr>
            <a:spLocks noChangeArrowheads="1"/>
          </p:cNvSpPr>
          <p:nvPr/>
        </p:nvSpPr>
        <p:spPr bwMode="auto">
          <a:xfrm>
            <a:off x="723900" y="945349"/>
            <a:ext cx="4495800" cy="685800"/>
          </a:xfrm>
          <a:prstGeom prst="rect">
            <a:avLst/>
          </a:prstGeom>
          <a:noFill/>
          <a:ln w="9525">
            <a:noFill/>
            <a:miter lim="800000"/>
            <a:headEnd/>
            <a:tailEnd/>
          </a:ln>
        </p:spPr>
        <p:txBody>
          <a:bodyPr/>
          <a:lstStyle/>
          <a:p>
            <a:pPr>
              <a:spcBef>
                <a:spcPct val="20000"/>
              </a:spcBef>
              <a:defRPr/>
            </a:pPr>
            <a:r>
              <a:rPr lang="en-US" altLang="zh-CN" sz="3200" b="1">
                <a:solidFill>
                  <a:srgbClr val="CC0000"/>
                </a:solidFill>
                <a:latin typeface="Times New Roman" panose="02020603050405020304" pitchFamily="18" charset="0"/>
                <a:cs typeface="Times New Roman" panose="02020603050405020304" pitchFamily="18" charset="0"/>
              </a:rPr>
              <a:t>20. 8. 3   </a:t>
            </a:r>
            <a:r>
              <a:rPr lang="zh-CN" altLang="en-US" sz="3200" b="1">
                <a:solidFill>
                  <a:srgbClr val="CC0000"/>
                </a:solidFill>
                <a:latin typeface="Times New Roman" panose="02020603050405020304" pitchFamily="18" charset="0"/>
                <a:cs typeface="Times New Roman" panose="02020603050405020304" pitchFamily="18" charset="0"/>
              </a:rPr>
              <a:t>优先编码器</a:t>
            </a:r>
          </a:p>
        </p:txBody>
      </p:sp>
      <p:grpSp>
        <p:nvGrpSpPr>
          <p:cNvPr id="128007" name="Group 7"/>
          <p:cNvGrpSpPr>
            <a:grpSpLocks/>
          </p:cNvGrpSpPr>
          <p:nvPr/>
        </p:nvGrpSpPr>
        <p:grpSpPr bwMode="auto">
          <a:xfrm>
            <a:off x="755650" y="1531136"/>
            <a:ext cx="3810000" cy="171450"/>
            <a:chOff x="432" y="672"/>
            <a:chExt cx="2400" cy="108"/>
          </a:xfrm>
        </p:grpSpPr>
        <p:pic>
          <p:nvPicPr>
            <p:cNvPr id="128009" name="Picture 8"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10" name="Picture 9"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2"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11" name="Picture 10"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4"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12" name="Picture 11"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0"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13" name="Picture 12"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2"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14" name="Picture 13"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8"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15" name="Picture 14"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8"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16" name="Picture 15"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0"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17" name="Picture 16"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6"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18" name="Picture 17"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8"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19" name="Picture 18"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4"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20" name="Picture 19"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4"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21" name="Picture 20"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0"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22" name="Picture 21"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6"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23" name="Picture 22"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6"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24" name="Picture 23"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2"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25" name="Picture 24"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2"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26" name="Picture 25"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4"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27" name="Picture 26"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0"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8028" name="Group 27"/>
            <p:cNvGrpSpPr>
              <a:grpSpLocks/>
            </p:cNvGrpSpPr>
            <p:nvPr/>
          </p:nvGrpSpPr>
          <p:grpSpPr bwMode="auto">
            <a:xfrm>
              <a:off x="432" y="672"/>
              <a:ext cx="582" cy="102"/>
              <a:chOff x="4698" y="720"/>
              <a:chExt cx="582" cy="102"/>
            </a:xfrm>
          </p:grpSpPr>
          <p:pic>
            <p:nvPicPr>
              <p:cNvPr id="128029" name="Picture 28"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30" name="Picture 29"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0"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31" name="Picture 30"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6"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32" name="Picture 31"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33" name="Picture 32"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34" name="Picture 33"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519202" name="Line 34"/>
          <p:cNvSpPr>
            <a:spLocks noChangeShapeType="1"/>
          </p:cNvSpPr>
          <p:nvPr/>
        </p:nvSpPr>
        <p:spPr bwMode="auto">
          <a:xfrm flipV="1">
            <a:off x="762000" y="4442611"/>
            <a:ext cx="2801938" cy="0"/>
          </a:xfrm>
          <a:prstGeom prst="line">
            <a:avLst/>
          </a:prstGeom>
          <a:noFill/>
          <a:ln w="38100" cap="sq">
            <a:solidFill>
              <a:srgbClr val="FF3300"/>
            </a:solidFill>
            <a:round/>
            <a:headEnd/>
            <a:tailEnd/>
          </a:ln>
          <a:effectLst/>
        </p:spPr>
        <p:txBody>
          <a:bodyPr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45268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9170"/>
                                        </p:tgtEl>
                                        <p:attrNameLst>
                                          <p:attrName>style.visibility</p:attrName>
                                        </p:attrNameLst>
                                      </p:cBhvr>
                                      <p:to>
                                        <p:strVal val="visible"/>
                                      </p:to>
                                    </p:set>
                                    <p:animEffect transition="in" filter="wipe(left)">
                                      <p:cBhvr>
                                        <p:cTn id="7" dur="500"/>
                                        <p:tgtEl>
                                          <p:spTgt spid="5191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19171"/>
                                        </p:tgtEl>
                                        <p:attrNameLst>
                                          <p:attrName>style.visibility</p:attrName>
                                        </p:attrNameLst>
                                      </p:cBhvr>
                                      <p:to>
                                        <p:strVal val="visible"/>
                                      </p:to>
                                    </p:set>
                                    <p:animEffect transition="in" filter="wipe(left)">
                                      <p:cBhvr>
                                        <p:cTn id="12" dur="500"/>
                                        <p:tgtEl>
                                          <p:spTgt spid="51917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nodeType="clickEffect">
                                  <p:stCondLst>
                                    <p:cond delay="0"/>
                                  </p:stCondLst>
                                  <p:childTnLst>
                                    <p:set>
                                      <p:cBhvr>
                                        <p:cTn id="16" dur="1" fill="hold">
                                          <p:stCondLst>
                                            <p:cond delay="0"/>
                                          </p:stCondLst>
                                        </p:cTn>
                                        <p:tgtEl>
                                          <p:spTgt spid="519172"/>
                                        </p:tgtEl>
                                        <p:attrNameLst>
                                          <p:attrName>style.visibility</p:attrName>
                                        </p:attrNameLst>
                                      </p:cBhvr>
                                      <p:to>
                                        <p:strVal val="visible"/>
                                      </p:to>
                                    </p:set>
                                    <p:animEffect transition="in" filter="blinds(vertical)">
                                      <p:cBhvr>
                                        <p:cTn id="17" dur="500"/>
                                        <p:tgtEl>
                                          <p:spTgt spid="519172"/>
                                        </p:tgtEl>
                                      </p:cBhvr>
                                    </p:animEffect>
                                  </p:childTnLst>
                                </p:cTn>
                              </p:par>
                            </p:childTnLst>
                          </p:cTn>
                        </p:par>
                        <p:par>
                          <p:cTn id="18" fill="hold" nodeType="afterGroup">
                            <p:stCondLst>
                              <p:cond delay="500"/>
                            </p:stCondLst>
                            <p:childTnLst>
                              <p:par>
                                <p:cTn id="19" presetID="3" presetClass="entr" presetSubtype="5" fill="hold" nodeType="afterEffect">
                                  <p:stCondLst>
                                    <p:cond delay="0"/>
                                  </p:stCondLst>
                                  <p:childTnLst>
                                    <p:set>
                                      <p:cBhvr>
                                        <p:cTn id="20" dur="1" fill="hold">
                                          <p:stCondLst>
                                            <p:cond delay="0"/>
                                          </p:stCondLst>
                                        </p:cTn>
                                        <p:tgtEl>
                                          <p:spTgt spid="519173"/>
                                        </p:tgtEl>
                                        <p:attrNameLst>
                                          <p:attrName>style.visibility</p:attrName>
                                        </p:attrNameLst>
                                      </p:cBhvr>
                                      <p:to>
                                        <p:strVal val="visible"/>
                                      </p:to>
                                    </p:set>
                                    <p:animEffect transition="in" filter="blinds(vertical)">
                                      <p:cBhvr>
                                        <p:cTn id="21" dur="500"/>
                                        <p:tgtEl>
                                          <p:spTgt spid="519173"/>
                                        </p:tgtEl>
                                      </p:cBhvr>
                                    </p:animEffect>
                                  </p:childTnLst>
                                </p:cTn>
                              </p:par>
                            </p:childTnLst>
                          </p:cTn>
                        </p:par>
                        <p:par>
                          <p:cTn id="22" fill="hold" nodeType="afterGroup">
                            <p:stCondLst>
                              <p:cond delay="1000"/>
                            </p:stCondLst>
                            <p:childTnLst>
                              <p:par>
                                <p:cTn id="23" presetID="3" presetClass="entr" presetSubtype="5" fill="hold" nodeType="afterEffect">
                                  <p:stCondLst>
                                    <p:cond delay="0"/>
                                  </p:stCondLst>
                                  <p:childTnLst>
                                    <p:set>
                                      <p:cBhvr>
                                        <p:cTn id="24" dur="1" fill="hold">
                                          <p:stCondLst>
                                            <p:cond delay="0"/>
                                          </p:stCondLst>
                                        </p:cTn>
                                        <p:tgtEl>
                                          <p:spTgt spid="519202"/>
                                        </p:tgtEl>
                                        <p:attrNameLst>
                                          <p:attrName>style.visibility</p:attrName>
                                        </p:attrNameLst>
                                      </p:cBhvr>
                                      <p:to>
                                        <p:strVal val="visible"/>
                                      </p:to>
                                    </p:set>
                                    <p:animEffect transition="in" filter="blinds(vertical)">
                                      <p:cBhvr>
                                        <p:cTn id="25" dur="500"/>
                                        <p:tgtEl>
                                          <p:spTgt spid="519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9170" grpId="0" autoUpdateAnimBg="0"/>
      <p:bldP spid="519171" grpId="0" autoUpdateAnimBg="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ChangeArrowheads="1"/>
          </p:cNvSpPr>
          <p:nvPr/>
        </p:nvSpPr>
        <p:spPr bwMode="auto">
          <a:xfrm>
            <a:off x="2761307" y="480588"/>
            <a:ext cx="3917950" cy="519113"/>
          </a:xfrm>
          <a:prstGeom prst="rect">
            <a:avLst/>
          </a:prstGeom>
          <a:noFill/>
          <a:ln w="9525">
            <a:noFill/>
            <a:miter lim="800000"/>
            <a:headEnd/>
            <a:tailEnd/>
          </a:ln>
          <a:effectLst/>
        </p:spPr>
        <p:txBody>
          <a:bodyPr wrap="none">
            <a:spAutoFit/>
          </a:bodyPr>
          <a:lstStyle/>
          <a:p>
            <a:pPr>
              <a:spcBef>
                <a:spcPct val="50000"/>
              </a:spcBef>
              <a:defRPr/>
            </a:pPr>
            <a:r>
              <a:rPr lang="en-US" altLang="zh-CN" sz="2800" b="1">
                <a:solidFill>
                  <a:srgbClr val="000099"/>
                </a:solidFill>
                <a:latin typeface="Times New Roman" panose="02020603050405020304" pitchFamily="18" charset="0"/>
                <a:cs typeface="Times New Roman" panose="02020603050405020304" pitchFamily="18" charset="0"/>
              </a:rPr>
              <a:t>74LS</a:t>
            </a:r>
            <a:r>
              <a:rPr lang="en-US" altLang="zh-CN" sz="2800" b="1">
                <a:solidFill>
                  <a:srgbClr val="003399"/>
                </a:solidFill>
                <a:latin typeface="Times New Roman" panose="02020603050405020304" pitchFamily="18" charset="0"/>
                <a:cs typeface="Times New Roman" panose="02020603050405020304" pitchFamily="18" charset="0"/>
              </a:rPr>
              <a:t>4147 </a:t>
            </a:r>
            <a:r>
              <a:rPr lang="zh-CN" altLang="en-US" sz="2800" b="1">
                <a:solidFill>
                  <a:srgbClr val="003399"/>
                </a:solidFill>
                <a:latin typeface="Times New Roman" panose="02020603050405020304" pitchFamily="18" charset="0"/>
                <a:cs typeface="Times New Roman" panose="02020603050405020304" pitchFamily="18" charset="0"/>
              </a:rPr>
              <a:t>编码器功能表</a:t>
            </a:r>
          </a:p>
        </p:txBody>
      </p:sp>
      <p:grpSp>
        <p:nvGrpSpPr>
          <p:cNvPr id="2" name="组合 1"/>
          <p:cNvGrpSpPr/>
          <p:nvPr/>
        </p:nvGrpSpPr>
        <p:grpSpPr>
          <a:xfrm>
            <a:off x="946795" y="539716"/>
            <a:ext cx="7285037" cy="5944797"/>
            <a:chOff x="946795" y="539716"/>
            <a:chExt cx="7285037" cy="5944797"/>
          </a:xfrm>
        </p:grpSpPr>
        <p:pic>
          <p:nvPicPr>
            <p:cNvPr id="129027" name="Picture 49" descr="C:\Users\Administrator\Desktop\图片1.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6795" y="1028276"/>
              <a:ext cx="7285037" cy="545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3649197" y="539716"/>
              <a:ext cx="707650" cy="461665"/>
            </a:xfrm>
            <a:prstGeom prst="rect">
              <a:avLst/>
            </a:prstGeom>
            <a:solidFill>
              <a:schemeClr val="bg1"/>
            </a:solidFill>
          </p:spPr>
          <p:txBody>
            <a:bodyPr wrap="square" rtlCol="0">
              <a:spAutoFit/>
            </a:bodyPr>
            <a:lstStyle/>
            <a:p>
              <a:r>
                <a:rPr lang="en-US" altLang="zh-CN" sz="2400" b="1" dirty="0" smtClean="0">
                  <a:solidFill>
                    <a:srgbClr val="FF0000"/>
                  </a:solidFill>
                  <a:latin typeface="Times New Roman" panose="02020603050405020304" pitchFamily="18" charset="0"/>
                  <a:cs typeface="Times New Roman" panose="02020603050405020304" pitchFamily="18" charset="0"/>
                </a:rPr>
                <a:t>147</a:t>
              </a:r>
              <a:endParaRPr lang="zh-CN" altLang="en-US" sz="2400" dirty="0">
                <a:solidFill>
                  <a:srgbClr val="FF0000"/>
                </a:solidFill>
              </a:endParaRPr>
            </a:p>
          </p:txBody>
        </p:sp>
      </p:grpSp>
    </p:spTree>
    <p:extLst>
      <p:ext uri="{BB962C8B-B14F-4D97-AF65-F5344CB8AC3E}">
        <p14:creationId xmlns:p14="http://schemas.microsoft.com/office/powerpoint/2010/main" val="118860626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ChangeArrowheads="1"/>
          </p:cNvSpPr>
          <p:nvPr/>
        </p:nvSpPr>
        <p:spPr bwMode="auto">
          <a:xfrm>
            <a:off x="711200" y="866775"/>
            <a:ext cx="63293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a:solidFill>
                  <a:srgbClr val="CC0000"/>
                </a:solidFill>
                <a:latin typeface="宋体" panose="02010600030101010101" pitchFamily="2" charset="-122"/>
              </a:rPr>
              <a:t>例</a:t>
            </a:r>
            <a:r>
              <a:rPr lang="en-US" altLang="zh-CN" sz="2800">
                <a:solidFill>
                  <a:srgbClr val="CC0000"/>
                </a:solidFill>
                <a:latin typeface="宋体" panose="02010600030101010101" pitchFamily="2" charset="-122"/>
              </a:rPr>
              <a:t>: </a:t>
            </a:r>
            <a:r>
              <a:rPr lang="en-US" altLang="zh-CN" sz="2800"/>
              <a:t>74LS147</a:t>
            </a:r>
            <a:r>
              <a:rPr lang="zh-CN" altLang="en-US" sz="2800">
                <a:latin typeface="宋体" panose="02010600030101010101" pitchFamily="2" charset="-122"/>
              </a:rPr>
              <a:t>集成优先编码器</a:t>
            </a:r>
            <a:r>
              <a:rPr lang="en-US" altLang="zh-CN" sz="2800"/>
              <a:t>(10</a:t>
            </a:r>
            <a:r>
              <a:rPr lang="zh-CN" altLang="en-US" sz="2800"/>
              <a:t>线</a:t>
            </a:r>
            <a:r>
              <a:rPr lang="en-US" altLang="zh-CN" sz="2800"/>
              <a:t>-4</a:t>
            </a:r>
            <a:r>
              <a:rPr lang="zh-CN" altLang="en-US" sz="2800"/>
              <a:t>线</a:t>
            </a:r>
            <a:r>
              <a:rPr lang="en-US" altLang="zh-CN" sz="2800"/>
              <a:t>)</a:t>
            </a:r>
          </a:p>
        </p:txBody>
      </p:sp>
      <p:sp>
        <p:nvSpPr>
          <p:cNvPr id="522243" name="Rectangle 3"/>
          <p:cNvSpPr>
            <a:spLocks noChangeArrowheads="1"/>
          </p:cNvSpPr>
          <p:nvPr/>
        </p:nvSpPr>
        <p:spPr bwMode="auto">
          <a:xfrm>
            <a:off x="3486150" y="4868863"/>
            <a:ext cx="2238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000099"/>
                </a:solidFill>
              </a:rPr>
              <a:t>74LS147</a:t>
            </a:r>
            <a:r>
              <a:rPr lang="zh-CN" altLang="en-US">
                <a:solidFill>
                  <a:srgbClr val="000099"/>
                </a:solidFill>
                <a:latin typeface="" pitchFamily="18" charset="0"/>
              </a:rPr>
              <a:t>引脚图</a:t>
            </a:r>
          </a:p>
        </p:txBody>
      </p:sp>
      <p:sp>
        <p:nvSpPr>
          <p:cNvPr id="522244" name="AutoShape 4" descr="40%"/>
          <p:cNvSpPr>
            <a:spLocks noChangeArrowheads="1"/>
          </p:cNvSpPr>
          <p:nvPr/>
        </p:nvSpPr>
        <p:spPr bwMode="auto">
          <a:xfrm>
            <a:off x="711200" y="3505200"/>
            <a:ext cx="1211263" cy="855663"/>
          </a:xfrm>
          <a:prstGeom prst="wedgeRoundRectCallout">
            <a:avLst>
              <a:gd name="adj1" fmla="val 104653"/>
              <a:gd name="adj2" fmla="val 58718"/>
              <a:gd name="adj3" fmla="val 16667"/>
            </a:avLst>
          </a:prstGeom>
          <a:pattFill prst="pct40">
            <a:fgClr>
              <a:srgbClr val="FFCCFF"/>
            </a:fgClr>
            <a:bgClr>
              <a:srgbClr val="FFFFFF"/>
            </a:bgClr>
          </a:pattFill>
          <a:ln w="28575">
            <a:solidFill>
              <a:srgbClr val="006600"/>
            </a:solidFill>
            <a:miter lim="800000"/>
            <a:headEnd/>
            <a:tailEnd/>
          </a:ln>
          <a:effectLst/>
        </p:spPr>
        <p:txBody>
          <a:bodyPr wrap="none" anchor="ctr"/>
          <a:lstStyle/>
          <a:p>
            <a:pPr algn="ctr">
              <a:spcBef>
                <a:spcPct val="10000"/>
              </a:spcBef>
              <a:defRPr/>
            </a:pPr>
            <a:r>
              <a:rPr lang="zh-CN" altLang="en-US" sz="2400" b="1">
                <a:solidFill>
                  <a:srgbClr val="000099"/>
                </a:solidFill>
                <a:latin typeface="" pitchFamily="18" charset="0"/>
              </a:rPr>
              <a:t>低电平</a:t>
            </a:r>
          </a:p>
          <a:p>
            <a:pPr algn="ctr">
              <a:spcBef>
                <a:spcPct val="10000"/>
              </a:spcBef>
              <a:defRPr/>
            </a:pPr>
            <a:r>
              <a:rPr lang="zh-CN" altLang="en-US" sz="2400" b="1">
                <a:solidFill>
                  <a:srgbClr val="000099"/>
                </a:solidFill>
                <a:latin typeface="" pitchFamily="18" charset="0"/>
              </a:rPr>
              <a:t>有效</a:t>
            </a:r>
            <a:endParaRPr lang="zh-CN" altLang="en-US" sz="2400" b="1">
              <a:solidFill>
                <a:srgbClr val="FF3300"/>
              </a:solidFill>
              <a:latin typeface="" pitchFamily="18" charset="0"/>
            </a:endParaRPr>
          </a:p>
        </p:txBody>
      </p:sp>
      <p:grpSp>
        <p:nvGrpSpPr>
          <p:cNvPr id="2" name="组合 1"/>
          <p:cNvGrpSpPr/>
          <p:nvPr/>
        </p:nvGrpSpPr>
        <p:grpSpPr>
          <a:xfrm>
            <a:off x="2447925" y="1557338"/>
            <a:ext cx="4572000" cy="3241675"/>
            <a:chOff x="2447925" y="1557338"/>
            <a:chExt cx="4572000" cy="3241675"/>
          </a:xfrm>
        </p:grpSpPr>
        <p:pic>
          <p:nvPicPr>
            <p:cNvPr id="130053" name="Picture 32" descr="图片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7925" y="1557338"/>
              <a:ext cx="4572000" cy="324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4438091" y="2983202"/>
              <a:ext cx="663388" cy="461665"/>
            </a:xfrm>
            <a:prstGeom prst="rect">
              <a:avLst/>
            </a:prstGeom>
            <a:solidFill>
              <a:schemeClr val="bg1"/>
            </a:solidFill>
          </p:spPr>
          <p:txBody>
            <a:bodyPr wrap="square" rtlCol="0">
              <a:spAutoFit/>
            </a:bodyPr>
            <a:lstStyle/>
            <a:p>
              <a:r>
                <a:rPr lang="en-US" altLang="zh-CN" sz="2400" b="1" dirty="0" smtClean="0">
                  <a:solidFill>
                    <a:srgbClr val="FF0000"/>
                  </a:solidFill>
                  <a:latin typeface="Times New Roman" panose="02020603050405020304" pitchFamily="18" charset="0"/>
                  <a:cs typeface="Times New Roman" panose="02020603050405020304" pitchFamily="18" charset="0"/>
                </a:rPr>
                <a:t>147</a:t>
              </a:r>
              <a:endParaRPr lang="zh-CN" altLang="en-US" sz="2400" dirty="0">
                <a:solidFill>
                  <a:srgbClr val="FF0000"/>
                </a:solidFill>
              </a:endParaRPr>
            </a:p>
          </p:txBody>
        </p:sp>
      </p:grpSp>
    </p:spTree>
    <p:extLst>
      <p:ext uri="{BB962C8B-B14F-4D97-AF65-F5344CB8AC3E}">
        <p14:creationId xmlns:p14="http://schemas.microsoft.com/office/powerpoint/2010/main" val="22058514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22243"/>
                                        </p:tgtEl>
                                        <p:attrNameLst>
                                          <p:attrName>style.visibility</p:attrName>
                                        </p:attrNameLst>
                                      </p:cBhvr>
                                      <p:to>
                                        <p:strVal val="visible"/>
                                      </p:to>
                                    </p:set>
                                    <p:animEffect transition="in" filter="wipe(left)">
                                      <p:cBhvr>
                                        <p:cTn id="7" dur="1000"/>
                                        <p:tgtEl>
                                          <p:spTgt spid="52224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22244"/>
                                        </p:tgtEl>
                                        <p:attrNameLst>
                                          <p:attrName>style.visibility</p:attrName>
                                        </p:attrNameLst>
                                      </p:cBhvr>
                                      <p:to>
                                        <p:strVal val="visible"/>
                                      </p:to>
                                    </p:set>
                                    <p:animEffect transition="in" filter="wipe(up)">
                                      <p:cBhvr>
                                        <p:cTn id="12" dur="500"/>
                                        <p:tgtEl>
                                          <p:spTgt spid="522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43" grpId="0"/>
      <p:bldP spid="522244" grpId="0" animBg="1"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2"/>
          <p:cNvSpPr>
            <a:spLocks noGrp="1" noChangeArrowheads="1"/>
          </p:cNvSpPr>
          <p:nvPr>
            <p:ph type="subTitle" idx="1"/>
          </p:nvPr>
        </p:nvSpPr>
        <p:spPr bwMode="auto">
          <a:xfrm>
            <a:off x="1952625" y="821775"/>
            <a:ext cx="5715000" cy="60960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en-US" altLang="zh-CN" sz="3600" b="1" smtClean="0">
                <a:solidFill>
                  <a:srgbClr val="CC0000"/>
                </a:solidFill>
                <a:latin typeface="Times New Roman" panose="02020603050405020304" pitchFamily="18" charset="0"/>
                <a:ea typeface="黑体" pitchFamily="2" charset="-122"/>
                <a:cs typeface="Times New Roman" panose="02020603050405020304" pitchFamily="18" charset="0"/>
              </a:rPr>
              <a:t>20.9  </a:t>
            </a:r>
            <a:r>
              <a:rPr lang="zh-CN" altLang="en-US" sz="3600" b="1" smtClean="0">
                <a:solidFill>
                  <a:srgbClr val="CC0000"/>
                </a:solidFill>
                <a:latin typeface="Times New Roman" panose="02020603050405020304" pitchFamily="18" charset="0"/>
                <a:ea typeface="黑体" pitchFamily="2" charset="-122"/>
                <a:cs typeface="Times New Roman" panose="02020603050405020304" pitchFamily="18" charset="0"/>
              </a:rPr>
              <a:t>译码器和数字显示</a:t>
            </a:r>
          </a:p>
        </p:txBody>
      </p:sp>
      <p:sp>
        <p:nvSpPr>
          <p:cNvPr id="523267" name="Rectangle 3"/>
          <p:cNvSpPr>
            <a:spLocks noChangeArrowheads="1"/>
          </p:cNvSpPr>
          <p:nvPr/>
        </p:nvSpPr>
        <p:spPr bwMode="auto">
          <a:xfrm>
            <a:off x="609600" y="1513925"/>
            <a:ext cx="8077200" cy="1073150"/>
          </a:xfrm>
          <a:prstGeom prst="rect">
            <a:avLst/>
          </a:prstGeom>
          <a:noFill/>
          <a:ln w="9525">
            <a:noFill/>
            <a:miter lim="800000"/>
            <a:headEnd/>
            <a:tailEnd/>
          </a:ln>
        </p:spPr>
        <p:txBody>
          <a:bodyPr>
            <a:spAutoFit/>
          </a:bodyPr>
          <a:lstStyle/>
          <a:p>
            <a:pPr>
              <a:lnSpc>
                <a:spcPct val="115000"/>
              </a:lnSpc>
              <a:defRPr/>
            </a:pPr>
            <a:r>
              <a:rPr lang="en-US" altLang="zh-CN" sz="2800" b="1">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译码是编码的反过程，它是将代码的组合译成一个特定的输出信号。</a:t>
            </a:r>
          </a:p>
        </p:txBody>
      </p:sp>
      <p:sp>
        <p:nvSpPr>
          <p:cNvPr id="523268" name="Rectangle 4"/>
          <p:cNvSpPr>
            <a:spLocks noChangeArrowheads="1"/>
          </p:cNvSpPr>
          <p:nvPr/>
        </p:nvSpPr>
        <p:spPr bwMode="auto">
          <a:xfrm>
            <a:off x="796925" y="2601362"/>
            <a:ext cx="4156075" cy="579438"/>
          </a:xfrm>
          <a:prstGeom prst="rect">
            <a:avLst/>
          </a:prstGeom>
          <a:noFill/>
          <a:ln w="9525">
            <a:noFill/>
            <a:miter lim="800000"/>
            <a:headEnd/>
            <a:tailEnd/>
          </a:ln>
        </p:spPr>
        <p:txBody>
          <a:bodyPr wrap="none">
            <a:spAutoFit/>
          </a:bodyPr>
          <a:lstStyle/>
          <a:p>
            <a:pPr>
              <a:defRPr/>
            </a:pPr>
            <a:r>
              <a:rPr lang="en-US" altLang="zh-CN" sz="3200" b="1">
                <a:solidFill>
                  <a:srgbClr val="000099"/>
                </a:solidFill>
                <a:latin typeface="Times New Roman" panose="02020603050405020304" pitchFamily="18" charset="0"/>
                <a:cs typeface="Times New Roman" panose="02020603050405020304" pitchFamily="18" charset="0"/>
              </a:rPr>
              <a:t>20. 9. 1   </a:t>
            </a:r>
            <a:r>
              <a:rPr lang="zh-CN" altLang="en-US" sz="3200" b="1">
                <a:solidFill>
                  <a:srgbClr val="000099"/>
                </a:solidFill>
                <a:latin typeface="Times New Roman" panose="02020603050405020304" pitchFamily="18" charset="0"/>
                <a:cs typeface="Times New Roman" panose="02020603050405020304" pitchFamily="18" charset="0"/>
              </a:rPr>
              <a:t>二进制译码器</a:t>
            </a:r>
          </a:p>
        </p:txBody>
      </p:sp>
      <p:grpSp>
        <p:nvGrpSpPr>
          <p:cNvPr id="2" name="Group 43"/>
          <p:cNvGrpSpPr>
            <a:grpSpLocks/>
          </p:cNvGrpSpPr>
          <p:nvPr/>
        </p:nvGrpSpPr>
        <p:grpSpPr bwMode="auto">
          <a:xfrm>
            <a:off x="1524000" y="3137937"/>
            <a:ext cx="6096000" cy="2682875"/>
            <a:chOff x="912" y="1968"/>
            <a:chExt cx="3840" cy="1690"/>
          </a:xfrm>
        </p:grpSpPr>
        <p:sp>
          <p:nvSpPr>
            <p:cNvPr id="523308" name="Rectangle 44"/>
            <p:cNvSpPr>
              <a:spLocks noChangeArrowheads="1"/>
            </p:cNvSpPr>
            <p:nvPr/>
          </p:nvSpPr>
          <p:spPr bwMode="auto">
            <a:xfrm>
              <a:off x="3696" y="2462"/>
              <a:ext cx="458" cy="330"/>
            </a:xfrm>
            <a:prstGeom prst="rect">
              <a:avLst/>
            </a:prstGeom>
            <a:noFill/>
            <a:ln w="9525" cap="sq">
              <a:noFill/>
              <a:miter lim="800000"/>
              <a:headEnd/>
              <a:tailEnd/>
            </a:ln>
            <a:effectLst/>
          </p:spPr>
          <p:txBody>
            <a:bodyPr wrap="none">
              <a:spAutoFit/>
            </a:bodyPr>
            <a:lstStyle/>
            <a:p>
              <a:pPr>
                <a:spcBef>
                  <a:spcPct val="50000"/>
                </a:spcBef>
                <a:defRPr/>
              </a:pPr>
              <a:r>
                <a:rPr lang="en-US" altLang="zh-CN" sz="2800" b="1">
                  <a:solidFill>
                    <a:srgbClr val="112795"/>
                  </a:solidFill>
                  <a:latin typeface="Times New Roman" panose="02020603050405020304" pitchFamily="18" charset="0"/>
                  <a:cs typeface="Times New Roman" panose="02020603050405020304" pitchFamily="18" charset="0"/>
                </a:rPr>
                <a:t>8</a:t>
              </a:r>
              <a:r>
                <a:rPr lang="zh-CN" altLang="en-US" sz="2800" b="1">
                  <a:solidFill>
                    <a:srgbClr val="112795"/>
                  </a:solidFill>
                  <a:latin typeface="Times New Roman" panose="02020603050405020304" pitchFamily="18" charset="0"/>
                  <a:cs typeface="Times New Roman" panose="02020603050405020304" pitchFamily="18" charset="0"/>
                </a:rPr>
                <a:t>个</a:t>
              </a:r>
            </a:p>
          </p:txBody>
        </p:sp>
        <p:sp>
          <p:nvSpPr>
            <p:cNvPr id="523309" name="Rectangle 45"/>
            <p:cNvSpPr>
              <a:spLocks noChangeArrowheads="1"/>
            </p:cNvSpPr>
            <p:nvPr/>
          </p:nvSpPr>
          <p:spPr bwMode="auto">
            <a:xfrm>
              <a:off x="1563" y="2442"/>
              <a:ext cx="458" cy="330"/>
            </a:xfrm>
            <a:prstGeom prst="rect">
              <a:avLst/>
            </a:prstGeom>
            <a:noFill/>
            <a:ln w="9525" cap="sq">
              <a:noFill/>
              <a:miter lim="800000"/>
              <a:headEnd/>
              <a:tailEnd/>
            </a:ln>
            <a:effectLst/>
          </p:spPr>
          <p:txBody>
            <a:bodyPr wrap="none">
              <a:spAutoFit/>
            </a:bodyPr>
            <a:lstStyle/>
            <a:p>
              <a:pPr>
                <a:spcBef>
                  <a:spcPct val="50000"/>
                </a:spcBef>
                <a:defRPr/>
              </a:pPr>
              <a:r>
                <a:rPr lang="en-US" altLang="zh-CN" sz="2800" b="1">
                  <a:solidFill>
                    <a:srgbClr val="112795"/>
                  </a:solidFill>
                  <a:latin typeface="Times New Roman" panose="02020603050405020304" pitchFamily="18" charset="0"/>
                  <a:cs typeface="Times New Roman" panose="02020603050405020304" pitchFamily="18" charset="0"/>
                </a:rPr>
                <a:t>3</a:t>
              </a:r>
              <a:r>
                <a:rPr lang="zh-CN" altLang="en-US" sz="2800" b="1">
                  <a:solidFill>
                    <a:srgbClr val="112795"/>
                  </a:solidFill>
                  <a:latin typeface="Times New Roman" panose="02020603050405020304" pitchFamily="18" charset="0"/>
                  <a:cs typeface="Times New Roman" panose="02020603050405020304" pitchFamily="18" charset="0"/>
                </a:rPr>
                <a:t>位</a:t>
              </a:r>
            </a:p>
          </p:txBody>
        </p:sp>
        <p:sp>
          <p:nvSpPr>
            <p:cNvPr id="523310" name="Rectangle 46"/>
            <p:cNvSpPr>
              <a:spLocks noChangeArrowheads="1"/>
            </p:cNvSpPr>
            <p:nvPr/>
          </p:nvSpPr>
          <p:spPr bwMode="auto">
            <a:xfrm>
              <a:off x="2256" y="2592"/>
              <a:ext cx="1200" cy="528"/>
            </a:xfrm>
            <a:prstGeom prst="rect">
              <a:avLst/>
            </a:prstGeom>
            <a:noFill/>
            <a:ln w="28575">
              <a:solidFill>
                <a:srgbClr val="0066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23311" name="Text Box 47"/>
            <p:cNvSpPr txBox="1">
              <a:spLocks noChangeArrowheads="1"/>
            </p:cNvSpPr>
            <p:nvPr/>
          </p:nvSpPr>
          <p:spPr bwMode="auto">
            <a:xfrm>
              <a:off x="2352" y="2688"/>
              <a:ext cx="1056" cy="327"/>
            </a:xfrm>
            <a:prstGeom prst="rect">
              <a:avLst/>
            </a:prstGeom>
            <a:noFill/>
            <a:ln w="9525">
              <a:noFill/>
              <a:miter lim="800000"/>
              <a:headEnd/>
              <a:tailEnd/>
            </a:ln>
            <a:effectLst/>
          </p:spPr>
          <p:txBody>
            <a:bodyPr>
              <a:spAutoFit/>
            </a:bodyPr>
            <a:lstStyle/>
            <a:p>
              <a:pPr>
                <a:spcBef>
                  <a:spcPct val="50000"/>
                </a:spcBef>
                <a:defRPr/>
              </a:pPr>
              <a:r>
                <a:rPr lang="zh-CN" altLang="en-US" sz="2800" b="1">
                  <a:solidFill>
                    <a:srgbClr val="CC0000"/>
                  </a:solidFill>
                  <a:latin typeface="Times New Roman" panose="02020603050405020304" pitchFamily="18" charset="0"/>
                  <a:cs typeface="Times New Roman" panose="02020603050405020304" pitchFamily="18" charset="0"/>
                </a:rPr>
                <a:t>译码器</a:t>
              </a:r>
            </a:p>
          </p:txBody>
        </p:sp>
        <p:sp>
          <p:nvSpPr>
            <p:cNvPr id="523312" name="Text Box 48"/>
            <p:cNvSpPr txBox="1">
              <a:spLocks noChangeArrowheads="1"/>
            </p:cNvSpPr>
            <p:nvPr/>
          </p:nvSpPr>
          <p:spPr bwMode="auto">
            <a:xfrm>
              <a:off x="912" y="2112"/>
              <a:ext cx="432" cy="1421"/>
            </a:xfrm>
            <a:prstGeom prst="rect">
              <a:avLst/>
            </a:prstGeom>
            <a:noFill/>
            <a:ln w="28575">
              <a:solidFill>
                <a:srgbClr val="006600"/>
              </a:solidFill>
              <a:miter lim="800000"/>
              <a:headEnd/>
              <a:tailEnd/>
            </a:ln>
            <a:effectLst/>
          </p:spPr>
          <p:txBody>
            <a:bodyPr>
              <a:spAutoFit/>
            </a:bodyPr>
            <a:lstStyle/>
            <a:p>
              <a:pPr>
                <a:spcBef>
                  <a:spcPct val="50000"/>
                </a:spcBef>
                <a:defRPr/>
              </a:pPr>
              <a:r>
                <a:rPr lang="zh-CN" altLang="en-US" sz="2800" b="1">
                  <a:solidFill>
                    <a:srgbClr val="FF0000"/>
                  </a:solidFill>
                  <a:latin typeface="Times New Roman" panose="02020603050405020304" pitchFamily="18" charset="0"/>
                  <a:cs typeface="Times New Roman" panose="02020603050405020304" pitchFamily="18" charset="0"/>
                </a:rPr>
                <a:t>二进制代码</a:t>
              </a:r>
            </a:p>
          </p:txBody>
        </p:sp>
        <p:sp>
          <p:nvSpPr>
            <p:cNvPr id="523313" name="Rectangle 49"/>
            <p:cNvSpPr>
              <a:spLocks noChangeArrowheads="1"/>
            </p:cNvSpPr>
            <p:nvPr/>
          </p:nvSpPr>
          <p:spPr bwMode="auto">
            <a:xfrm>
              <a:off x="4368" y="1968"/>
              <a:ext cx="384" cy="1690"/>
            </a:xfrm>
            <a:prstGeom prst="rect">
              <a:avLst/>
            </a:prstGeom>
            <a:noFill/>
            <a:ln w="28575">
              <a:solidFill>
                <a:srgbClr val="006600"/>
              </a:solidFill>
              <a:miter lim="800000"/>
              <a:headEnd/>
              <a:tailEnd/>
            </a:ln>
            <a:effectLst/>
          </p:spPr>
          <p:txBody>
            <a:bodyPr>
              <a:spAutoFit/>
            </a:bodyPr>
            <a:lstStyle/>
            <a:p>
              <a:pPr>
                <a:spcBef>
                  <a:spcPct val="50000"/>
                </a:spcBef>
                <a:defRPr/>
              </a:pPr>
              <a:r>
                <a:rPr lang="zh-CN" altLang="en-US" sz="2800" b="1" dirty="0">
                  <a:solidFill>
                    <a:srgbClr val="CC0000"/>
                  </a:solidFill>
                  <a:latin typeface="Times New Roman" panose="02020603050405020304" pitchFamily="18" charset="0"/>
                  <a:cs typeface="Times New Roman" panose="02020603050405020304" pitchFamily="18" charset="0"/>
                </a:rPr>
                <a:t>高低电平信号</a:t>
              </a:r>
            </a:p>
          </p:txBody>
        </p:sp>
        <p:sp>
          <p:nvSpPr>
            <p:cNvPr id="523314" name="AutoShape 50"/>
            <p:cNvSpPr>
              <a:spLocks noChangeArrowheads="1"/>
            </p:cNvSpPr>
            <p:nvPr/>
          </p:nvSpPr>
          <p:spPr bwMode="auto">
            <a:xfrm>
              <a:off x="3648" y="2736"/>
              <a:ext cx="624" cy="288"/>
            </a:xfrm>
            <a:prstGeom prst="rightArrow">
              <a:avLst>
                <a:gd name="adj1" fmla="val 50000"/>
                <a:gd name="adj2" fmla="val 54167"/>
              </a:avLst>
            </a:prstGeom>
            <a:gradFill rotWithShape="0">
              <a:gsLst>
                <a:gs pos="0">
                  <a:srgbClr val="FFFFFF"/>
                </a:gs>
                <a:gs pos="100000">
                  <a:srgbClr val="00CC00"/>
                </a:gs>
              </a:gsLst>
              <a:lin ang="0" scaled="1"/>
            </a:gradFill>
            <a:ln w="28575">
              <a:solidFill>
                <a:srgbClr val="0066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23315" name="AutoShape 51"/>
            <p:cNvSpPr>
              <a:spLocks noChangeArrowheads="1"/>
            </p:cNvSpPr>
            <p:nvPr/>
          </p:nvSpPr>
          <p:spPr bwMode="auto">
            <a:xfrm>
              <a:off x="1488" y="2736"/>
              <a:ext cx="624" cy="288"/>
            </a:xfrm>
            <a:prstGeom prst="rightArrow">
              <a:avLst>
                <a:gd name="adj1" fmla="val 50000"/>
                <a:gd name="adj2" fmla="val 54167"/>
              </a:avLst>
            </a:prstGeom>
            <a:gradFill rotWithShape="0">
              <a:gsLst>
                <a:gs pos="0">
                  <a:srgbClr val="FFFFFF"/>
                </a:gs>
                <a:gs pos="100000">
                  <a:srgbClr val="00CC00"/>
                </a:gs>
              </a:gsLst>
              <a:lin ang="0" scaled="1"/>
            </a:gradFill>
            <a:ln w="28575">
              <a:solidFill>
                <a:srgbClr val="0066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0538992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23267"/>
                                        </p:tgtEl>
                                        <p:attrNameLst>
                                          <p:attrName>style.visibility</p:attrName>
                                        </p:attrNameLst>
                                      </p:cBhvr>
                                      <p:to>
                                        <p:strVal val="visible"/>
                                      </p:to>
                                    </p:set>
                                    <p:animEffect transition="in" filter="wipe(left)">
                                      <p:cBhvr>
                                        <p:cTn id="7" dur="500"/>
                                        <p:tgtEl>
                                          <p:spTgt spid="5232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23268"/>
                                        </p:tgtEl>
                                        <p:attrNameLst>
                                          <p:attrName>style.visibility</p:attrName>
                                        </p:attrNameLst>
                                      </p:cBhvr>
                                      <p:to>
                                        <p:strVal val="visible"/>
                                      </p:to>
                                    </p:set>
                                    <p:animEffect transition="in" filter="wipe(left)">
                                      <p:cBhvr>
                                        <p:cTn id="12" dur="500"/>
                                        <p:tgtEl>
                                          <p:spTgt spid="52326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3267" grpId="0" autoUpdateAnimBg="0"/>
      <p:bldP spid="523268" grpId="0"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2"/>
          <p:cNvSpPr>
            <a:spLocks noChangeArrowheads="1"/>
          </p:cNvSpPr>
          <p:nvPr/>
        </p:nvSpPr>
        <p:spPr bwMode="auto">
          <a:xfrm>
            <a:off x="3455988" y="928688"/>
            <a:ext cx="2973387" cy="579437"/>
          </a:xfrm>
          <a:prstGeom prst="rect">
            <a:avLst/>
          </a:prstGeom>
          <a:noFill/>
          <a:ln w="9525">
            <a:noFill/>
            <a:miter lim="800000"/>
            <a:headEnd/>
            <a:tailEnd/>
          </a:ln>
          <a:effectLst/>
        </p:spPr>
        <p:txBody>
          <a:bodyPr>
            <a:spAutoFit/>
          </a:bodyPr>
          <a:lstStyle/>
          <a:p>
            <a:pPr>
              <a:spcBef>
                <a:spcPct val="50000"/>
              </a:spcBef>
              <a:defRPr/>
            </a:pPr>
            <a:r>
              <a:rPr lang="zh-CN" altLang="en-US" sz="2800" b="1" dirty="0">
                <a:solidFill>
                  <a:srgbClr val="CC0000"/>
                </a:solidFill>
                <a:latin typeface="+mn-lt"/>
              </a:rPr>
              <a:t>状     态    表</a:t>
            </a:r>
            <a:r>
              <a:rPr lang="zh-CN" altLang="en-US" sz="3200" b="1" dirty="0">
                <a:solidFill>
                  <a:srgbClr val="003399"/>
                </a:solidFill>
                <a:latin typeface="+mn-lt"/>
              </a:rPr>
              <a:t>  </a:t>
            </a:r>
            <a:r>
              <a:rPr lang="zh-CN" altLang="en-US" sz="2800" b="1" dirty="0">
                <a:solidFill>
                  <a:srgbClr val="003399"/>
                </a:solidFill>
                <a:latin typeface="+mn-lt"/>
              </a:rPr>
              <a:t> </a:t>
            </a:r>
          </a:p>
        </p:txBody>
      </p:sp>
      <p:sp>
        <p:nvSpPr>
          <p:cNvPr id="524291" name="Rectangle 3"/>
          <p:cNvSpPr>
            <a:spLocks noChangeArrowheads="1"/>
          </p:cNvSpPr>
          <p:nvPr/>
        </p:nvSpPr>
        <p:spPr bwMode="auto">
          <a:xfrm>
            <a:off x="838200" y="533400"/>
            <a:ext cx="6970713" cy="519113"/>
          </a:xfrm>
          <a:prstGeom prst="rect">
            <a:avLst/>
          </a:prstGeom>
          <a:noFill/>
          <a:ln w="9525">
            <a:noFill/>
            <a:miter lim="800000"/>
            <a:headEnd/>
            <a:tailEnd/>
          </a:ln>
          <a:effectLst/>
        </p:spPr>
        <p:txBody>
          <a:bodyPr wrap="none">
            <a:spAutoFit/>
          </a:bodyPr>
          <a:lstStyle/>
          <a:p>
            <a:pPr>
              <a:spcBef>
                <a:spcPct val="50000"/>
              </a:spcBef>
              <a:defRPr/>
            </a:pPr>
            <a:r>
              <a:rPr lang="zh-CN" altLang="en-US" sz="2800" b="1">
                <a:solidFill>
                  <a:srgbClr val="FF0000"/>
                </a:solidFill>
                <a:latin typeface="" pitchFamily="18" charset="0"/>
              </a:rPr>
              <a:t>例：</a:t>
            </a:r>
            <a:r>
              <a:rPr lang="zh-CN" altLang="en-US" sz="2800" b="1">
                <a:latin typeface="" pitchFamily="18" charset="0"/>
              </a:rPr>
              <a:t>三位二进制译码器（输出高电平有效）</a:t>
            </a:r>
            <a:endParaRPr lang="zh-CN" altLang="en-US" sz="2800" b="1">
              <a:solidFill>
                <a:srgbClr val="FFFF00"/>
              </a:solidFill>
              <a:latin typeface="" pitchFamily="18" charset="0"/>
            </a:endParaRPr>
          </a:p>
        </p:txBody>
      </p:sp>
      <p:pic>
        <p:nvPicPr>
          <p:cNvPr id="132100" name="Picture 22" descr="C:\Users\Administrator\Desktop\图片2.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93813" y="1500188"/>
            <a:ext cx="6492875"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740758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ChangeArrowheads="1"/>
          </p:cNvSpPr>
          <p:nvPr/>
        </p:nvSpPr>
        <p:spPr bwMode="auto">
          <a:xfrm>
            <a:off x="1066800" y="743470"/>
            <a:ext cx="2684463" cy="519112"/>
          </a:xfrm>
          <a:prstGeom prst="rect">
            <a:avLst/>
          </a:prstGeom>
          <a:noFill/>
          <a:ln w="9525">
            <a:noFill/>
            <a:miter lim="800000"/>
            <a:headEnd/>
            <a:tailEnd/>
          </a:ln>
        </p:spPr>
        <p:txBody>
          <a:bodyPr wrap="none">
            <a:spAutoFit/>
          </a:bodyPr>
          <a:lstStyle/>
          <a:p>
            <a:pPr>
              <a:defRPr/>
            </a:pPr>
            <a:r>
              <a:rPr lang="zh-CN" altLang="en-US" sz="2800" b="1">
                <a:solidFill>
                  <a:srgbClr val="CC0000"/>
                </a:solidFill>
                <a:latin typeface="Times New Roman" panose="02020603050405020304" pitchFamily="18" charset="0"/>
                <a:cs typeface="Times New Roman" panose="02020603050405020304" pitchFamily="18" charset="0"/>
              </a:rPr>
              <a:t>写出逻辑表达式</a:t>
            </a:r>
          </a:p>
        </p:txBody>
      </p:sp>
      <p:grpSp>
        <p:nvGrpSpPr>
          <p:cNvPr id="2" name="Group 3"/>
          <p:cNvGrpSpPr>
            <a:grpSpLocks/>
          </p:cNvGrpSpPr>
          <p:nvPr/>
        </p:nvGrpSpPr>
        <p:grpSpPr bwMode="auto">
          <a:xfrm>
            <a:off x="1519238" y="1529282"/>
            <a:ext cx="5262562" cy="2565401"/>
            <a:chOff x="957" y="912"/>
            <a:chExt cx="3315" cy="1616"/>
          </a:xfrm>
        </p:grpSpPr>
        <p:sp>
          <p:nvSpPr>
            <p:cNvPr id="133124" name="Rectangle 4"/>
            <p:cNvSpPr>
              <a:spLocks noChangeArrowheads="1"/>
            </p:cNvSpPr>
            <p:nvPr/>
          </p:nvSpPr>
          <p:spPr bwMode="auto">
            <a:xfrm>
              <a:off x="960" y="912"/>
              <a:ext cx="1327" cy="365"/>
            </a:xfrm>
            <a:prstGeom prst="rect">
              <a:avLst/>
            </a:prstGeom>
            <a:noFill/>
            <a:ln w="9525">
              <a:noFill/>
              <a:miter lim="800000"/>
              <a:headEnd/>
              <a:tailEnd/>
            </a:ln>
          </p:spPr>
          <p:txBody>
            <a:bodyPr>
              <a:spAutoFit/>
            </a:bodyPr>
            <a:lstStyle/>
            <a:p>
              <a:pPr>
                <a:defRPr/>
              </a:pPr>
              <a:r>
                <a:rPr lang="en-US" altLang="zh-CN" sz="3200" b="1" i="1">
                  <a:solidFill>
                    <a:srgbClr val="000000"/>
                  </a:solidFill>
                  <a:latin typeface="Times New Roman" panose="02020603050405020304" pitchFamily="18" charset="0"/>
                  <a:cs typeface="Times New Roman" panose="02020603050405020304" pitchFamily="18" charset="0"/>
                </a:rPr>
                <a:t>Y</a:t>
              </a:r>
              <a:r>
                <a:rPr lang="en-US" altLang="zh-CN" sz="3200" b="1" baseline="-25000">
                  <a:solidFill>
                    <a:srgbClr val="000000"/>
                  </a:solidFill>
                  <a:latin typeface="Times New Roman" panose="02020603050405020304" pitchFamily="18" charset="0"/>
                  <a:cs typeface="Times New Roman" panose="02020603050405020304" pitchFamily="18" charset="0"/>
                </a:rPr>
                <a:t>0</a:t>
              </a:r>
              <a:r>
                <a:rPr lang="en-US" altLang="zh-CN" sz="3200" b="1">
                  <a:solidFill>
                    <a:srgbClr val="000000"/>
                  </a:solidFill>
                  <a:latin typeface="Times New Roman" panose="02020603050405020304" pitchFamily="18" charset="0"/>
                  <a:cs typeface="Times New Roman" panose="02020603050405020304" pitchFamily="18" charset="0"/>
                </a:rPr>
                <a:t>=</a:t>
              </a:r>
              <a:r>
                <a:rPr lang="en-US" altLang="zh-CN" sz="3200" b="1" i="1">
                  <a:solidFill>
                    <a:srgbClr val="000000"/>
                  </a:solidFill>
                  <a:latin typeface="Times New Roman" panose="02020603050405020304" pitchFamily="18" charset="0"/>
                  <a:cs typeface="Times New Roman" panose="02020603050405020304" pitchFamily="18" charset="0"/>
                </a:rPr>
                <a:t>A B C</a:t>
              </a:r>
              <a:endParaRPr lang="en-US" altLang="zh-CN" sz="3200" b="1">
                <a:solidFill>
                  <a:srgbClr val="000000"/>
                </a:solidFill>
                <a:latin typeface="Times New Roman" panose="02020603050405020304" pitchFamily="18" charset="0"/>
                <a:cs typeface="Times New Roman" panose="02020603050405020304" pitchFamily="18" charset="0"/>
              </a:endParaRPr>
            </a:p>
          </p:txBody>
        </p:sp>
        <p:grpSp>
          <p:nvGrpSpPr>
            <p:cNvPr id="133125" name="Group 5"/>
            <p:cNvGrpSpPr>
              <a:grpSpLocks/>
            </p:cNvGrpSpPr>
            <p:nvPr/>
          </p:nvGrpSpPr>
          <p:grpSpPr bwMode="auto">
            <a:xfrm>
              <a:off x="1440" y="953"/>
              <a:ext cx="622" cy="0"/>
              <a:chOff x="1344" y="1152"/>
              <a:chExt cx="720" cy="0"/>
            </a:xfrm>
          </p:grpSpPr>
          <p:sp>
            <p:nvSpPr>
              <p:cNvPr id="525318" name="Line 6"/>
              <p:cNvSpPr>
                <a:spLocks noChangeShapeType="1"/>
              </p:cNvSpPr>
              <p:nvPr/>
            </p:nvSpPr>
            <p:spPr bwMode="auto">
              <a:xfrm>
                <a:off x="1344" y="1152"/>
                <a:ext cx="192" cy="0"/>
              </a:xfrm>
              <a:prstGeom prst="line">
                <a:avLst/>
              </a:prstGeom>
              <a:noFill/>
              <a:ln w="28575">
                <a:solidFill>
                  <a:schemeClr val="tx1"/>
                </a:solidFill>
                <a:round/>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25319" name="Line 7"/>
              <p:cNvSpPr>
                <a:spLocks noChangeShapeType="1"/>
              </p:cNvSpPr>
              <p:nvPr/>
            </p:nvSpPr>
            <p:spPr bwMode="auto">
              <a:xfrm>
                <a:off x="1632" y="1152"/>
                <a:ext cx="192" cy="0"/>
              </a:xfrm>
              <a:prstGeom prst="line">
                <a:avLst/>
              </a:prstGeom>
              <a:noFill/>
              <a:ln w="28575">
                <a:solidFill>
                  <a:schemeClr val="tx1"/>
                </a:solidFill>
                <a:round/>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25320" name="Line 8"/>
              <p:cNvSpPr>
                <a:spLocks noChangeShapeType="1"/>
              </p:cNvSpPr>
              <p:nvPr/>
            </p:nvSpPr>
            <p:spPr bwMode="auto">
              <a:xfrm>
                <a:off x="1872" y="1152"/>
                <a:ext cx="192" cy="0"/>
              </a:xfrm>
              <a:prstGeom prst="line">
                <a:avLst/>
              </a:prstGeom>
              <a:noFill/>
              <a:ln w="28575">
                <a:solidFill>
                  <a:schemeClr val="tx1"/>
                </a:solidFill>
                <a:round/>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nvGrpSpPr>
            <p:cNvPr id="133126" name="Group 9"/>
            <p:cNvGrpSpPr>
              <a:grpSpLocks/>
            </p:cNvGrpSpPr>
            <p:nvPr/>
          </p:nvGrpSpPr>
          <p:grpSpPr bwMode="auto">
            <a:xfrm>
              <a:off x="2640" y="912"/>
              <a:ext cx="1329" cy="365"/>
              <a:chOff x="960" y="1481"/>
              <a:chExt cx="1329" cy="365"/>
            </a:xfrm>
          </p:grpSpPr>
          <p:sp>
            <p:nvSpPr>
              <p:cNvPr id="133145" name="Rectangle 10"/>
              <p:cNvSpPr>
                <a:spLocks noChangeArrowheads="1"/>
              </p:cNvSpPr>
              <p:nvPr/>
            </p:nvSpPr>
            <p:spPr bwMode="auto">
              <a:xfrm>
                <a:off x="960" y="1481"/>
                <a:ext cx="1329" cy="365"/>
              </a:xfrm>
              <a:prstGeom prst="rect">
                <a:avLst/>
              </a:prstGeom>
              <a:noFill/>
              <a:ln w="9525">
                <a:noFill/>
                <a:miter lim="800000"/>
                <a:headEnd/>
                <a:tailEnd/>
              </a:ln>
            </p:spPr>
            <p:txBody>
              <a:bodyPr>
                <a:spAutoFit/>
              </a:bodyPr>
              <a:lstStyle/>
              <a:p>
                <a:pPr>
                  <a:defRPr/>
                </a:pPr>
                <a:r>
                  <a:rPr lang="en-US" altLang="zh-CN" sz="3200" b="1" i="1">
                    <a:solidFill>
                      <a:srgbClr val="000000"/>
                    </a:solidFill>
                    <a:latin typeface="Times New Roman" panose="02020603050405020304" pitchFamily="18" charset="0"/>
                    <a:cs typeface="Times New Roman" panose="02020603050405020304" pitchFamily="18" charset="0"/>
                  </a:rPr>
                  <a:t>Y</a:t>
                </a:r>
                <a:r>
                  <a:rPr lang="en-US" altLang="zh-CN" sz="3200" b="1" baseline="-25000">
                    <a:solidFill>
                      <a:srgbClr val="000000"/>
                    </a:solidFill>
                    <a:latin typeface="Times New Roman" panose="02020603050405020304" pitchFamily="18" charset="0"/>
                    <a:cs typeface="Times New Roman" panose="02020603050405020304" pitchFamily="18" charset="0"/>
                  </a:rPr>
                  <a:t>1</a:t>
                </a:r>
                <a:r>
                  <a:rPr lang="en-US" altLang="zh-CN" sz="3200" b="1">
                    <a:solidFill>
                      <a:srgbClr val="000000"/>
                    </a:solidFill>
                    <a:latin typeface="Times New Roman" panose="02020603050405020304" pitchFamily="18" charset="0"/>
                    <a:cs typeface="Times New Roman" panose="02020603050405020304" pitchFamily="18" charset="0"/>
                  </a:rPr>
                  <a:t>=</a:t>
                </a:r>
                <a:r>
                  <a:rPr lang="en-US" altLang="zh-CN" sz="3200" b="1" i="1">
                    <a:solidFill>
                      <a:srgbClr val="000000"/>
                    </a:solidFill>
                    <a:latin typeface="Times New Roman" panose="02020603050405020304" pitchFamily="18" charset="0"/>
                    <a:cs typeface="Times New Roman" panose="02020603050405020304" pitchFamily="18" charset="0"/>
                  </a:rPr>
                  <a:t>A B C</a:t>
                </a:r>
              </a:p>
            </p:txBody>
          </p:sp>
          <p:sp>
            <p:nvSpPr>
              <p:cNvPr id="525323" name="Line 11"/>
              <p:cNvSpPr>
                <a:spLocks noChangeShapeType="1"/>
              </p:cNvSpPr>
              <p:nvPr/>
            </p:nvSpPr>
            <p:spPr bwMode="auto">
              <a:xfrm>
                <a:off x="1440" y="1522"/>
                <a:ext cx="165" cy="0"/>
              </a:xfrm>
              <a:prstGeom prst="line">
                <a:avLst/>
              </a:prstGeom>
              <a:noFill/>
              <a:ln w="28575">
                <a:solidFill>
                  <a:schemeClr val="tx1"/>
                </a:solidFill>
                <a:round/>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25324" name="Line 12"/>
              <p:cNvSpPr>
                <a:spLocks noChangeShapeType="1"/>
              </p:cNvSpPr>
              <p:nvPr/>
            </p:nvSpPr>
            <p:spPr bwMode="auto">
              <a:xfrm>
                <a:off x="1688" y="1522"/>
                <a:ext cx="166" cy="0"/>
              </a:xfrm>
              <a:prstGeom prst="line">
                <a:avLst/>
              </a:prstGeom>
              <a:noFill/>
              <a:ln w="28575">
                <a:solidFill>
                  <a:schemeClr val="tx1"/>
                </a:solidFill>
                <a:round/>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nvGrpSpPr>
            <p:cNvPr id="133127" name="Group 13"/>
            <p:cNvGrpSpPr>
              <a:grpSpLocks/>
            </p:cNvGrpSpPr>
            <p:nvPr/>
          </p:nvGrpSpPr>
          <p:grpSpPr bwMode="auto">
            <a:xfrm>
              <a:off x="960" y="1344"/>
              <a:ext cx="1140" cy="368"/>
              <a:chOff x="960" y="2042"/>
              <a:chExt cx="1140" cy="368"/>
            </a:xfrm>
          </p:grpSpPr>
          <p:sp>
            <p:nvSpPr>
              <p:cNvPr id="133142" name="Rectangle 14"/>
              <p:cNvSpPr>
                <a:spLocks noChangeArrowheads="1"/>
              </p:cNvSpPr>
              <p:nvPr/>
            </p:nvSpPr>
            <p:spPr bwMode="auto">
              <a:xfrm>
                <a:off x="960" y="2042"/>
                <a:ext cx="1140" cy="368"/>
              </a:xfrm>
              <a:prstGeom prst="rect">
                <a:avLst/>
              </a:prstGeom>
              <a:noFill/>
              <a:ln w="9525">
                <a:noFill/>
                <a:miter lim="800000"/>
                <a:headEnd/>
                <a:tailEnd/>
              </a:ln>
            </p:spPr>
            <p:txBody>
              <a:bodyPr wrap="none">
                <a:spAutoFit/>
              </a:bodyPr>
              <a:lstStyle/>
              <a:p>
                <a:pPr>
                  <a:defRPr/>
                </a:pPr>
                <a:r>
                  <a:rPr lang="en-US" altLang="zh-CN" sz="3200" b="1" i="1">
                    <a:solidFill>
                      <a:srgbClr val="000000"/>
                    </a:solidFill>
                    <a:latin typeface="Times New Roman" panose="02020603050405020304" pitchFamily="18" charset="0"/>
                    <a:cs typeface="Times New Roman" panose="02020603050405020304" pitchFamily="18" charset="0"/>
                  </a:rPr>
                  <a:t>Y</a:t>
                </a:r>
                <a:r>
                  <a:rPr lang="en-US" altLang="zh-CN" sz="3200" b="1" baseline="-25000">
                    <a:solidFill>
                      <a:srgbClr val="000000"/>
                    </a:solidFill>
                    <a:latin typeface="Times New Roman" panose="02020603050405020304" pitchFamily="18" charset="0"/>
                    <a:cs typeface="Times New Roman" panose="02020603050405020304" pitchFamily="18" charset="0"/>
                  </a:rPr>
                  <a:t>2</a:t>
                </a:r>
                <a:r>
                  <a:rPr lang="en-US" altLang="zh-CN" sz="3200" b="1">
                    <a:solidFill>
                      <a:srgbClr val="000000"/>
                    </a:solidFill>
                    <a:latin typeface="Times New Roman" panose="02020603050405020304" pitchFamily="18" charset="0"/>
                    <a:cs typeface="Times New Roman" panose="02020603050405020304" pitchFamily="18" charset="0"/>
                  </a:rPr>
                  <a:t>=</a:t>
                </a:r>
                <a:r>
                  <a:rPr lang="en-US" altLang="zh-CN" sz="3200" b="1" i="1">
                    <a:solidFill>
                      <a:srgbClr val="000000"/>
                    </a:solidFill>
                    <a:latin typeface="Times New Roman" panose="02020603050405020304" pitchFamily="18" charset="0"/>
                    <a:cs typeface="Times New Roman" panose="02020603050405020304" pitchFamily="18" charset="0"/>
                  </a:rPr>
                  <a:t>A B C</a:t>
                </a:r>
                <a:endParaRPr lang="en-US" altLang="zh-CN" sz="3200" b="1">
                  <a:solidFill>
                    <a:srgbClr val="000000"/>
                  </a:solidFill>
                  <a:latin typeface="Times New Roman" panose="02020603050405020304" pitchFamily="18" charset="0"/>
                  <a:cs typeface="Times New Roman" panose="02020603050405020304" pitchFamily="18" charset="0"/>
                </a:endParaRPr>
              </a:p>
            </p:txBody>
          </p:sp>
          <p:sp>
            <p:nvSpPr>
              <p:cNvPr id="525327" name="Line 15"/>
              <p:cNvSpPr>
                <a:spLocks noChangeShapeType="1"/>
              </p:cNvSpPr>
              <p:nvPr/>
            </p:nvSpPr>
            <p:spPr bwMode="auto">
              <a:xfrm>
                <a:off x="1440" y="2085"/>
                <a:ext cx="166" cy="0"/>
              </a:xfrm>
              <a:prstGeom prst="line">
                <a:avLst/>
              </a:prstGeom>
              <a:noFill/>
              <a:ln w="28575">
                <a:solidFill>
                  <a:schemeClr val="tx1"/>
                </a:solidFill>
                <a:round/>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25328" name="Line 16"/>
              <p:cNvSpPr>
                <a:spLocks noChangeShapeType="1"/>
              </p:cNvSpPr>
              <p:nvPr/>
            </p:nvSpPr>
            <p:spPr bwMode="auto">
              <a:xfrm>
                <a:off x="1896" y="2085"/>
                <a:ext cx="166" cy="0"/>
              </a:xfrm>
              <a:prstGeom prst="line">
                <a:avLst/>
              </a:prstGeom>
              <a:noFill/>
              <a:ln w="28575">
                <a:solidFill>
                  <a:schemeClr val="tx1"/>
                </a:solidFill>
                <a:round/>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nvGrpSpPr>
            <p:cNvPr id="133128" name="Group 17"/>
            <p:cNvGrpSpPr>
              <a:grpSpLocks/>
            </p:cNvGrpSpPr>
            <p:nvPr/>
          </p:nvGrpSpPr>
          <p:grpSpPr bwMode="auto">
            <a:xfrm>
              <a:off x="2640" y="1296"/>
              <a:ext cx="1140" cy="368"/>
              <a:chOff x="960" y="2612"/>
              <a:chExt cx="1140" cy="368"/>
            </a:xfrm>
          </p:grpSpPr>
          <p:sp>
            <p:nvSpPr>
              <p:cNvPr id="133140" name="Rectangle 18"/>
              <p:cNvSpPr>
                <a:spLocks noChangeArrowheads="1"/>
              </p:cNvSpPr>
              <p:nvPr/>
            </p:nvSpPr>
            <p:spPr bwMode="auto">
              <a:xfrm>
                <a:off x="960" y="2612"/>
                <a:ext cx="1140" cy="368"/>
              </a:xfrm>
              <a:prstGeom prst="rect">
                <a:avLst/>
              </a:prstGeom>
              <a:noFill/>
              <a:ln w="9525">
                <a:noFill/>
                <a:miter lim="800000"/>
                <a:headEnd/>
                <a:tailEnd/>
              </a:ln>
            </p:spPr>
            <p:txBody>
              <a:bodyPr wrap="none">
                <a:spAutoFit/>
              </a:bodyPr>
              <a:lstStyle/>
              <a:p>
                <a:pPr>
                  <a:defRPr/>
                </a:pPr>
                <a:r>
                  <a:rPr lang="en-US" altLang="zh-CN" sz="3200" b="1" i="1">
                    <a:solidFill>
                      <a:srgbClr val="000000"/>
                    </a:solidFill>
                    <a:latin typeface="Times New Roman" panose="02020603050405020304" pitchFamily="18" charset="0"/>
                    <a:cs typeface="Times New Roman" panose="02020603050405020304" pitchFamily="18" charset="0"/>
                  </a:rPr>
                  <a:t>Y</a:t>
                </a:r>
                <a:r>
                  <a:rPr lang="en-US" altLang="zh-CN" sz="3200" b="1" baseline="-25000">
                    <a:solidFill>
                      <a:srgbClr val="000000"/>
                    </a:solidFill>
                    <a:latin typeface="Times New Roman" panose="02020603050405020304" pitchFamily="18" charset="0"/>
                    <a:cs typeface="Times New Roman" panose="02020603050405020304" pitchFamily="18" charset="0"/>
                  </a:rPr>
                  <a:t>3</a:t>
                </a:r>
                <a:r>
                  <a:rPr lang="en-US" altLang="zh-CN" sz="3200" b="1">
                    <a:solidFill>
                      <a:srgbClr val="000000"/>
                    </a:solidFill>
                    <a:latin typeface="Times New Roman" panose="02020603050405020304" pitchFamily="18" charset="0"/>
                    <a:cs typeface="Times New Roman" panose="02020603050405020304" pitchFamily="18" charset="0"/>
                  </a:rPr>
                  <a:t>=</a:t>
                </a:r>
                <a:r>
                  <a:rPr lang="en-US" altLang="zh-CN" sz="3200" b="1" i="1">
                    <a:solidFill>
                      <a:srgbClr val="000000"/>
                    </a:solidFill>
                    <a:latin typeface="Times New Roman" panose="02020603050405020304" pitchFamily="18" charset="0"/>
                    <a:cs typeface="Times New Roman" panose="02020603050405020304" pitchFamily="18" charset="0"/>
                  </a:rPr>
                  <a:t>A B C</a:t>
                </a:r>
                <a:endParaRPr lang="en-US" altLang="zh-CN" sz="3200" b="1">
                  <a:solidFill>
                    <a:srgbClr val="000000"/>
                  </a:solidFill>
                  <a:latin typeface="Times New Roman" panose="02020603050405020304" pitchFamily="18" charset="0"/>
                  <a:cs typeface="Times New Roman" panose="02020603050405020304" pitchFamily="18" charset="0"/>
                </a:endParaRPr>
              </a:p>
            </p:txBody>
          </p:sp>
          <p:sp>
            <p:nvSpPr>
              <p:cNvPr id="525331" name="Line 19"/>
              <p:cNvSpPr>
                <a:spLocks noChangeShapeType="1"/>
              </p:cNvSpPr>
              <p:nvPr/>
            </p:nvSpPr>
            <p:spPr bwMode="auto">
              <a:xfrm>
                <a:off x="1440" y="2663"/>
                <a:ext cx="166" cy="0"/>
              </a:xfrm>
              <a:prstGeom prst="line">
                <a:avLst/>
              </a:prstGeom>
              <a:noFill/>
              <a:ln w="28575">
                <a:solidFill>
                  <a:schemeClr val="tx1"/>
                </a:solidFill>
                <a:round/>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sp>
          <p:nvSpPr>
            <p:cNvPr id="133129" name="Rectangle 20"/>
            <p:cNvSpPr>
              <a:spLocks noChangeArrowheads="1"/>
            </p:cNvSpPr>
            <p:nvPr/>
          </p:nvSpPr>
          <p:spPr bwMode="auto">
            <a:xfrm>
              <a:off x="2640" y="2160"/>
              <a:ext cx="1140" cy="368"/>
            </a:xfrm>
            <a:prstGeom prst="rect">
              <a:avLst/>
            </a:prstGeom>
            <a:noFill/>
            <a:ln w="9525">
              <a:noFill/>
              <a:miter lim="800000"/>
              <a:headEnd/>
              <a:tailEnd/>
            </a:ln>
          </p:spPr>
          <p:txBody>
            <a:bodyPr wrap="none">
              <a:spAutoFit/>
            </a:bodyPr>
            <a:lstStyle/>
            <a:p>
              <a:pPr>
                <a:defRPr/>
              </a:pPr>
              <a:r>
                <a:rPr lang="en-US" altLang="zh-CN" sz="3200" b="1" i="1">
                  <a:solidFill>
                    <a:srgbClr val="000000"/>
                  </a:solidFill>
                  <a:latin typeface="Times New Roman" panose="02020603050405020304" pitchFamily="18" charset="0"/>
                  <a:cs typeface="Times New Roman" panose="02020603050405020304" pitchFamily="18" charset="0"/>
                </a:rPr>
                <a:t>Y</a:t>
              </a:r>
              <a:r>
                <a:rPr lang="en-US" altLang="zh-CN" sz="3200" b="1" baseline="-25000">
                  <a:solidFill>
                    <a:srgbClr val="000000"/>
                  </a:solidFill>
                  <a:latin typeface="Times New Roman" panose="02020603050405020304" pitchFamily="18" charset="0"/>
                  <a:cs typeface="Times New Roman" panose="02020603050405020304" pitchFamily="18" charset="0"/>
                </a:rPr>
                <a:t>7</a:t>
              </a:r>
              <a:r>
                <a:rPr lang="en-US" altLang="zh-CN" sz="3200" b="1">
                  <a:solidFill>
                    <a:srgbClr val="000000"/>
                  </a:solidFill>
                  <a:latin typeface="Times New Roman" panose="02020603050405020304" pitchFamily="18" charset="0"/>
                  <a:cs typeface="Times New Roman" panose="02020603050405020304" pitchFamily="18" charset="0"/>
                </a:rPr>
                <a:t>=</a:t>
              </a:r>
              <a:r>
                <a:rPr lang="en-US" altLang="zh-CN" sz="3200" b="1" i="1">
                  <a:solidFill>
                    <a:srgbClr val="000000"/>
                  </a:solidFill>
                  <a:latin typeface="Times New Roman" panose="02020603050405020304" pitchFamily="18" charset="0"/>
                  <a:cs typeface="Times New Roman" panose="02020603050405020304" pitchFamily="18" charset="0"/>
                </a:rPr>
                <a:t>A B C</a:t>
              </a:r>
              <a:endParaRPr lang="en-US" altLang="zh-CN" sz="3200" b="1">
                <a:solidFill>
                  <a:srgbClr val="000000"/>
                </a:solidFill>
                <a:latin typeface="Times New Roman" panose="02020603050405020304" pitchFamily="18" charset="0"/>
                <a:cs typeface="Times New Roman" panose="02020603050405020304" pitchFamily="18" charset="0"/>
              </a:endParaRPr>
            </a:p>
          </p:txBody>
        </p:sp>
        <p:grpSp>
          <p:nvGrpSpPr>
            <p:cNvPr id="133130" name="Group 21"/>
            <p:cNvGrpSpPr>
              <a:grpSpLocks/>
            </p:cNvGrpSpPr>
            <p:nvPr/>
          </p:nvGrpSpPr>
          <p:grpSpPr bwMode="auto">
            <a:xfrm>
              <a:off x="960" y="1747"/>
              <a:ext cx="1075" cy="368"/>
              <a:chOff x="2451" y="944"/>
              <a:chExt cx="1075" cy="368"/>
            </a:xfrm>
          </p:grpSpPr>
          <p:sp>
            <p:nvSpPr>
              <p:cNvPr id="133137" name="Rectangle 22"/>
              <p:cNvSpPr>
                <a:spLocks noChangeArrowheads="1"/>
              </p:cNvSpPr>
              <p:nvPr/>
            </p:nvSpPr>
            <p:spPr bwMode="auto">
              <a:xfrm>
                <a:off x="2451" y="944"/>
                <a:ext cx="1075" cy="368"/>
              </a:xfrm>
              <a:prstGeom prst="rect">
                <a:avLst/>
              </a:prstGeom>
              <a:noFill/>
              <a:ln w="9525">
                <a:noFill/>
                <a:miter lim="800000"/>
                <a:headEnd/>
                <a:tailEnd/>
              </a:ln>
            </p:spPr>
            <p:txBody>
              <a:bodyPr wrap="none">
                <a:spAutoFit/>
              </a:bodyPr>
              <a:lstStyle/>
              <a:p>
                <a:pPr>
                  <a:defRPr/>
                </a:pPr>
                <a:r>
                  <a:rPr lang="en-US" altLang="zh-CN" sz="3200" b="1" i="1">
                    <a:solidFill>
                      <a:srgbClr val="000000"/>
                    </a:solidFill>
                    <a:latin typeface="Times New Roman" panose="02020603050405020304" pitchFamily="18" charset="0"/>
                    <a:cs typeface="Times New Roman" panose="02020603050405020304" pitchFamily="18" charset="0"/>
                  </a:rPr>
                  <a:t>Y</a:t>
                </a:r>
                <a:r>
                  <a:rPr lang="en-US" altLang="zh-CN" sz="3200" b="1" baseline="-25000">
                    <a:solidFill>
                      <a:srgbClr val="000000"/>
                    </a:solidFill>
                    <a:latin typeface="Times New Roman" panose="02020603050405020304" pitchFamily="18" charset="0"/>
                    <a:cs typeface="Times New Roman" panose="02020603050405020304" pitchFamily="18" charset="0"/>
                  </a:rPr>
                  <a:t>4</a:t>
                </a:r>
                <a:r>
                  <a:rPr lang="en-US" altLang="zh-CN" sz="3200" b="1">
                    <a:solidFill>
                      <a:srgbClr val="000000"/>
                    </a:solidFill>
                    <a:latin typeface="Times New Roman" panose="02020603050405020304" pitchFamily="18" charset="0"/>
                    <a:cs typeface="Times New Roman" panose="02020603050405020304" pitchFamily="18" charset="0"/>
                  </a:rPr>
                  <a:t>=</a:t>
                </a:r>
                <a:r>
                  <a:rPr lang="en-US" altLang="zh-CN" sz="3200" b="1" i="1">
                    <a:solidFill>
                      <a:srgbClr val="000000"/>
                    </a:solidFill>
                    <a:latin typeface="Times New Roman" panose="02020603050405020304" pitchFamily="18" charset="0"/>
                    <a:cs typeface="Times New Roman" panose="02020603050405020304" pitchFamily="18" charset="0"/>
                  </a:rPr>
                  <a:t>A BC</a:t>
                </a:r>
                <a:endParaRPr lang="en-US" altLang="zh-CN" sz="3200" b="1">
                  <a:solidFill>
                    <a:srgbClr val="000000"/>
                  </a:solidFill>
                  <a:latin typeface="Times New Roman" panose="02020603050405020304" pitchFamily="18" charset="0"/>
                  <a:cs typeface="Times New Roman" panose="02020603050405020304" pitchFamily="18" charset="0"/>
                </a:endParaRPr>
              </a:p>
            </p:txBody>
          </p:sp>
          <p:sp>
            <p:nvSpPr>
              <p:cNvPr id="525335" name="Line 23"/>
              <p:cNvSpPr>
                <a:spLocks noChangeShapeType="1"/>
              </p:cNvSpPr>
              <p:nvPr/>
            </p:nvSpPr>
            <p:spPr bwMode="auto">
              <a:xfrm>
                <a:off x="3129" y="974"/>
                <a:ext cx="166" cy="0"/>
              </a:xfrm>
              <a:prstGeom prst="line">
                <a:avLst/>
              </a:prstGeom>
              <a:noFill/>
              <a:ln w="28575">
                <a:solidFill>
                  <a:schemeClr val="tx1"/>
                </a:solidFill>
                <a:round/>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25336" name="Line 24"/>
              <p:cNvSpPr>
                <a:spLocks noChangeShapeType="1"/>
              </p:cNvSpPr>
              <p:nvPr/>
            </p:nvSpPr>
            <p:spPr bwMode="auto">
              <a:xfrm>
                <a:off x="3336" y="974"/>
                <a:ext cx="166" cy="0"/>
              </a:xfrm>
              <a:prstGeom prst="line">
                <a:avLst/>
              </a:prstGeom>
              <a:noFill/>
              <a:ln w="28575">
                <a:solidFill>
                  <a:schemeClr val="tx1"/>
                </a:solidFill>
                <a:round/>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nvGrpSpPr>
            <p:cNvPr id="133131" name="Group 25"/>
            <p:cNvGrpSpPr>
              <a:grpSpLocks/>
            </p:cNvGrpSpPr>
            <p:nvPr/>
          </p:nvGrpSpPr>
          <p:grpSpPr bwMode="auto">
            <a:xfrm>
              <a:off x="957" y="2160"/>
              <a:ext cx="1827" cy="365"/>
              <a:chOff x="957" y="2160"/>
              <a:chExt cx="1827" cy="365"/>
            </a:xfrm>
          </p:grpSpPr>
          <p:sp>
            <p:nvSpPr>
              <p:cNvPr id="133135" name="Rectangle 26"/>
              <p:cNvSpPr>
                <a:spLocks noChangeArrowheads="1"/>
              </p:cNvSpPr>
              <p:nvPr/>
            </p:nvSpPr>
            <p:spPr bwMode="auto">
              <a:xfrm>
                <a:off x="957" y="2160"/>
                <a:ext cx="1827" cy="365"/>
              </a:xfrm>
              <a:prstGeom prst="rect">
                <a:avLst/>
              </a:prstGeom>
              <a:noFill/>
              <a:ln w="9525">
                <a:noFill/>
                <a:miter lim="800000"/>
                <a:headEnd/>
                <a:tailEnd/>
              </a:ln>
            </p:spPr>
            <p:txBody>
              <a:bodyPr>
                <a:spAutoFit/>
              </a:bodyPr>
              <a:lstStyle/>
              <a:p>
                <a:pPr>
                  <a:defRPr/>
                </a:pPr>
                <a:r>
                  <a:rPr lang="en-US" altLang="zh-CN" sz="3200" b="1" i="1">
                    <a:solidFill>
                      <a:srgbClr val="000000"/>
                    </a:solidFill>
                    <a:latin typeface="Times New Roman" panose="02020603050405020304" pitchFamily="18" charset="0"/>
                    <a:cs typeface="Times New Roman" panose="02020603050405020304" pitchFamily="18" charset="0"/>
                  </a:rPr>
                  <a:t>Y</a:t>
                </a:r>
                <a:r>
                  <a:rPr lang="en-US" altLang="zh-CN" sz="3200" b="1" baseline="-25000">
                    <a:solidFill>
                      <a:srgbClr val="000000"/>
                    </a:solidFill>
                    <a:latin typeface="Times New Roman" panose="02020603050405020304" pitchFamily="18" charset="0"/>
                    <a:cs typeface="Times New Roman" panose="02020603050405020304" pitchFamily="18" charset="0"/>
                  </a:rPr>
                  <a:t>6</a:t>
                </a:r>
                <a:r>
                  <a:rPr lang="en-US" altLang="zh-CN" sz="3200" b="1">
                    <a:solidFill>
                      <a:srgbClr val="000000"/>
                    </a:solidFill>
                    <a:latin typeface="Times New Roman" panose="02020603050405020304" pitchFamily="18" charset="0"/>
                    <a:cs typeface="Times New Roman" panose="02020603050405020304" pitchFamily="18" charset="0"/>
                  </a:rPr>
                  <a:t>=</a:t>
                </a:r>
                <a:r>
                  <a:rPr lang="en-US" altLang="zh-CN" sz="3200" b="1" i="1">
                    <a:solidFill>
                      <a:srgbClr val="000000"/>
                    </a:solidFill>
                    <a:latin typeface="Times New Roman" panose="02020603050405020304" pitchFamily="18" charset="0"/>
                    <a:cs typeface="Times New Roman" panose="02020603050405020304" pitchFamily="18" charset="0"/>
                  </a:rPr>
                  <a:t>A B C</a:t>
                </a:r>
                <a:endParaRPr lang="en-US" altLang="zh-CN" sz="3200" b="1">
                  <a:solidFill>
                    <a:srgbClr val="000000"/>
                  </a:solidFill>
                  <a:latin typeface="Times New Roman" panose="02020603050405020304" pitchFamily="18" charset="0"/>
                  <a:cs typeface="Times New Roman" panose="02020603050405020304" pitchFamily="18" charset="0"/>
                </a:endParaRPr>
              </a:p>
            </p:txBody>
          </p:sp>
          <p:sp>
            <p:nvSpPr>
              <p:cNvPr id="525339" name="Line 27"/>
              <p:cNvSpPr>
                <a:spLocks noChangeShapeType="1"/>
              </p:cNvSpPr>
              <p:nvPr/>
            </p:nvSpPr>
            <p:spPr bwMode="auto">
              <a:xfrm>
                <a:off x="1895" y="2201"/>
                <a:ext cx="166" cy="0"/>
              </a:xfrm>
              <a:prstGeom prst="line">
                <a:avLst/>
              </a:prstGeom>
              <a:noFill/>
              <a:ln w="28575">
                <a:solidFill>
                  <a:schemeClr val="tx1"/>
                </a:solidFill>
                <a:round/>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nvGrpSpPr>
            <p:cNvPr id="133132" name="Group 28"/>
            <p:cNvGrpSpPr>
              <a:grpSpLocks/>
            </p:cNvGrpSpPr>
            <p:nvPr/>
          </p:nvGrpSpPr>
          <p:grpSpPr bwMode="auto">
            <a:xfrm>
              <a:off x="2637" y="1728"/>
              <a:ext cx="1635" cy="365"/>
              <a:chOff x="2448" y="1441"/>
              <a:chExt cx="1635" cy="365"/>
            </a:xfrm>
          </p:grpSpPr>
          <p:sp>
            <p:nvSpPr>
              <p:cNvPr id="133133" name="Rectangle 29"/>
              <p:cNvSpPr>
                <a:spLocks noChangeArrowheads="1"/>
              </p:cNvSpPr>
              <p:nvPr/>
            </p:nvSpPr>
            <p:spPr bwMode="auto">
              <a:xfrm>
                <a:off x="2448" y="1441"/>
                <a:ext cx="1635" cy="365"/>
              </a:xfrm>
              <a:prstGeom prst="rect">
                <a:avLst/>
              </a:prstGeom>
              <a:noFill/>
              <a:ln w="9525">
                <a:noFill/>
                <a:miter lim="800000"/>
                <a:headEnd/>
                <a:tailEnd/>
              </a:ln>
            </p:spPr>
            <p:txBody>
              <a:bodyPr>
                <a:spAutoFit/>
              </a:bodyPr>
              <a:lstStyle/>
              <a:p>
                <a:pPr>
                  <a:defRPr/>
                </a:pPr>
                <a:r>
                  <a:rPr lang="en-US" altLang="zh-CN" sz="3200" b="1" i="1">
                    <a:solidFill>
                      <a:srgbClr val="000000"/>
                    </a:solidFill>
                    <a:latin typeface="Times New Roman" panose="02020603050405020304" pitchFamily="18" charset="0"/>
                    <a:cs typeface="Times New Roman" panose="02020603050405020304" pitchFamily="18" charset="0"/>
                  </a:rPr>
                  <a:t>Y</a:t>
                </a:r>
                <a:r>
                  <a:rPr lang="en-US" altLang="zh-CN" sz="3200" b="1" baseline="-25000">
                    <a:solidFill>
                      <a:srgbClr val="000000"/>
                    </a:solidFill>
                    <a:latin typeface="Times New Roman" panose="02020603050405020304" pitchFamily="18" charset="0"/>
                    <a:cs typeface="Times New Roman" panose="02020603050405020304" pitchFamily="18" charset="0"/>
                  </a:rPr>
                  <a:t>5</a:t>
                </a:r>
                <a:r>
                  <a:rPr lang="en-US" altLang="zh-CN" sz="3200" b="1">
                    <a:solidFill>
                      <a:srgbClr val="000000"/>
                    </a:solidFill>
                    <a:latin typeface="Times New Roman" panose="02020603050405020304" pitchFamily="18" charset="0"/>
                    <a:cs typeface="Times New Roman" panose="02020603050405020304" pitchFamily="18" charset="0"/>
                  </a:rPr>
                  <a:t>=</a:t>
                </a:r>
                <a:r>
                  <a:rPr lang="en-US" altLang="zh-CN" sz="3200" b="1" i="1">
                    <a:solidFill>
                      <a:srgbClr val="000000"/>
                    </a:solidFill>
                    <a:latin typeface="Times New Roman" panose="02020603050405020304" pitchFamily="18" charset="0"/>
                    <a:cs typeface="Times New Roman" panose="02020603050405020304" pitchFamily="18" charset="0"/>
                  </a:rPr>
                  <a:t>A B C</a:t>
                </a:r>
                <a:endParaRPr lang="en-US" altLang="zh-CN" sz="3200" b="1">
                  <a:solidFill>
                    <a:srgbClr val="000000"/>
                  </a:solidFill>
                  <a:latin typeface="Times New Roman" panose="02020603050405020304" pitchFamily="18" charset="0"/>
                  <a:cs typeface="Times New Roman" panose="02020603050405020304" pitchFamily="18" charset="0"/>
                </a:endParaRPr>
              </a:p>
            </p:txBody>
          </p:sp>
          <p:sp>
            <p:nvSpPr>
              <p:cNvPr id="525342" name="Line 30"/>
              <p:cNvSpPr>
                <a:spLocks noChangeShapeType="1"/>
              </p:cNvSpPr>
              <p:nvPr/>
            </p:nvSpPr>
            <p:spPr bwMode="auto">
              <a:xfrm>
                <a:off x="3168" y="1481"/>
                <a:ext cx="166" cy="0"/>
              </a:xfrm>
              <a:prstGeom prst="line">
                <a:avLst/>
              </a:prstGeom>
              <a:noFill/>
              <a:ln w="28575">
                <a:solidFill>
                  <a:schemeClr val="tx1"/>
                </a:solidFill>
                <a:round/>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41703171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25314"/>
                                        </p:tgtEl>
                                        <p:attrNameLst>
                                          <p:attrName>style.visibility</p:attrName>
                                        </p:attrNameLst>
                                      </p:cBhvr>
                                      <p:to>
                                        <p:strVal val="visible"/>
                                      </p:to>
                                    </p:set>
                                    <p:animEffect transition="in" filter="wipe(left)">
                                      <p:cBhvr>
                                        <p:cTn id="7" dur="500"/>
                                        <p:tgtEl>
                                          <p:spTgt spid="5253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314"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Rectangle 2"/>
          <p:cNvSpPr>
            <a:spLocks noChangeArrowheads="1"/>
          </p:cNvSpPr>
          <p:nvPr/>
        </p:nvSpPr>
        <p:spPr bwMode="auto">
          <a:xfrm>
            <a:off x="780107" y="534909"/>
            <a:ext cx="1381125" cy="519113"/>
          </a:xfrm>
          <a:prstGeom prst="rect">
            <a:avLst/>
          </a:prstGeom>
          <a:noFill/>
          <a:ln w="9525" cap="sq">
            <a:noFill/>
            <a:miter lim="800000"/>
            <a:headEnd/>
            <a:tailEnd/>
          </a:ln>
          <a:effectLst/>
        </p:spPr>
        <p:txBody>
          <a:bodyPr>
            <a:spAutoFit/>
          </a:bodyPr>
          <a:lstStyle/>
          <a:p>
            <a:pPr>
              <a:spcBef>
                <a:spcPct val="50000"/>
              </a:spcBef>
              <a:defRPr/>
            </a:pPr>
            <a:r>
              <a:rPr lang="zh-CN" altLang="en-US" sz="2800" b="1">
                <a:solidFill>
                  <a:srgbClr val="CC0000"/>
                </a:solidFill>
                <a:latin typeface="Times New Roman" panose="02020603050405020304" pitchFamily="18" charset="0"/>
                <a:cs typeface="Times New Roman" panose="02020603050405020304" pitchFamily="18" charset="0"/>
              </a:rPr>
              <a:t>逻辑图</a:t>
            </a:r>
          </a:p>
        </p:txBody>
      </p:sp>
      <p:sp>
        <p:nvSpPr>
          <p:cNvPr id="526438" name="Rectangle 102"/>
          <p:cNvSpPr>
            <a:spLocks noChangeArrowheads="1"/>
          </p:cNvSpPr>
          <p:nvPr/>
        </p:nvSpPr>
        <p:spPr bwMode="auto">
          <a:xfrm>
            <a:off x="3056582" y="5695872"/>
            <a:ext cx="2262158" cy="369332"/>
          </a:xfrm>
          <a:prstGeom prst="rect">
            <a:avLst/>
          </a:prstGeom>
          <a:noFill/>
          <a:ln w="9525">
            <a:noFill/>
            <a:miter lim="800000"/>
            <a:headEnd/>
            <a:tailEnd/>
          </a:ln>
        </p:spPr>
        <p:txBody>
          <a:bodyPr wrap="none">
            <a:spAutoFit/>
          </a:bodyPr>
          <a:lstStyle/>
          <a:p>
            <a:pPr>
              <a:spcBef>
                <a:spcPct val="50000"/>
              </a:spcBef>
              <a:defRPr/>
            </a:pPr>
            <a:r>
              <a:rPr lang="en-US" altLang="zh-CN" b="1">
                <a:solidFill>
                  <a:srgbClr val="FF0000"/>
                </a:solidFill>
                <a:latin typeface="Times New Roman" panose="02020603050405020304" pitchFamily="18" charset="0"/>
                <a:cs typeface="Times New Roman" panose="02020603050405020304" pitchFamily="18" charset="0"/>
              </a:rPr>
              <a:t> 0               1              1</a:t>
            </a:r>
          </a:p>
        </p:txBody>
      </p:sp>
      <p:sp>
        <p:nvSpPr>
          <p:cNvPr id="526439" name="Rectangle 103"/>
          <p:cNvSpPr>
            <a:spLocks noChangeArrowheads="1"/>
          </p:cNvSpPr>
          <p:nvPr/>
        </p:nvSpPr>
        <p:spPr bwMode="auto">
          <a:xfrm>
            <a:off x="3064520" y="4519534"/>
            <a:ext cx="2262158" cy="369332"/>
          </a:xfrm>
          <a:prstGeom prst="rect">
            <a:avLst/>
          </a:prstGeom>
          <a:noFill/>
          <a:ln w="9525">
            <a:noFill/>
            <a:miter lim="800000"/>
            <a:headEnd/>
            <a:tailEnd/>
          </a:ln>
        </p:spPr>
        <p:txBody>
          <a:bodyPr wrap="none">
            <a:spAutoFit/>
          </a:bodyPr>
          <a:lstStyle/>
          <a:p>
            <a:pPr>
              <a:spcBef>
                <a:spcPct val="50000"/>
              </a:spcBef>
              <a:defRPr/>
            </a:pPr>
            <a:r>
              <a:rPr lang="en-US" altLang="zh-CN" b="1">
                <a:solidFill>
                  <a:schemeClr val="accent2"/>
                </a:solidFill>
                <a:latin typeface="Times New Roman" panose="02020603050405020304" pitchFamily="18" charset="0"/>
                <a:cs typeface="Times New Roman" panose="02020603050405020304" pitchFamily="18" charset="0"/>
              </a:rPr>
              <a:t> 1               0              0</a:t>
            </a:r>
          </a:p>
        </p:txBody>
      </p:sp>
      <p:pic>
        <p:nvPicPr>
          <p:cNvPr id="526582" name="Picture 246" descr="图片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657" y="979409"/>
            <a:ext cx="8197850" cy="544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247"/>
          <p:cNvGrpSpPr>
            <a:grpSpLocks/>
          </p:cNvGrpSpPr>
          <p:nvPr/>
        </p:nvGrpSpPr>
        <p:grpSpPr bwMode="auto">
          <a:xfrm>
            <a:off x="1384945" y="1549322"/>
            <a:ext cx="7065962" cy="465137"/>
            <a:chOff x="861" y="879"/>
            <a:chExt cx="4451" cy="293"/>
          </a:xfrm>
        </p:grpSpPr>
        <p:sp>
          <p:nvSpPr>
            <p:cNvPr id="134151" name="Rectangle 248"/>
            <p:cNvSpPr>
              <a:spLocks noChangeArrowheads="1"/>
            </p:cNvSpPr>
            <p:nvPr/>
          </p:nvSpPr>
          <p:spPr bwMode="auto">
            <a:xfrm>
              <a:off x="5099" y="884"/>
              <a:ext cx="213" cy="288"/>
            </a:xfrm>
            <a:prstGeom prst="rect">
              <a:avLst/>
            </a:prstGeom>
            <a:noFill/>
            <a:ln w="9525" cap="sq">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FF0000"/>
                  </a:solidFill>
                  <a:cs typeface="Times New Roman" panose="02020603050405020304" pitchFamily="18" charset="0"/>
                </a:rPr>
                <a:t>0</a:t>
              </a:r>
            </a:p>
          </p:txBody>
        </p:sp>
        <p:sp>
          <p:nvSpPr>
            <p:cNvPr id="134152" name="Text Box 249"/>
            <p:cNvSpPr txBox="1">
              <a:spLocks noChangeArrowheads="1"/>
            </p:cNvSpPr>
            <p:nvPr/>
          </p:nvSpPr>
          <p:spPr bwMode="auto">
            <a:xfrm>
              <a:off x="2677" y="879"/>
              <a:ext cx="280" cy="288"/>
            </a:xfrm>
            <a:prstGeom prst="rect">
              <a:avLst/>
            </a:prstGeom>
            <a:noFill/>
            <a:ln w="9525">
              <a:noFill/>
              <a:miter lim="800000"/>
              <a:headEnd/>
              <a:tailEnd/>
            </a:ln>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FF0000"/>
                  </a:solidFill>
                  <a:cs typeface="Times New Roman" panose="02020603050405020304" pitchFamily="18" charset="0"/>
                </a:rPr>
                <a:t>1</a:t>
              </a:r>
            </a:p>
          </p:txBody>
        </p:sp>
        <p:sp>
          <p:nvSpPr>
            <p:cNvPr id="134153" name="Rectangle 250"/>
            <p:cNvSpPr>
              <a:spLocks noChangeArrowheads="1"/>
            </p:cNvSpPr>
            <p:nvPr/>
          </p:nvSpPr>
          <p:spPr bwMode="auto">
            <a:xfrm>
              <a:off x="2072" y="884"/>
              <a:ext cx="212" cy="288"/>
            </a:xfrm>
            <a:prstGeom prst="rect">
              <a:avLst/>
            </a:prstGeom>
            <a:noFill/>
            <a:ln w="9525" cap="sq">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FF0000"/>
                  </a:solidFill>
                  <a:cs typeface="Times New Roman" panose="02020603050405020304" pitchFamily="18" charset="0"/>
                </a:rPr>
                <a:t>0</a:t>
              </a:r>
            </a:p>
          </p:txBody>
        </p:sp>
        <p:sp>
          <p:nvSpPr>
            <p:cNvPr id="134154" name="Rectangle 251"/>
            <p:cNvSpPr>
              <a:spLocks noChangeArrowheads="1"/>
            </p:cNvSpPr>
            <p:nvPr/>
          </p:nvSpPr>
          <p:spPr bwMode="auto">
            <a:xfrm>
              <a:off x="1466" y="884"/>
              <a:ext cx="213" cy="288"/>
            </a:xfrm>
            <a:prstGeom prst="rect">
              <a:avLst/>
            </a:prstGeom>
            <a:noFill/>
            <a:ln w="9525" cap="sq">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FF0000"/>
                  </a:solidFill>
                  <a:cs typeface="Times New Roman" panose="02020603050405020304" pitchFamily="18" charset="0"/>
                </a:rPr>
                <a:t>0</a:t>
              </a:r>
            </a:p>
          </p:txBody>
        </p:sp>
        <p:sp>
          <p:nvSpPr>
            <p:cNvPr id="134155" name="Rectangle 252"/>
            <p:cNvSpPr>
              <a:spLocks noChangeArrowheads="1"/>
            </p:cNvSpPr>
            <p:nvPr/>
          </p:nvSpPr>
          <p:spPr bwMode="auto">
            <a:xfrm>
              <a:off x="861" y="884"/>
              <a:ext cx="212" cy="288"/>
            </a:xfrm>
            <a:prstGeom prst="rect">
              <a:avLst/>
            </a:prstGeom>
            <a:noFill/>
            <a:ln w="9525" cap="sq">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FF0000"/>
                  </a:solidFill>
                  <a:cs typeface="Times New Roman" panose="02020603050405020304" pitchFamily="18" charset="0"/>
                </a:rPr>
                <a:t>0</a:t>
              </a:r>
            </a:p>
          </p:txBody>
        </p:sp>
        <p:sp>
          <p:nvSpPr>
            <p:cNvPr id="134156" name="Rectangle 253"/>
            <p:cNvSpPr>
              <a:spLocks noChangeArrowheads="1"/>
            </p:cNvSpPr>
            <p:nvPr/>
          </p:nvSpPr>
          <p:spPr bwMode="auto">
            <a:xfrm>
              <a:off x="3283" y="884"/>
              <a:ext cx="212" cy="288"/>
            </a:xfrm>
            <a:prstGeom prst="rect">
              <a:avLst/>
            </a:prstGeom>
            <a:noFill/>
            <a:ln w="9525" cap="sq">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FF0000"/>
                  </a:solidFill>
                  <a:cs typeface="Times New Roman" panose="02020603050405020304" pitchFamily="18" charset="0"/>
                </a:rPr>
                <a:t>0</a:t>
              </a:r>
            </a:p>
          </p:txBody>
        </p:sp>
        <p:sp>
          <p:nvSpPr>
            <p:cNvPr id="134157" name="Rectangle 254"/>
            <p:cNvSpPr>
              <a:spLocks noChangeArrowheads="1"/>
            </p:cNvSpPr>
            <p:nvPr/>
          </p:nvSpPr>
          <p:spPr bwMode="auto">
            <a:xfrm>
              <a:off x="3888" y="884"/>
              <a:ext cx="213" cy="288"/>
            </a:xfrm>
            <a:prstGeom prst="rect">
              <a:avLst/>
            </a:prstGeom>
            <a:noFill/>
            <a:ln w="9525" cap="sq">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FF0000"/>
                  </a:solidFill>
                  <a:cs typeface="Times New Roman" panose="02020603050405020304" pitchFamily="18" charset="0"/>
                </a:rPr>
                <a:t>0</a:t>
              </a:r>
            </a:p>
          </p:txBody>
        </p:sp>
        <p:sp>
          <p:nvSpPr>
            <p:cNvPr id="134158" name="Rectangle 255"/>
            <p:cNvSpPr>
              <a:spLocks noChangeArrowheads="1"/>
            </p:cNvSpPr>
            <p:nvPr/>
          </p:nvSpPr>
          <p:spPr bwMode="auto">
            <a:xfrm>
              <a:off x="4494" y="884"/>
              <a:ext cx="212" cy="288"/>
            </a:xfrm>
            <a:prstGeom prst="rect">
              <a:avLst/>
            </a:prstGeom>
            <a:noFill/>
            <a:ln w="9525" cap="sq">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FF0000"/>
                  </a:solidFill>
                  <a:cs typeface="Times New Roman" panose="02020603050405020304" pitchFamily="18" charset="0"/>
                </a:rPr>
                <a:t>0</a:t>
              </a:r>
            </a:p>
          </p:txBody>
        </p:sp>
      </p:grpSp>
    </p:spTree>
    <p:extLst>
      <p:ext uri="{BB962C8B-B14F-4D97-AF65-F5344CB8AC3E}">
        <p14:creationId xmlns:p14="http://schemas.microsoft.com/office/powerpoint/2010/main" val="39096229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26582"/>
                                        </p:tgtEl>
                                        <p:attrNameLst>
                                          <p:attrName>style.visibility</p:attrName>
                                        </p:attrNameLst>
                                      </p:cBhvr>
                                      <p:to>
                                        <p:strVal val="visible"/>
                                      </p:to>
                                    </p:set>
                                    <p:animEffect transition="in" filter="wipe(left)">
                                      <p:cBhvr>
                                        <p:cTn id="7" dur="1000"/>
                                        <p:tgtEl>
                                          <p:spTgt spid="5265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26438"/>
                                        </p:tgtEl>
                                        <p:attrNameLst>
                                          <p:attrName>style.visibility</p:attrName>
                                        </p:attrNameLst>
                                      </p:cBhvr>
                                      <p:to>
                                        <p:strVal val="visible"/>
                                      </p:to>
                                    </p:set>
                                    <p:animEffect transition="in" filter="wipe(left)">
                                      <p:cBhvr>
                                        <p:cTn id="12" dur="1000"/>
                                        <p:tgtEl>
                                          <p:spTgt spid="52643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26439"/>
                                        </p:tgtEl>
                                        <p:attrNameLst>
                                          <p:attrName>style.visibility</p:attrName>
                                        </p:attrNameLst>
                                      </p:cBhvr>
                                      <p:to>
                                        <p:strVal val="visible"/>
                                      </p:to>
                                    </p:set>
                                    <p:animEffect transition="in" filter="wipe(left)">
                                      <p:cBhvr>
                                        <p:cTn id="17" dur="1000"/>
                                        <p:tgtEl>
                                          <p:spTgt spid="52643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438" grpId="0"/>
      <p:bldP spid="52643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Text Box 2"/>
          <p:cNvSpPr txBox="1">
            <a:spLocks noChangeArrowheads="1"/>
          </p:cNvSpPr>
          <p:nvPr/>
        </p:nvSpPr>
        <p:spPr bwMode="auto">
          <a:xfrm>
            <a:off x="5557838" y="1236663"/>
            <a:ext cx="2819400" cy="519112"/>
          </a:xfrm>
          <a:prstGeom prst="rect">
            <a:avLst/>
          </a:prstGeom>
          <a:noFill/>
          <a:ln w="9525">
            <a:noFill/>
            <a:miter lim="800000"/>
            <a:headEnd/>
            <a:tailEnd/>
          </a:ln>
          <a:effectLst/>
        </p:spPr>
        <p:txBody>
          <a:bodyPr>
            <a:spAutoFit/>
          </a:bodyPr>
          <a:lstStyle/>
          <a:p>
            <a:pPr algn="ctr">
              <a:spcBef>
                <a:spcPct val="50000"/>
              </a:spcBef>
              <a:defRPr/>
            </a:pPr>
            <a:r>
              <a:rPr lang="zh-CN" altLang="en-US" sz="2800" b="1">
                <a:latin typeface="Times New Roman" panose="02020603050405020304" pitchFamily="18" charset="0"/>
                <a:cs typeface="Times New Roman" panose="02020603050405020304" pitchFamily="18" charset="0"/>
              </a:rPr>
              <a:t>脉冲幅度 </a:t>
            </a:r>
            <a:r>
              <a:rPr lang="en-US" altLang="zh-CN" sz="2800" b="1" i="1">
                <a:latin typeface="Times New Roman" panose="02020603050405020304" pitchFamily="18" charset="0"/>
                <a:cs typeface="Times New Roman" panose="02020603050405020304" pitchFamily="18" charset="0"/>
              </a:rPr>
              <a:t>A</a:t>
            </a:r>
            <a:endParaRPr lang="en-US" altLang="zh-CN" sz="2800" b="1">
              <a:latin typeface="Times New Roman" panose="02020603050405020304" pitchFamily="18" charset="0"/>
              <a:cs typeface="Times New Roman" panose="02020603050405020304" pitchFamily="18" charset="0"/>
            </a:endParaRPr>
          </a:p>
        </p:txBody>
      </p:sp>
      <p:sp>
        <p:nvSpPr>
          <p:cNvPr id="401411" name="Text Box 3"/>
          <p:cNvSpPr txBox="1">
            <a:spLocks noChangeArrowheads="1"/>
          </p:cNvSpPr>
          <p:nvPr/>
        </p:nvSpPr>
        <p:spPr bwMode="auto">
          <a:xfrm>
            <a:off x="5713413" y="1749425"/>
            <a:ext cx="2819400" cy="519113"/>
          </a:xfrm>
          <a:prstGeom prst="rect">
            <a:avLst/>
          </a:prstGeom>
          <a:noFill/>
          <a:ln w="9525">
            <a:noFill/>
            <a:miter lim="800000"/>
            <a:headEnd/>
            <a:tailEnd/>
          </a:ln>
          <a:effectLst/>
        </p:spPr>
        <p:txBody>
          <a:bodyPr>
            <a:spAutoFit/>
          </a:bodyPr>
          <a:lstStyle/>
          <a:p>
            <a:pPr algn="ctr">
              <a:spcBef>
                <a:spcPct val="50000"/>
              </a:spcBef>
              <a:defRPr/>
            </a:pPr>
            <a:r>
              <a:rPr lang="zh-CN" altLang="en-US" sz="2800" b="1">
                <a:latin typeface="Times New Roman" panose="02020603050405020304" pitchFamily="18" charset="0"/>
                <a:cs typeface="Times New Roman" panose="02020603050405020304" pitchFamily="18" charset="0"/>
              </a:rPr>
              <a:t>脉冲上升沿 </a:t>
            </a:r>
            <a:r>
              <a:rPr lang="en-US" altLang="zh-CN" sz="2800" b="1" i="1">
                <a:latin typeface="Times New Roman" panose="02020603050405020304" pitchFamily="18" charset="0"/>
                <a:cs typeface="Times New Roman" panose="02020603050405020304" pitchFamily="18" charset="0"/>
              </a:rPr>
              <a:t>t</a:t>
            </a:r>
            <a:r>
              <a:rPr lang="en-US" altLang="zh-CN" sz="2800" b="1" baseline="-25000">
                <a:latin typeface="Times New Roman" panose="02020603050405020304" pitchFamily="18" charset="0"/>
                <a:cs typeface="Times New Roman" panose="02020603050405020304" pitchFamily="18" charset="0"/>
              </a:rPr>
              <a:t>r</a:t>
            </a:r>
            <a:r>
              <a:rPr lang="en-US" altLang="zh-CN" sz="2800" b="1">
                <a:latin typeface="Times New Roman" panose="02020603050405020304" pitchFamily="18" charset="0"/>
                <a:cs typeface="Times New Roman" panose="02020603050405020304" pitchFamily="18" charset="0"/>
              </a:rPr>
              <a:t> </a:t>
            </a:r>
            <a:endParaRPr lang="en-US" altLang="zh-CN" sz="2800" b="1" i="1">
              <a:latin typeface="Times New Roman" panose="02020603050405020304" pitchFamily="18" charset="0"/>
              <a:cs typeface="Times New Roman" panose="02020603050405020304" pitchFamily="18" charset="0"/>
            </a:endParaRPr>
          </a:p>
        </p:txBody>
      </p:sp>
      <p:sp>
        <p:nvSpPr>
          <p:cNvPr id="401412" name="Text Box 4"/>
          <p:cNvSpPr txBox="1">
            <a:spLocks noChangeArrowheads="1"/>
          </p:cNvSpPr>
          <p:nvPr/>
        </p:nvSpPr>
        <p:spPr bwMode="auto">
          <a:xfrm>
            <a:off x="5583238" y="3270250"/>
            <a:ext cx="2819400" cy="519113"/>
          </a:xfrm>
          <a:prstGeom prst="rect">
            <a:avLst/>
          </a:prstGeom>
          <a:noFill/>
          <a:ln w="9525">
            <a:noFill/>
            <a:miter lim="800000"/>
            <a:headEnd/>
            <a:tailEnd/>
          </a:ln>
          <a:effectLst/>
        </p:spPr>
        <p:txBody>
          <a:bodyPr>
            <a:spAutoFit/>
          </a:bodyPr>
          <a:lstStyle/>
          <a:p>
            <a:pPr algn="ctr">
              <a:spcBef>
                <a:spcPct val="50000"/>
              </a:spcBef>
              <a:defRPr/>
            </a:pPr>
            <a:r>
              <a:rPr lang="zh-CN" altLang="en-US" sz="2800" b="1">
                <a:latin typeface="Times New Roman" panose="02020603050405020304" pitchFamily="18" charset="0"/>
                <a:cs typeface="Times New Roman" panose="02020603050405020304" pitchFamily="18" charset="0"/>
              </a:rPr>
              <a:t>脉冲周期 </a:t>
            </a:r>
            <a:r>
              <a:rPr lang="en-US" altLang="zh-CN" sz="2800" b="1" i="1">
                <a:latin typeface="Times New Roman" panose="02020603050405020304" pitchFamily="18" charset="0"/>
                <a:cs typeface="Times New Roman" panose="02020603050405020304" pitchFamily="18" charset="0"/>
              </a:rPr>
              <a:t>T</a:t>
            </a:r>
            <a:endParaRPr lang="en-US" altLang="zh-CN" sz="2800" b="1">
              <a:latin typeface="Times New Roman" panose="02020603050405020304" pitchFamily="18" charset="0"/>
              <a:cs typeface="Times New Roman" panose="02020603050405020304" pitchFamily="18" charset="0"/>
            </a:endParaRPr>
          </a:p>
        </p:txBody>
      </p:sp>
      <p:sp>
        <p:nvSpPr>
          <p:cNvPr id="401413" name="Text Box 5"/>
          <p:cNvSpPr txBox="1">
            <a:spLocks noChangeArrowheads="1"/>
          </p:cNvSpPr>
          <p:nvPr/>
        </p:nvSpPr>
        <p:spPr bwMode="auto">
          <a:xfrm>
            <a:off x="5700713" y="2266950"/>
            <a:ext cx="2819400" cy="519113"/>
          </a:xfrm>
          <a:prstGeom prst="rect">
            <a:avLst/>
          </a:prstGeom>
          <a:noFill/>
          <a:ln w="9525">
            <a:noFill/>
            <a:miter lim="800000"/>
            <a:headEnd/>
            <a:tailEnd/>
          </a:ln>
          <a:effectLst/>
        </p:spPr>
        <p:txBody>
          <a:bodyPr>
            <a:spAutoFit/>
          </a:bodyPr>
          <a:lstStyle/>
          <a:p>
            <a:pPr algn="ctr">
              <a:spcBef>
                <a:spcPct val="50000"/>
              </a:spcBef>
              <a:defRPr/>
            </a:pPr>
            <a:r>
              <a:rPr lang="zh-CN" altLang="en-US" sz="2800" b="1">
                <a:latin typeface="Times New Roman" panose="02020603050405020304" pitchFamily="18" charset="0"/>
                <a:cs typeface="Times New Roman" panose="02020603050405020304" pitchFamily="18" charset="0"/>
              </a:rPr>
              <a:t>脉冲下降沿 </a:t>
            </a:r>
            <a:r>
              <a:rPr lang="en-US" altLang="zh-CN" sz="2800" b="1" i="1">
                <a:latin typeface="Times New Roman" panose="02020603050405020304" pitchFamily="18" charset="0"/>
                <a:cs typeface="Times New Roman" panose="02020603050405020304" pitchFamily="18" charset="0"/>
              </a:rPr>
              <a:t>t</a:t>
            </a:r>
            <a:r>
              <a:rPr lang="en-US" altLang="zh-CN" sz="2800" b="1" baseline="-25000">
                <a:latin typeface="Times New Roman" panose="02020603050405020304" pitchFamily="18" charset="0"/>
                <a:cs typeface="Times New Roman" panose="02020603050405020304" pitchFamily="18" charset="0"/>
              </a:rPr>
              <a:t>f</a:t>
            </a:r>
            <a:r>
              <a:rPr lang="en-US" altLang="zh-CN" sz="2800" b="1">
                <a:latin typeface="Times New Roman" panose="02020603050405020304" pitchFamily="18" charset="0"/>
                <a:cs typeface="Times New Roman" panose="02020603050405020304" pitchFamily="18" charset="0"/>
              </a:rPr>
              <a:t> </a:t>
            </a:r>
            <a:endParaRPr lang="en-US" altLang="zh-CN" sz="2800" b="1" i="1">
              <a:latin typeface="Times New Roman" panose="02020603050405020304" pitchFamily="18" charset="0"/>
              <a:cs typeface="Times New Roman" panose="02020603050405020304" pitchFamily="18" charset="0"/>
            </a:endParaRPr>
          </a:p>
        </p:txBody>
      </p:sp>
      <p:sp>
        <p:nvSpPr>
          <p:cNvPr id="401414" name="Text Box 6"/>
          <p:cNvSpPr txBox="1">
            <a:spLocks noChangeArrowheads="1"/>
          </p:cNvSpPr>
          <p:nvPr/>
        </p:nvSpPr>
        <p:spPr bwMode="auto">
          <a:xfrm>
            <a:off x="5583238" y="2749550"/>
            <a:ext cx="2819400" cy="519113"/>
          </a:xfrm>
          <a:prstGeom prst="rect">
            <a:avLst/>
          </a:prstGeom>
          <a:noFill/>
          <a:ln w="9525">
            <a:noFill/>
            <a:miter lim="800000"/>
            <a:headEnd/>
            <a:tailEnd/>
          </a:ln>
          <a:effectLst/>
        </p:spPr>
        <p:txBody>
          <a:bodyPr>
            <a:spAutoFit/>
          </a:bodyPr>
          <a:lstStyle/>
          <a:p>
            <a:pPr algn="ctr">
              <a:spcBef>
                <a:spcPct val="50000"/>
              </a:spcBef>
              <a:defRPr/>
            </a:pPr>
            <a:r>
              <a:rPr lang="zh-CN" altLang="en-US" sz="2800" b="1">
                <a:latin typeface="Times New Roman" panose="02020603050405020304" pitchFamily="18" charset="0"/>
                <a:cs typeface="Times New Roman" panose="02020603050405020304" pitchFamily="18" charset="0"/>
              </a:rPr>
              <a:t>脉冲宽度 </a:t>
            </a:r>
            <a:r>
              <a:rPr lang="en-US" altLang="zh-CN" sz="2800" b="1" i="1">
                <a:latin typeface="Times New Roman" panose="02020603050405020304" pitchFamily="18" charset="0"/>
                <a:cs typeface="Times New Roman" panose="02020603050405020304" pitchFamily="18" charset="0"/>
              </a:rPr>
              <a:t>t</a:t>
            </a:r>
            <a:r>
              <a:rPr lang="en-US" altLang="zh-CN" sz="2800" b="1" baseline="-25000">
                <a:latin typeface="Times New Roman" panose="02020603050405020304" pitchFamily="18" charset="0"/>
                <a:cs typeface="Times New Roman" panose="02020603050405020304" pitchFamily="18" charset="0"/>
              </a:rPr>
              <a:t>p</a:t>
            </a:r>
            <a:r>
              <a:rPr lang="en-US" altLang="zh-CN" sz="2800" b="1">
                <a:latin typeface="Times New Roman" panose="02020603050405020304" pitchFamily="18" charset="0"/>
                <a:cs typeface="Times New Roman" panose="02020603050405020304" pitchFamily="18" charset="0"/>
              </a:rPr>
              <a:t> </a:t>
            </a:r>
            <a:endParaRPr lang="en-US" altLang="zh-CN" sz="2800" b="1" i="1">
              <a:latin typeface="Times New Roman" panose="02020603050405020304" pitchFamily="18" charset="0"/>
              <a:cs typeface="Times New Roman" panose="02020603050405020304" pitchFamily="18" charset="0"/>
            </a:endParaRPr>
          </a:p>
        </p:txBody>
      </p:sp>
      <p:sp>
        <p:nvSpPr>
          <p:cNvPr id="401415" name="Rectangle 7"/>
          <p:cNvSpPr>
            <a:spLocks noChangeArrowheads="1"/>
          </p:cNvSpPr>
          <p:nvPr/>
        </p:nvSpPr>
        <p:spPr bwMode="auto">
          <a:xfrm>
            <a:off x="5292725" y="620713"/>
            <a:ext cx="3581400" cy="533400"/>
          </a:xfrm>
          <a:prstGeom prst="rect">
            <a:avLst/>
          </a:prstGeom>
          <a:noFill/>
          <a:ln w="9525">
            <a:noFill/>
            <a:miter lim="800000"/>
            <a:headEnd/>
            <a:tailEnd/>
          </a:ln>
          <a:effectLst/>
        </p:spPr>
        <p:txBody>
          <a:bodyPr anchor="ctr"/>
          <a:lstStyle/>
          <a:p>
            <a:pPr>
              <a:defRPr/>
            </a:pPr>
            <a:r>
              <a:rPr lang="zh-CN" altLang="en-US" sz="2800" b="1">
                <a:solidFill>
                  <a:srgbClr val="CC0000"/>
                </a:solidFill>
                <a:latin typeface="Times New Roman" panose="02020603050405020304" pitchFamily="18" charset="0"/>
                <a:cs typeface="Times New Roman" panose="02020603050405020304" pitchFamily="18" charset="0"/>
              </a:rPr>
              <a:t>脉冲信号的部分参数：</a:t>
            </a:r>
          </a:p>
        </p:txBody>
      </p:sp>
      <p:sp>
        <p:nvSpPr>
          <p:cNvPr id="401461" name="Rectangle 53"/>
          <p:cNvSpPr>
            <a:spLocks noChangeArrowheads="1"/>
          </p:cNvSpPr>
          <p:nvPr/>
        </p:nvSpPr>
        <p:spPr bwMode="auto">
          <a:xfrm>
            <a:off x="1403350" y="3898900"/>
            <a:ext cx="2986088" cy="609600"/>
          </a:xfrm>
          <a:prstGeom prst="rect">
            <a:avLst/>
          </a:prstGeom>
          <a:noFill/>
          <a:ln w="9525">
            <a:noFill/>
            <a:miter lim="800000"/>
            <a:headEnd/>
            <a:tailEnd/>
          </a:ln>
        </p:spPr>
        <p:txBody>
          <a:bodyPr anchor="ctr"/>
          <a:lstStyle/>
          <a:p>
            <a:pPr algn="ctr">
              <a:defRPr/>
            </a:pPr>
            <a:r>
              <a:rPr lang="zh-CN" altLang="en-US" b="1">
                <a:solidFill>
                  <a:srgbClr val="000099"/>
                </a:solidFill>
                <a:latin typeface="Times New Roman" panose="02020603050405020304" pitchFamily="18" charset="0"/>
                <a:cs typeface="Times New Roman" panose="02020603050405020304" pitchFamily="18" charset="0"/>
              </a:rPr>
              <a:t>实际的矩形波</a:t>
            </a:r>
          </a:p>
        </p:txBody>
      </p:sp>
      <p:sp>
        <p:nvSpPr>
          <p:cNvPr id="401462" name="Rectangle 54"/>
          <p:cNvSpPr>
            <a:spLocks noChangeArrowheads="1"/>
          </p:cNvSpPr>
          <p:nvPr/>
        </p:nvSpPr>
        <p:spPr bwMode="auto">
          <a:xfrm>
            <a:off x="368300" y="476250"/>
            <a:ext cx="2763838" cy="576263"/>
          </a:xfrm>
          <a:prstGeom prst="rect">
            <a:avLst/>
          </a:prstGeom>
          <a:noFill/>
          <a:ln w="9525">
            <a:noFill/>
            <a:miter lim="800000"/>
            <a:headEnd/>
            <a:tailEnd/>
          </a:ln>
        </p:spPr>
        <p:txBody>
          <a:bodyPr/>
          <a:lstStyle/>
          <a:p>
            <a:pPr marL="342900" indent="-342900">
              <a:lnSpc>
                <a:spcPct val="110000"/>
              </a:lnSpc>
              <a:spcBef>
                <a:spcPct val="20000"/>
              </a:spcBef>
              <a:defRPr/>
            </a:pPr>
            <a:r>
              <a:rPr lang="en-US" altLang="zh-CN" sz="2800" b="1">
                <a:solidFill>
                  <a:srgbClr val="000099"/>
                </a:solidFill>
                <a:latin typeface="Times New Roman" panose="02020603050405020304" pitchFamily="18" charset="0"/>
                <a:cs typeface="Times New Roman" panose="02020603050405020304" pitchFamily="18" charset="0"/>
              </a:rPr>
              <a:t>20.1.2 </a:t>
            </a:r>
            <a:r>
              <a:rPr lang="zh-CN" altLang="en-US" sz="2800" b="1">
                <a:solidFill>
                  <a:srgbClr val="000099"/>
                </a:solidFill>
                <a:latin typeface="Times New Roman" panose="02020603050405020304" pitchFamily="18" charset="0"/>
                <a:cs typeface="Times New Roman" panose="02020603050405020304" pitchFamily="18" charset="0"/>
              </a:rPr>
              <a:t>脉冲信号</a:t>
            </a:r>
          </a:p>
        </p:txBody>
      </p:sp>
      <p:sp>
        <p:nvSpPr>
          <p:cNvPr id="401464" name="Rectangle 56"/>
          <p:cNvSpPr>
            <a:spLocks noChangeArrowheads="1"/>
          </p:cNvSpPr>
          <p:nvPr/>
        </p:nvSpPr>
        <p:spPr bwMode="auto">
          <a:xfrm>
            <a:off x="296863" y="4446588"/>
            <a:ext cx="3775393" cy="566309"/>
          </a:xfrm>
          <a:prstGeom prst="rect">
            <a:avLst/>
          </a:prstGeom>
          <a:noFill/>
          <a:ln w="9525">
            <a:noFill/>
            <a:miter lim="800000"/>
            <a:headEnd/>
            <a:tailEnd/>
          </a:ln>
          <a:effectLst/>
        </p:spPr>
        <p:txBody>
          <a:bodyPr wrap="none">
            <a:spAutoFit/>
          </a:bodyPr>
          <a:lstStyle/>
          <a:p>
            <a:pPr>
              <a:lnSpc>
                <a:spcPct val="110000"/>
              </a:lnSpc>
              <a:defRPr/>
            </a:pPr>
            <a:r>
              <a:rPr lang="zh-CN" altLang="en-US" sz="2800" b="1">
                <a:latin typeface="Times New Roman" panose="02020603050405020304" pitchFamily="18" charset="0"/>
                <a:cs typeface="Times New Roman" panose="02020603050405020304" pitchFamily="18" charset="0"/>
              </a:rPr>
              <a:t>脉冲信号有正和负之分</a:t>
            </a:r>
          </a:p>
        </p:txBody>
      </p:sp>
      <p:grpSp>
        <p:nvGrpSpPr>
          <p:cNvPr id="2" name="Group 100"/>
          <p:cNvGrpSpPr>
            <a:grpSpLocks/>
          </p:cNvGrpSpPr>
          <p:nvPr/>
        </p:nvGrpSpPr>
        <p:grpSpPr bwMode="auto">
          <a:xfrm>
            <a:off x="6292850" y="4437063"/>
            <a:ext cx="2552700" cy="903287"/>
            <a:chOff x="4130" y="2711"/>
            <a:chExt cx="1608" cy="569"/>
          </a:xfrm>
        </p:grpSpPr>
        <p:grpSp>
          <p:nvGrpSpPr>
            <p:cNvPr id="52256" name="Group 61"/>
            <p:cNvGrpSpPr>
              <a:grpSpLocks/>
            </p:cNvGrpSpPr>
            <p:nvPr/>
          </p:nvGrpSpPr>
          <p:grpSpPr bwMode="auto">
            <a:xfrm>
              <a:off x="4401" y="2831"/>
              <a:ext cx="558" cy="358"/>
              <a:chOff x="1584" y="2496"/>
              <a:chExt cx="672" cy="336"/>
            </a:xfrm>
          </p:grpSpPr>
          <p:sp>
            <p:nvSpPr>
              <p:cNvPr id="401470" name="Line 62"/>
              <p:cNvSpPr>
                <a:spLocks noChangeShapeType="1"/>
              </p:cNvSpPr>
              <p:nvPr/>
            </p:nvSpPr>
            <p:spPr bwMode="auto">
              <a:xfrm>
                <a:off x="1584" y="2832"/>
                <a:ext cx="191" cy="0"/>
              </a:xfrm>
              <a:prstGeom prst="line">
                <a:avLst/>
              </a:prstGeom>
              <a:noFill/>
              <a:ln w="38100">
                <a:solidFill>
                  <a:schemeClr val="tx1"/>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01471" name="Line 63"/>
              <p:cNvSpPr>
                <a:spLocks noChangeShapeType="1"/>
              </p:cNvSpPr>
              <p:nvPr/>
            </p:nvSpPr>
            <p:spPr bwMode="auto">
              <a:xfrm flipV="1">
                <a:off x="1775" y="2496"/>
                <a:ext cx="0" cy="336"/>
              </a:xfrm>
              <a:prstGeom prst="line">
                <a:avLst/>
              </a:prstGeom>
              <a:noFill/>
              <a:ln w="38100">
                <a:solidFill>
                  <a:schemeClr val="tx1"/>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01472" name="Line 64"/>
              <p:cNvSpPr>
                <a:spLocks noChangeShapeType="1"/>
              </p:cNvSpPr>
              <p:nvPr/>
            </p:nvSpPr>
            <p:spPr bwMode="auto">
              <a:xfrm>
                <a:off x="1775" y="2496"/>
                <a:ext cx="289" cy="0"/>
              </a:xfrm>
              <a:prstGeom prst="line">
                <a:avLst/>
              </a:prstGeom>
              <a:noFill/>
              <a:ln w="38100">
                <a:solidFill>
                  <a:schemeClr val="tx1"/>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01473" name="Line 65"/>
              <p:cNvSpPr>
                <a:spLocks noChangeShapeType="1"/>
              </p:cNvSpPr>
              <p:nvPr/>
            </p:nvSpPr>
            <p:spPr bwMode="auto">
              <a:xfrm flipV="1">
                <a:off x="2065" y="2496"/>
                <a:ext cx="0" cy="336"/>
              </a:xfrm>
              <a:prstGeom prst="line">
                <a:avLst/>
              </a:prstGeom>
              <a:noFill/>
              <a:ln w="38100">
                <a:solidFill>
                  <a:schemeClr val="tx1"/>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01474" name="Line 66"/>
              <p:cNvSpPr>
                <a:spLocks noChangeShapeType="1"/>
              </p:cNvSpPr>
              <p:nvPr/>
            </p:nvSpPr>
            <p:spPr bwMode="auto">
              <a:xfrm>
                <a:off x="2065" y="2832"/>
                <a:ext cx="191" cy="0"/>
              </a:xfrm>
              <a:prstGeom prst="line">
                <a:avLst/>
              </a:prstGeom>
              <a:noFill/>
              <a:ln w="38100">
                <a:solidFill>
                  <a:schemeClr val="tx1"/>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sp>
          <p:nvSpPr>
            <p:cNvPr id="52257" name="Text Box 67"/>
            <p:cNvSpPr txBox="1">
              <a:spLocks noChangeArrowheads="1"/>
            </p:cNvSpPr>
            <p:nvPr/>
          </p:nvSpPr>
          <p:spPr bwMode="auto">
            <a:xfrm>
              <a:off x="4242" y="3030"/>
              <a:ext cx="15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cs typeface="Times New Roman" panose="02020603050405020304" pitchFamily="18" charset="0"/>
                </a:rPr>
                <a:t>0</a:t>
              </a:r>
            </a:p>
          </p:txBody>
        </p:sp>
        <p:sp>
          <p:nvSpPr>
            <p:cNvPr id="52258" name="Text Box 68"/>
            <p:cNvSpPr txBox="1">
              <a:spLocks noChangeArrowheads="1"/>
            </p:cNvSpPr>
            <p:nvPr/>
          </p:nvSpPr>
          <p:spPr bwMode="auto">
            <a:xfrm>
              <a:off x="4130" y="2711"/>
              <a:ext cx="53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cs typeface="Times New Roman" panose="02020603050405020304" pitchFamily="18" charset="0"/>
                </a:rPr>
                <a:t>+3V</a:t>
              </a:r>
            </a:p>
          </p:txBody>
        </p:sp>
        <p:grpSp>
          <p:nvGrpSpPr>
            <p:cNvPr id="52259" name="Group 70"/>
            <p:cNvGrpSpPr>
              <a:grpSpLocks/>
            </p:cNvGrpSpPr>
            <p:nvPr/>
          </p:nvGrpSpPr>
          <p:grpSpPr bwMode="auto">
            <a:xfrm>
              <a:off x="5180" y="2831"/>
              <a:ext cx="558" cy="358"/>
              <a:chOff x="1584" y="2496"/>
              <a:chExt cx="672" cy="336"/>
            </a:xfrm>
          </p:grpSpPr>
          <p:sp>
            <p:nvSpPr>
              <p:cNvPr id="401479" name="Line 71"/>
              <p:cNvSpPr>
                <a:spLocks noChangeShapeType="1"/>
              </p:cNvSpPr>
              <p:nvPr/>
            </p:nvSpPr>
            <p:spPr bwMode="auto">
              <a:xfrm>
                <a:off x="1584" y="2832"/>
                <a:ext cx="191" cy="0"/>
              </a:xfrm>
              <a:prstGeom prst="line">
                <a:avLst/>
              </a:prstGeom>
              <a:noFill/>
              <a:ln w="38100">
                <a:solidFill>
                  <a:schemeClr val="tx1"/>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01480" name="Line 72"/>
              <p:cNvSpPr>
                <a:spLocks noChangeShapeType="1"/>
              </p:cNvSpPr>
              <p:nvPr/>
            </p:nvSpPr>
            <p:spPr bwMode="auto">
              <a:xfrm flipV="1">
                <a:off x="1775" y="2496"/>
                <a:ext cx="0" cy="336"/>
              </a:xfrm>
              <a:prstGeom prst="line">
                <a:avLst/>
              </a:prstGeom>
              <a:noFill/>
              <a:ln w="38100">
                <a:solidFill>
                  <a:schemeClr val="tx1"/>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01481" name="Line 73"/>
              <p:cNvSpPr>
                <a:spLocks noChangeShapeType="1"/>
              </p:cNvSpPr>
              <p:nvPr/>
            </p:nvSpPr>
            <p:spPr bwMode="auto">
              <a:xfrm>
                <a:off x="1775" y="2496"/>
                <a:ext cx="289" cy="0"/>
              </a:xfrm>
              <a:prstGeom prst="line">
                <a:avLst/>
              </a:prstGeom>
              <a:noFill/>
              <a:ln w="38100">
                <a:solidFill>
                  <a:schemeClr val="tx1"/>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01482" name="Line 74"/>
              <p:cNvSpPr>
                <a:spLocks noChangeShapeType="1"/>
              </p:cNvSpPr>
              <p:nvPr/>
            </p:nvSpPr>
            <p:spPr bwMode="auto">
              <a:xfrm flipV="1">
                <a:off x="2065" y="2496"/>
                <a:ext cx="0" cy="336"/>
              </a:xfrm>
              <a:prstGeom prst="line">
                <a:avLst/>
              </a:prstGeom>
              <a:noFill/>
              <a:ln w="38100">
                <a:solidFill>
                  <a:schemeClr val="tx1"/>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01483" name="Line 75"/>
              <p:cNvSpPr>
                <a:spLocks noChangeShapeType="1"/>
              </p:cNvSpPr>
              <p:nvPr/>
            </p:nvSpPr>
            <p:spPr bwMode="auto">
              <a:xfrm>
                <a:off x="2065" y="2832"/>
                <a:ext cx="191" cy="0"/>
              </a:xfrm>
              <a:prstGeom prst="line">
                <a:avLst/>
              </a:prstGeom>
              <a:noFill/>
              <a:ln w="38100">
                <a:solidFill>
                  <a:schemeClr val="tx1"/>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sp>
          <p:nvSpPr>
            <p:cNvPr id="52260" name="Text Box 76"/>
            <p:cNvSpPr txBox="1">
              <a:spLocks noChangeArrowheads="1"/>
            </p:cNvSpPr>
            <p:nvPr/>
          </p:nvSpPr>
          <p:spPr bwMode="auto">
            <a:xfrm>
              <a:off x="5141" y="2711"/>
              <a:ext cx="15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cs typeface="Times New Roman" panose="02020603050405020304" pitchFamily="18" charset="0"/>
                </a:rPr>
                <a:t>0</a:t>
              </a:r>
            </a:p>
          </p:txBody>
        </p:sp>
        <p:sp>
          <p:nvSpPr>
            <p:cNvPr id="52261" name="Text Box 77"/>
            <p:cNvSpPr txBox="1">
              <a:spLocks noChangeArrowheads="1"/>
            </p:cNvSpPr>
            <p:nvPr/>
          </p:nvSpPr>
          <p:spPr bwMode="auto">
            <a:xfrm>
              <a:off x="4949" y="2966"/>
              <a:ext cx="3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cs typeface="Times New Roman" panose="02020603050405020304" pitchFamily="18" charset="0"/>
                </a:rPr>
                <a:t>-3V</a:t>
              </a:r>
            </a:p>
          </p:txBody>
        </p:sp>
      </p:grpSp>
      <p:grpSp>
        <p:nvGrpSpPr>
          <p:cNvPr id="5" name="Group 101"/>
          <p:cNvGrpSpPr>
            <a:grpSpLocks/>
          </p:cNvGrpSpPr>
          <p:nvPr/>
        </p:nvGrpSpPr>
        <p:grpSpPr bwMode="auto">
          <a:xfrm>
            <a:off x="6111875" y="5383213"/>
            <a:ext cx="2733675" cy="966787"/>
            <a:chOff x="4016" y="3307"/>
            <a:chExt cx="1722" cy="609"/>
          </a:xfrm>
        </p:grpSpPr>
        <p:grpSp>
          <p:nvGrpSpPr>
            <p:cNvPr id="52240" name="Group 81"/>
            <p:cNvGrpSpPr>
              <a:grpSpLocks/>
            </p:cNvGrpSpPr>
            <p:nvPr/>
          </p:nvGrpSpPr>
          <p:grpSpPr bwMode="auto">
            <a:xfrm rot="10800000">
              <a:off x="4402" y="3467"/>
              <a:ext cx="557" cy="358"/>
              <a:chOff x="1584" y="2496"/>
              <a:chExt cx="672" cy="336"/>
            </a:xfrm>
          </p:grpSpPr>
          <p:sp>
            <p:nvSpPr>
              <p:cNvPr id="401490" name="Line 82"/>
              <p:cNvSpPr>
                <a:spLocks noChangeShapeType="1"/>
              </p:cNvSpPr>
              <p:nvPr/>
            </p:nvSpPr>
            <p:spPr bwMode="auto">
              <a:xfrm>
                <a:off x="1589" y="2832"/>
                <a:ext cx="192" cy="0"/>
              </a:xfrm>
              <a:prstGeom prst="line">
                <a:avLst/>
              </a:prstGeom>
              <a:noFill/>
              <a:ln w="38100">
                <a:solidFill>
                  <a:schemeClr val="tx1"/>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01491" name="Line 83"/>
              <p:cNvSpPr>
                <a:spLocks noChangeShapeType="1"/>
              </p:cNvSpPr>
              <p:nvPr/>
            </p:nvSpPr>
            <p:spPr bwMode="auto">
              <a:xfrm flipV="1">
                <a:off x="1776" y="2496"/>
                <a:ext cx="0" cy="336"/>
              </a:xfrm>
              <a:prstGeom prst="line">
                <a:avLst/>
              </a:prstGeom>
              <a:noFill/>
              <a:ln w="38100">
                <a:solidFill>
                  <a:schemeClr val="tx1"/>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01492" name="Line 84"/>
              <p:cNvSpPr>
                <a:spLocks noChangeShapeType="1"/>
              </p:cNvSpPr>
              <p:nvPr/>
            </p:nvSpPr>
            <p:spPr bwMode="auto">
              <a:xfrm>
                <a:off x="1776" y="2496"/>
                <a:ext cx="288" cy="0"/>
              </a:xfrm>
              <a:prstGeom prst="line">
                <a:avLst/>
              </a:prstGeom>
              <a:noFill/>
              <a:ln w="38100">
                <a:solidFill>
                  <a:schemeClr val="tx1"/>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01493" name="Line 85"/>
              <p:cNvSpPr>
                <a:spLocks noChangeShapeType="1"/>
              </p:cNvSpPr>
              <p:nvPr/>
            </p:nvSpPr>
            <p:spPr bwMode="auto">
              <a:xfrm flipV="1">
                <a:off x="2064" y="2496"/>
                <a:ext cx="0" cy="336"/>
              </a:xfrm>
              <a:prstGeom prst="line">
                <a:avLst/>
              </a:prstGeom>
              <a:noFill/>
              <a:ln w="38100">
                <a:solidFill>
                  <a:schemeClr val="tx1"/>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01494" name="Line 86"/>
              <p:cNvSpPr>
                <a:spLocks noChangeShapeType="1"/>
              </p:cNvSpPr>
              <p:nvPr/>
            </p:nvSpPr>
            <p:spPr bwMode="auto">
              <a:xfrm>
                <a:off x="2069" y="2832"/>
                <a:ext cx="192" cy="0"/>
              </a:xfrm>
              <a:prstGeom prst="line">
                <a:avLst/>
              </a:prstGeom>
              <a:noFill/>
              <a:ln w="38100">
                <a:solidFill>
                  <a:schemeClr val="tx1"/>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sp>
          <p:nvSpPr>
            <p:cNvPr id="52241" name="Text Box 87"/>
            <p:cNvSpPr txBox="1">
              <a:spLocks noChangeArrowheads="1"/>
            </p:cNvSpPr>
            <p:nvPr/>
          </p:nvSpPr>
          <p:spPr bwMode="auto">
            <a:xfrm>
              <a:off x="4330" y="3666"/>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cs typeface="Times New Roman" panose="02020603050405020304" pitchFamily="18" charset="0"/>
                </a:rPr>
                <a:t>0</a:t>
              </a:r>
            </a:p>
          </p:txBody>
        </p:sp>
        <p:sp>
          <p:nvSpPr>
            <p:cNvPr id="52242" name="Text Box 88"/>
            <p:cNvSpPr txBox="1">
              <a:spLocks noChangeArrowheads="1"/>
            </p:cNvSpPr>
            <p:nvPr/>
          </p:nvSpPr>
          <p:spPr bwMode="auto">
            <a:xfrm>
              <a:off x="4016" y="3307"/>
              <a:ext cx="46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cs typeface="Times New Roman" panose="02020603050405020304" pitchFamily="18" charset="0"/>
                </a:rPr>
                <a:t>+3V</a:t>
              </a:r>
            </a:p>
          </p:txBody>
        </p:sp>
        <p:grpSp>
          <p:nvGrpSpPr>
            <p:cNvPr id="52243" name="Group 90"/>
            <p:cNvGrpSpPr>
              <a:grpSpLocks/>
            </p:cNvGrpSpPr>
            <p:nvPr/>
          </p:nvGrpSpPr>
          <p:grpSpPr bwMode="auto">
            <a:xfrm rot="10800000">
              <a:off x="5181" y="3467"/>
              <a:ext cx="557" cy="358"/>
              <a:chOff x="1584" y="2496"/>
              <a:chExt cx="672" cy="336"/>
            </a:xfrm>
          </p:grpSpPr>
          <p:sp>
            <p:nvSpPr>
              <p:cNvPr id="401499" name="Line 91"/>
              <p:cNvSpPr>
                <a:spLocks noChangeShapeType="1"/>
              </p:cNvSpPr>
              <p:nvPr/>
            </p:nvSpPr>
            <p:spPr bwMode="auto">
              <a:xfrm>
                <a:off x="1589" y="2832"/>
                <a:ext cx="192" cy="0"/>
              </a:xfrm>
              <a:prstGeom prst="line">
                <a:avLst/>
              </a:prstGeom>
              <a:noFill/>
              <a:ln w="38100">
                <a:solidFill>
                  <a:schemeClr val="tx1"/>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01500" name="Line 92"/>
              <p:cNvSpPr>
                <a:spLocks noChangeShapeType="1"/>
              </p:cNvSpPr>
              <p:nvPr/>
            </p:nvSpPr>
            <p:spPr bwMode="auto">
              <a:xfrm flipV="1">
                <a:off x="1776" y="2496"/>
                <a:ext cx="0" cy="336"/>
              </a:xfrm>
              <a:prstGeom prst="line">
                <a:avLst/>
              </a:prstGeom>
              <a:noFill/>
              <a:ln w="38100">
                <a:solidFill>
                  <a:schemeClr val="tx1"/>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01501" name="Line 93"/>
              <p:cNvSpPr>
                <a:spLocks noChangeShapeType="1"/>
              </p:cNvSpPr>
              <p:nvPr/>
            </p:nvSpPr>
            <p:spPr bwMode="auto">
              <a:xfrm>
                <a:off x="1776" y="2496"/>
                <a:ext cx="288" cy="0"/>
              </a:xfrm>
              <a:prstGeom prst="line">
                <a:avLst/>
              </a:prstGeom>
              <a:noFill/>
              <a:ln w="38100">
                <a:solidFill>
                  <a:schemeClr val="tx1"/>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01502" name="Line 94"/>
              <p:cNvSpPr>
                <a:spLocks noChangeShapeType="1"/>
              </p:cNvSpPr>
              <p:nvPr/>
            </p:nvSpPr>
            <p:spPr bwMode="auto">
              <a:xfrm flipV="1">
                <a:off x="2064" y="2496"/>
                <a:ext cx="0" cy="336"/>
              </a:xfrm>
              <a:prstGeom prst="line">
                <a:avLst/>
              </a:prstGeom>
              <a:noFill/>
              <a:ln w="38100">
                <a:solidFill>
                  <a:schemeClr val="tx1"/>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01503" name="Line 95"/>
              <p:cNvSpPr>
                <a:spLocks noChangeShapeType="1"/>
              </p:cNvSpPr>
              <p:nvPr/>
            </p:nvSpPr>
            <p:spPr bwMode="auto">
              <a:xfrm>
                <a:off x="2069" y="2832"/>
                <a:ext cx="192" cy="0"/>
              </a:xfrm>
              <a:prstGeom prst="line">
                <a:avLst/>
              </a:prstGeom>
              <a:noFill/>
              <a:ln w="38100">
                <a:solidFill>
                  <a:schemeClr val="tx1"/>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sp>
          <p:nvSpPr>
            <p:cNvPr id="52244" name="Text Box 96"/>
            <p:cNvSpPr txBox="1">
              <a:spLocks noChangeArrowheads="1"/>
            </p:cNvSpPr>
            <p:nvPr/>
          </p:nvSpPr>
          <p:spPr bwMode="auto">
            <a:xfrm>
              <a:off x="4982" y="3347"/>
              <a:ext cx="15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cs typeface="Times New Roman" panose="02020603050405020304" pitchFamily="18" charset="0"/>
                </a:rPr>
                <a:t>0</a:t>
              </a:r>
            </a:p>
          </p:txBody>
        </p:sp>
        <p:sp>
          <p:nvSpPr>
            <p:cNvPr id="52245" name="Text Box 97"/>
            <p:cNvSpPr txBox="1">
              <a:spLocks noChangeArrowheads="1"/>
            </p:cNvSpPr>
            <p:nvPr/>
          </p:nvSpPr>
          <p:spPr bwMode="auto">
            <a:xfrm>
              <a:off x="4974" y="3658"/>
              <a:ext cx="3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cs typeface="Times New Roman" panose="02020603050405020304" pitchFamily="18" charset="0"/>
                </a:rPr>
                <a:t>-3V</a:t>
              </a:r>
            </a:p>
          </p:txBody>
        </p:sp>
      </p:grpSp>
      <p:sp>
        <p:nvSpPr>
          <p:cNvPr id="401507" name="Rectangle 99"/>
          <p:cNvSpPr>
            <a:spLocks noChangeArrowheads="1"/>
          </p:cNvSpPr>
          <p:nvPr/>
        </p:nvSpPr>
        <p:spPr bwMode="auto">
          <a:xfrm>
            <a:off x="250825" y="4997450"/>
            <a:ext cx="5899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a:solidFill>
                  <a:srgbClr val="000099"/>
                </a:solidFill>
                <a:cs typeface="Times New Roman" panose="02020603050405020304" pitchFamily="18" charset="0"/>
              </a:rPr>
              <a:t>正脉冲：</a:t>
            </a:r>
            <a:r>
              <a:rPr lang="zh-CN" altLang="en-US" sz="2800">
                <a:cs typeface="Times New Roman" panose="02020603050405020304" pitchFamily="18" charset="0"/>
              </a:rPr>
              <a:t>脉冲跃变后的值比初始值高</a:t>
            </a:r>
          </a:p>
        </p:txBody>
      </p:sp>
      <p:sp>
        <p:nvSpPr>
          <p:cNvPr id="401510" name="Rectangle 102"/>
          <p:cNvSpPr>
            <a:spLocks noChangeArrowheads="1"/>
          </p:cNvSpPr>
          <p:nvPr/>
        </p:nvSpPr>
        <p:spPr bwMode="auto">
          <a:xfrm>
            <a:off x="250825" y="5516563"/>
            <a:ext cx="5899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a:solidFill>
                  <a:srgbClr val="000099"/>
                </a:solidFill>
                <a:cs typeface="Times New Roman" panose="02020603050405020304" pitchFamily="18" charset="0"/>
              </a:rPr>
              <a:t>负脉冲：</a:t>
            </a:r>
            <a:r>
              <a:rPr lang="zh-CN" altLang="en-US" sz="2800">
                <a:cs typeface="Times New Roman" panose="02020603050405020304" pitchFamily="18" charset="0"/>
              </a:rPr>
              <a:t>脉冲跃变后的值比初始值高</a:t>
            </a:r>
          </a:p>
        </p:txBody>
      </p:sp>
      <p:pic>
        <p:nvPicPr>
          <p:cNvPr id="52239" name="Picture 103" descr="图片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268413"/>
            <a:ext cx="4895850" cy="279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65286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1461"/>
                                        </p:tgtEl>
                                        <p:attrNameLst>
                                          <p:attrName>style.visibility</p:attrName>
                                        </p:attrNameLst>
                                      </p:cBhvr>
                                      <p:to>
                                        <p:strVal val="visible"/>
                                      </p:to>
                                    </p:set>
                                    <p:animEffect transition="in" filter="blinds(horizontal)">
                                      <p:cBhvr>
                                        <p:cTn id="7" dur="500"/>
                                        <p:tgtEl>
                                          <p:spTgt spid="40146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01415"/>
                                        </p:tgtEl>
                                        <p:attrNameLst>
                                          <p:attrName>style.visibility</p:attrName>
                                        </p:attrNameLst>
                                      </p:cBhvr>
                                      <p:to>
                                        <p:strVal val="visible"/>
                                      </p:to>
                                    </p:set>
                                    <p:animEffect transition="in" filter="wipe(left)">
                                      <p:cBhvr>
                                        <p:cTn id="12" dur="500"/>
                                        <p:tgtEl>
                                          <p:spTgt spid="4014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01410"/>
                                        </p:tgtEl>
                                        <p:attrNameLst>
                                          <p:attrName>style.visibility</p:attrName>
                                        </p:attrNameLst>
                                      </p:cBhvr>
                                      <p:to>
                                        <p:strVal val="visible"/>
                                      </p:to>
                                    </p:set>
                                    <p:animEffect transition="in" filter="wipe(left)">
                                      <p:cBhvr>
                                        <p:cTn id="17" dur="500"/>
                                        <p:tgtEl>
                                          <p:spTgt spid="4014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01411"/>
                                        </p:tgtEl>
                                        <p:attrNameLst>
                                          <p:attrName>style.visibility</p:attrName>
                                        </p:attrNameLst>
                                      </p:cBhvr>
                                      <p:to>
                                        <p:strVal val="visible"/>
                                      </p:to>
                                    </p:set>
                                    <p:animEffect transition="in" filter="wipe(left)">
                                      <p:cBhvr>
                                        <p:cTn id="22" dur="500"/>
                                        <p:tgtEl>
                                          <p:spTgt spid="40141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01413"/>
                                        </p:tgtEl>
                                        <p:attrNameLst>
                                          <p:attrName>style.visibility</p:attrName>
                                        </p:attrNameLst>
                                      </p:cBhvr>
                                      <p:to>
                                        <p:strVal val="visible"/>
                                      </p:to>
                                    </p:set>
                                    <p:animEffect transition="in" filter="wipe(left)">
                                      <p:cBhvr>
                                        <p:cTn id="27" dur="500"/>
                                        <p:tgtEl>
                                          <p:spTgt spid="40141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01414"/>
                                        </p:tgtEl>
                                        <p:attrNameLst>
                                          <p:attrName>style.visibility</p:attrName>
                                        </p:attrNameLst>
                                      </p:cBhvr>
                                      <p:to>
                                        <p:strVal val="visible"/>
                                      </p:to>
                                    </p:set>
                                    <p:animEffect transition="in" filter="wipe(left)">
                                      <p:cBhvr>
                                        <p:cTn id="32" dur="500"/>
                                        <p:tgtEl>
                                          <p:spTgt spid="40141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01412"/>
                                        </p:tgtEl>
                                        <p:attrNameLst>
                                          <p:attrName>style.visibility</p:attrName>
                                        </p:attrNameLst>
                                      </p:cBhvr>
                                      <p:to>
                                        <p:strVal val="visible"/>
                                      </p:to>
                                    </p:set>
                                    <p:animEffect transition="in" filter="wipe(left)">
                                      <p:cBhvr>
                                        <p:cTn id="37" dur="500"/>
                                        <p:tgtEl>
                                          <p:spTgt spid="40141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01464"/>
                                        </p:tgtEl>
                                        <p:attrNameLst>
                                          <p:attrName>style.visibility</p:attrName>
                                        </p:attrNameLst>
                                      </p:cBhvr>
                                      <p:to>
                                        <p:strVal val="visible"/>
                                      </p:to>
                                    </p:set>
                                    <p:animEffect transition="in" filter="wipe(left)">
                                      <p:cBhvr>
                                        <p:cTn id="42" dur="500"/>
                                        <p:tgtEl>
                                          <p:spTgt spid="40146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01507"/>
                                        </p:tgtEl>
                                        <p:attrNameLst>
                                          <p:attrName>style.visibility</p:attrName>
                                        </p:attrNameLst>
                                      </p:cBhvr>
                                      <p:to>
                                        <p:strVal val="visible"/>
                                      </p:to>
                                    </p:set>
                                    <p:animEffect transition="in" filter="wipe(left)">
                                      <p:cBhvr>
                                        <p:cTn id="47" dur="500"/>
                                        <p:tgtEl>
                                          <p:spTgt spid="401507"/>
                                        </p:tgtEl>
                                      </p:cBhvr>
                                    </p:animEffect>
                                  </p:childTnLst>
                                </p:cTn>
                              </p:par>
                            </p:childTnLst>
                          </p:cTn>
                        </p:par>
                        <p:par>
                          <p:cTn id="48" fill="hold" nodeType="afterGroup">
                            <p:stCondLst>
                              <p:cond delay="500"/>
                            </p:stCondLst>
                            <p:childTnLst>
                              <p:par>
                                <p:cTn id="49" presetID="22" presetClass="entr" presetSubtype="8" fill="hold" nodeType="after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wipe(left)">
                                      <p:cBhvr>
                                        <p:cTn id="51" dur="500"/>
                                        <p:tgtEl>
                                          <p:spTgt spid="2"/>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401510"/>
                                        </p:tgtEl>
                                        <p:attrNameLst>
                                          <p:attrName>style.visibility</p:attrName>
                                        </p:attrNameLst>
                                      </p:cBhvr>
                                      <p:to>
                                        <p:strVal val="visible"/>
                                      </p:to>
                                    </p:set>
                                    <p:animEffect transition="in" filter="wipe(left)">
                                      <p:cBhvr>
                                        <p:cTn id="56" dur="500"/>
                                        <p:tgtEl>
                                          <p:spTgt spid="401510"/>
                                        </p:tgtEl>
                                      </p:cBhvr>
                                    </p:animEffect>
                                  </p:childTnLst>
                                </p:cTn>
                              </p:par>
                            </p:childTnLst>
                          </p:cTn>
                        </p:par>
                        <p:par>
                          <p:cTn id="57" fill="hold" nodeType="afterGroup">
                            <p:stCondLst>
                              <p:cond delay="500"/>
                            </p:stCondLst>
                            <p:childTnLst>
                              <p:par>
                                <p:cTn id="58" presetID="22" presetClass="entr" presetSubtype="8" fill="hold" nodeType="after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wipe(left)">
                                      <p:cBhvr>
                                        <p:cTn id="6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410" grpId="0"/>
      <p:bldP spid="401411" grpId="0"/>
      <p:bldP spid="401412" grpId="0"/>
      <p:bldP spid="401413" grpId="0"/>
      <p:bldP spid="401414" grpId="0"/>
      <p:bldP spid="401415" grpId="0" autoUpdateAnimBg="0"/>
      <p:bldP spid="401461" grpId="0" autoUpdateAnimBg="0"/>
      <p:bldP spid="401464" grpId="0"/>
      <p:bldP spid="401507" grpId="0"/>
      <p:bldP spid="401510"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Text Box 2"/>
          <p:cNvSpPr txBox="1">
            <a:spLocks noChangeArrowheads="1"/>
          </p:cNvSpPr>
          <p:nvPr/>
        </p:nvSpPr>
        <p:spPr bwMode="auto">
          <a:xfrm>
            <a:off x="542454" y="543963"/>
            <a:ext cx="8153400" cy="525463"/>
          </a:xfrm>
          <a:prstGeom prst="rect">
            <a:avLst/>
          </a:prstGeom>
          <a:noFill/>
          <a:ln w="38100">
            <a:noFill/>
            <a:miter lim="800000"/>
            <a:headEnd/>
            <a:tailEnd/>
          </a:ln>
          <a:effectLst/>
        </p:spPr>
        <p:txBody>
          <a:bodyPr lIns="90000" tIns="46800" rIns="90000" bIns="46800">
            <a:spAutoFit/>
          </a:bodyPr>
          <a:lstStyle/>
          <a:p>
            <a:pPr eaLnBrk="0" hangingPunct="0">
              <a:spcBef>
                <a:spcPct val="50000"/>
              </a:spcBef>
              <a:defRPr/>
            </a:pPr>
            <a:r>
              <a:rPr lang="zh-CN" altLang="en-US" sz="2800" b="1">
                <a:solidFill>
                  <a:srgbClr val="CC0000"/>
                </a:solidFill>
                <a:latin typeface="Times New Roman" panose="02020603050405020304" pitchFamily="18" charset="0"/>
                <a:cs typeface="Times New Roman" panose="02020603050405020304" pitchFamily="18" charset="0"/>
              </a:rPr>
              <a:t>例：</a:t>
            </a:r>
            <a:r>
              <a:rPr lang="zh-CN" altLang="en-US" sz="2800" b="1">
                <a:solidFill>
                  <a:srgbClr val="000099"/>
                </a:solidFill>
                <a:latin typeface="Times New Roman" panose="02020603050405020304" pitchFamily="18" charset="0"/>
                <a:cs typeface="Times New Roman" panose="02020603050405020304" pitchFamily="18" charset="0"/>
              </a:rPr>
              <a:t>利用译码器分时将采样数据送入计算机</a:t>
            </a:r>
          </a:p>
        </p:txBody>
      </p:sp>
      <p:grpSp>
        <p:nvGrpSpPr>
          <p:cNvPr id="2" name="Group 202"/>
          <p:cNvGrpSpPr>
            <a:grpSpLocks/>
          </p:cNvGrpSpPr>
          <p:nvPr/>
        </p:nvGrpSpPr>
        <p:grpSpPr bwMode="auto">
          <a:xfrm>
            <a:off x="799630" y="5103263"/>
            <a:ext cx="1909764" cy="962025"/>
            <a:chOff x="498" y="3112"/>
            <a:chExt cx="1203" cy="606"/>
          </a:xfrm>
        </p:grpSpPr>
        <p:graphicFrame>
          <p:nvGraphicFramePr>
            <p:cNvPr id="35842" name="Object 102"/>
            <p:cNvGraphicFramePr>
              <a:graphicFrameLocks noChangeAspect="1"/>
            </p:cNvGraphicFramePr>
            <p:nvPr/>
          </p:nvGraphicFramePr>
          <p:xfrm>
            <a:off x="571" y="3112"/>
            <a:ext cx="1130" cy="323"/>
          </p:xfrm>
          <a:graphic>
            <a:graphicData uri="http://schemas.openxmlformats.org/presentationml/2006/ole">
              <mc:AlternateContent xmlns:mc="http://schemas.openxmlformats.org/markup-compatibility/2006">
                <mc:Choice xmlns:v="urn:schemas-microsoft-com:vml" Requires="v">
                  <p:oleObj spid="_x0000_s33797" name="公式" r:id="rId3" imgW="749160" imgH="215640" progId="Equation.3">
                    <p:embed/>
                  </p:oleObj>
                </mc:Choice>
                <mc:Fallback>
                  <p:oleObj name="公式" r:id="rId3" imgW="74916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 y="3112"/>
                          <a:ext cx="1130" cy="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7463" name="Rectangle 103"/>
            <p:cNvSpPr>
              <a:spLocks noChangeArrowheads="1"/>
            </p:cNvSpPr>
            <p:nvPr/>
          </p:nvSpPr>
          <p:spPr bwMode="auto">
            <a:xfrm>
              <a:off x="498" y="3383"/>
              <a:ext cx="1172" cy="335"/>
            </a:xfrm>
            <a:prstGeom prst="rect">
              <a:avLst/>
            </a:prstGeom>
            <a:noFill/>
            <a:ln w="9525">
              <a:noFill/>
              <a:miter lim="800000"/>
              <a:headEnd/>
              <a:tailEnd/>
            </a:ln>
            <a:effectLst/>
          </p:spPr>
          <p:txBody>
            <a:bodyPr wrap="none">
              <a:spAutoFit/>
            </a:bodyPr>
            <a:lstStyle/>
            <a:p>
              <a:pPr algn="ctr">
                <a:lnSpc>
                  <a:spcPct val="110000"/>
                </a:lnSpc>
                <a:spcBef>
                  <a:spcPct val="50000"/>
                </a:spcBef>
                <a:defRPr/>
              </a:pPr>
              <a:r>
                <a:rPr lang="zh-CN" altLang="en-US" sz="2600" b="1">
                  <a:solidFill>
                    <a:srgbClr val="000099"/>
                  </a:solidFill>
                  <a:latin typeface="Times New Roman" panose="02020603050405020304" pitchFamily="18" charset="0"/>
                  <a:cs typeface="Times New Roman" panose="02020603050405020304" pitchFamily="18" charset="0"/>
                </a:rPr>
                <a:t>译码器工作</a:t>
              </a:r>
              <a:endParaRPr lang="zh-CN" altLang="en-US" sz="2600" b="1">
                <a:solidFill>
                  <a:srgbClr val="FF0000"/>
                </a:solidFill>
                <a:latin typeface="Times New Roman" panose="02020603050405020304" pitchFamily="18" charset="0"/>
                <a:cs typeface="Times New Roman" panose="02020603050405020304" pitchFamily="18" charset="0"/>
              </a:endParaRPr>
            </a:p>
          </p:txBody>
        </p:sp>
      </p:grpSp>
      <p:pic>
        <p:nvPicPr>
          <p:cNvPr id="527561" name="Picture 201" descr="图片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292" y="1144038"/>
            <a:ext cx="8443912" cy="505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2032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27561"/>
                                        </p:tgtEl>
                                        <p:attrNameLst>
                                          <p:attrName>style.visibility</p:attrName>
                                        </p:attrNameLst>
                                      </p:cBhvr>
                                      <p:to>
                                        <p:strVal val="visible"/>
                                      </p:to>
                                    </p:set>
                                    <p:animEffect transition="in" filter="wipe(left)">
                                      <p:cBhvr>
                                        <p:cTn id="7" dur="1000"/>
                                        <p:tgtEl>
                                          <p:spTgt spid="52756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Picture 228" descr="图片4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50" y="1196975"/>
            <a:ext cx="8443913" cy="504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8597" name="Text Box 213"/>
          <p:cNvSpPr txBox="1">
            <a:spLocks noChangeArrowheads="1"/>
          </p:cNvSpPr>
          <p:nvPr/>
        </p:nvSpPr>
        <p:spPr bwMode="auto">
          <a:xfrm>
            <a:off x="512763" y="673100"/>
            <a:ext cx="5943600" cy="525463"/>
          </a:xfrm>
          <a:prstGeom prst="rect">
            <a:avLst/>
          </a:prstGeom>
          <a:noFill/>
          <a:ln w="38100">
            <a:noFill/>
            <a:miter lim="800000"/>
            <a:headEnd/>
            <a:tailEnd/>
          </a:ln>
          <a:effectLst/>
        </p:spPr>
        <p:txBody>
          <a:bodyPr lIns="90000" tIns="46800" rIns="90000" bIns="46800">
            <a:spAutoFit/>
          </a:bodyPr>
          <a:lstStyle/>
          <a:p>
            <a:pPr eaLnBrk="0" hangingPunct="0">
              <a:spcBef>
                <a:spcPct val="50000"/>
              </a:spcBef>
              <a:defRPr/>
            </a:pPr>
            <a:r>
              <a:rPr lang="zh-CN" altLang="en-US" sz="2800" b="1">
                <a:solidFill>
                  <a:srgbClr val="CC0000"/>
                </a:solidFill>
                <a:latin typeface="Times New Roman" panose="02020603050405020304" pitchFamily="18" charset="0"/>
                <a:cs typeface="Times New Roman" panose="02020603050405020304" pitchFamily="18" charset="0"/>
              </a:rPr>
              <a:t>工作原理：</a:t>
            </a:r>
            <a:r>
              <a:rPr lang="en-US" altLang="zh-CN" sz="2800" b="1">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以</a:t>
            </a:r>
            <a:r>
              <a:rPr lang="en-US" altLang="zh-CN" sz="2800" b="1">
                <a:latin typeface="Times New Roman" panose="02020603050405020304" pitchFamily="18" charset="0"/>
                <a:cs typeface="Times New Roman" panose="02020603050405020304" pitchFamily="18" charset="0"/>
              </a:rPr>
              <a:t>A</a:t>
            </a:r>
            <a:r>
              <a:rPr lang="en-US" altLang="zh-CN" sz="2800" b="1" baseline="-25000">
                <a:latin typeface="Times New Roman" panose="02020603050405020304" pitchFamily="18" charset="0"/>
                <a:cs typeface="Times New Roman" panose="02020603050405020304" pitchFamily="18" charset="0"/>
              </a:rPr>
              <a:t>0</a:t>
            </a:r>
            <a:r>
              <a:rPr lang="en-US" altLang="zh-CN" sz="2800" b="1">
                <a:latin typeface="Times New Roman" panose="02020603050405020304" pitchFamily="18" charset="0"/>
                <a:cs typeface="Times New Roman" panose="02020603050405020304" pitchFamily="18" charset="0"/>
              </a:rPr>
              <a:t>A</a:t>
            </a:r>
            <a:r>
              <a:rPr lang="en-US" altLang="zh-CN" sz="2800" b="1" baseline="-25000">
                <a:latin typeface="Times New Roman" panose="02020603050405020304" pitchFamily="18" charset="0"/>
                <a:cs typeface="Times New Roman" panose="02020603050405020304" pitchFamily="18" charset="0"/>
              </a:rPr>
              <a:t>1</a:t>
            </a:r>
            <a:r>
              <a:rPr lang="en-US" altLang="zh-CN" sz="2800" b="1">
                <a:latin typeface="Times New Roman" panose="02020603050405020304" pitchFamily="18" charset="0"/>
                <a:cs typeface="Times New Roman" panose="02020603050405020304" pitchFamily="18" charset="0"/>
              </a:rPr>
              <a:t>= 00</a:t>
            </a:r>
            <a:r>
              <a:rPr lang="zh-CN" altLang="en-US" sz="2800" b="1">
                <a:latin typeface="Times New Roman" panose="02020603050405020304" pitchFamily="18" charset="0"/>
                <a:cs typeface="Times New Roman" panose="02020603050405020304" pitchFamily="18" charset="0"/>
              </a:rPr>
              <a:t>为例</a:t>
            </a:r>
            <a:r>
              <a:rPr lang="en-US" altLang="zh-CN" sz="2800" b="1">
                <a:latin typeface="Times New Roman" panose="02020603050405020304" pitchFamily="18" charset="0"/>
                <a:cs typeface="Times New Roman" panose="02020603050405020304" pitchFamily="18" charset="0"/>
              </a:rPr>
              <a:t>)</a:t>
            </a:r>
          </a:p>
        </p:txBody>
      </p:sp>
      <p:grpSp>
        <p:nvGrpSpPr>
          <p:cNvPr id="2" name="Group 214"/>
          <p:cNvGrpSpPr>
            <a:grpSpLocks/>
          </p:cNvGrpSpPr>
          <p:nvPr/>
        </p:nvGrpSpPr>
        <p:grpSpPr bwMode="auto">
          <a:xfrm>
            <a:off x="6913563" y="5016500"/>
            <a:ext cx="361950" cy="1019175"/>
            <a:chOff x="4368" y="3024"/>
            <a:chExt cx="228" cy="642"/>
          </a:xfrm>
        </p:grpSpPr>
        <p:sp>
          <p:nvSpPr>
            <p:cNvPr id="135184" name="Rectangle 215"/>
            <p:cNvSpPr>
              <a:spLocks noChangeArrowheads="1"/>
            </p:cNvSpPr>
            <p:nvPr/>
          </p:nvSpPr>
          <p:spPr bwMode="auto">
            <a:xfrm>
              <a:off x="4368" y="3024"/>
              <a:ext cx="228" cy="354"/>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10000"/>
                </a:lnSpc>
                <a:spcBef>
                  <a:spcPct val="50000"/>
                </a:spcBef>
              </a:pPr>
              <a:r>
                <a:rPr lang="en-US" altLang="zh-CN" sz="2800">
                  <a:solidFill>
                    <a:srgbClr val="000099"/>
                  </a:solidFill>
                  <a:ea typeface="楷体_GB2312" pitchFamily="49" charset="-122"/>
                  <a:cs typeface="Times New Roman" panose="02020603050405020304" pitchFamily="18" charset="0"/>
                </a:rPr>
                <a:t>0</a:t>
              </a:r>
            </a:p>
          </p:txBody>
        </p:sp>
        <p:sp>
          <p:nvSpPr>
            <p:cNvPr id="135185" name="Rectangle 216"/>
            <p:cNvSpPr>
              <a:spLocks noChangeArrowheads="1"/>
            </p:cNvSpPr>
            <p:nvPr/>
          </p:nvSpPr>
          <p:spPr bwMode="auto">
            <a:xfrm>
              <a:off x="4368" y="3312"/>
              <a:ext cx="228" cy="354"/>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10000"/>
                </a:lnSpc>
                <a:spcBef>
                  <a:spcPct val="50000"/>
                </a:spcBef>
              </a:pPr>
              <a:r>
                <a:rPr lang="en-US" altLang="zh-CN" sz="2800">
                  <a:solidFill>
                    <a:srgbClr val="000099"/>
                  </a:solidFill>
                  <a:ea typeface="楷体_GB2312" pitchFamily="49" charset="-122"/>
                  <a:cs typeface="Times New Roman" panose="02020603050405020304" pitchFamily="18" charset="0"/>
                </a:rPr>
                <a:t>0</a:t>
              </a:r>
            </a:p>
          </p:txBody>
        </p:sp>
      </p:grpSp>
      <p:grpSp>
        <p:nvGrpSpPr>
          <p:cNvPr id="3" name="Group 217"/>
          <p:cNvGrpSpPr>
            <a:grpSpLocks/>
          </p:cNvGrpSpPr>
          <p:nvPr/>
        </p:nvGrpSpPr>
        <p:grpSpPr bwMode="auto">
          <a:xfrm>
            <a:off x="2798763" y="2120900"/>
            <a:ext cx="5257800" cy="457200"/>
            <a:chOff x="1872" y="1200"/>
            <a:chExt cx="3348" cy="324"/>
          </a:xfrm>
        </p:grpSpPr>
        <p:sp>
          <p:nvSpPr>
            <p:cNvPr id="528602" name="Line 218"/>
            <p:cNvSpPr>
              <a:spLocks noChangeShapeType="1"/>
            </p:cNvSpPr>
            <p:nvPr/>
          </p:nvSpPr>
          <p:spPr bwMode="auto">
            <a:xfrm>
              <a:off x="1872" y="1200"/>
              <a:ext cx="900" cy="276"/>
            </a:xfrm>
            <a:prstGeom prst="line">
              <a:avLst/>
            </a:prstGeom>
            <a:noFill/>
            <a:ln w="38100">
              <a:solidFill>
                <a:srgbClr val="006600"/>
              </a:solidFill>
              <a:round/>
              <a:headEnd/>
              <a:tailEnd/>
            </a:ln>
            <a:effectLst/>
          </p:spPr>
          <p:txBody>
            <a:bodyPr wrap="none" lIns="90000" tIns="46800" rIns="90000" bIns="46800"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528603" name="Line 219"/>
            <p:cNvSpPr>
              <a:spLocks noChangeShapeType="1"/>
            </p:cNvSpPr>
            <p:nvPr/>
          </p:nvSpPr>
          <p:spPr bwMode="auto">
            <a:xfrm>
              <a:off x="3168" y="1212"/>
              <a:ext cx="900" cy="276"/>
            </a:xfrm>
            <a:prstGeom prst="line">
              <a:avLst/>
            </a:prstGeom>
            <a:noFill/>
            <a:ln w="38100">
              <a:solidFill>
                <a:srgbClr val="006600"/>
              </a:solidFill>
              <a:round/>
              <a:headEnd/>
              <a:tailEnd/>
            </a:ln>
            <a:effectLst/>
          </p:spPr>
          <p:txBody>
            <a:bodyPr wrap="none" lIns="90000" tIns="46800" rIns="90000" bIns="46800"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528604" name="Line 220"/>
            <p:cNvSpPr>
              <a:spLocks noChangeShapeType="1"/>
            </p:cNvSpPr>
            <p:nvPr/>
          </p:nvSpPr>
          <p:spPr bwMode="auto">
            <a:xfrm>
              <a:off x="4320" y="1248"/>
              <a:ext cx="900" cy="276"/>
            </a:xfrm>
            <a:prstGeom prst="line">
              <a:avLst/>
            </a:prstGeom>
            <a:noFill/>
            <a:ln w="38100">
              <a:solidFill>
                <a:srgbClr val="006600"/>
              </a:solidFill>
              <a:round/>
              <a:headEnd/>
              <a:tailEnd/>
            </a:ln>
            <a:effectLst/>
          </p:spPr>
          <p:txBody>
            <a:bodyPr wrap="none" lIns="90000" tIns="46800" rIns="90000" bIns="46800"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grpSp>
      <p:sp>
        <p:nvSpPr>
          <p:cNvPr id="528605" name="Text Box 221"/>
          <p:cNvSpPr txBox="1">
            <a:spLocks noChangeArrowheads="1"/>
          </p:cNvSpPr>
          <p:nvPr/>
        </p:nvSpPr>
        <p:spPr bwMode="auto">
          <a:xfrm>
            <a:off x="2798763" y="4254500"/>
            <a:ext cx="381000" cy="561975"/>
          </a:xfrm>
          <a:prstGeom prst="rect">
            <a:avLst/>
          </a:prstGeom>
          <a:noFill/>
          <a:ln w="9525">
            <a:noFill/>
            <a:miter lim="800000"/>
            <a:headEnd/>
            <a:tailEnd/>
          </a:ln>
          <a:effec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10000"/>
              </a:lnSpc>
              <a:spcBef>
                <a:spcPct val="50000"/>
              </a:spcBef>
            </a:pPr>
            <a:r>
              <a:rPr lang="en-US" altLang="zh-CN" sz="2800">
                <a:solidFill>
                  <a:srgbClr val="FF0000"/>
                </a:solidFill>
                <a:cs typeface="Times New Roman" panose="02020603050405020304" pitchFamily="18" charset="0"/>
              </a:rPr>
              <a:t>0</a:t>
            </a:r>
          </a:p>
        </p:txBody>
      </p:sp>
      <p:sp>
        <p:nvSpPr>
          <p:cNvPr id="528606" name="AutoShape 222" descr="小棋盘"/>
          <p:cNvSpPr>
            <a:spLocks noChangeArrowheads="1"/>
          </p:cNvSpPr>
          <p:nvPr/>
        </p:nvSpPr>
        <p:spPr bwMode="auto">
          <a:xfrm>
            <a:off x="6532563" y="865387"/>
            <a:ext cx="1981200" cy="510778"/>
          </a:xfrm>
          <a:prstGeom prst="wedgeRoundRectCallout">
            <a:avLst>
              <a:gd name="adj1" fmla="val 162"/>
              <a:gd name="adj2" fmla="val 206569"/>
              <a:gd name="adj3" fmla="val 16667"/>
            </a:avLst>
          </a:prstGeom>
          <a:pattFill prst="smCheck">
            <a:fgClr>
              <a:srgbClr val="FFFF00"/>
            </a:fgClr>
            <a:bgClr>
              <a:srgbClr val="FFFFFF"/>
            </a:bgClr>
          </a:pattFill>
          <a:ln w="28575" cap="sq">
            <a:solidFill>
              <a:srgbClr val="006600"/>
            </a:solidFill>
            <a:miter lim="800000"/>
            <a:headEnd/>
            <a:tailEnd/>
          </a:ln>
        </p:spPr>
        <p:txBody>
          <a:bodyPr anchor="ctr">
            <a:spAutoFit/>
          </a:bodyPr>
          <a:lstStyle/>
          <a:p>
            <a:pPr algn="ctr">
              <a:spcBef>
                <a:spcPct val="50000"/>
              </a:spcBef>
              <a:defRPr/>
            </a:pPr>
            <a:r>
              <a:rPr lang="zh-CN" altLang="en-US" sz="2400" b="1">
                <a:solidFill>
                  <a:srgbClr val="FF3300"/>
                </a:solidFill>
                <a:latin typeface="Times New Roman" panose="02020603050405020304" pitchFamily="18" charset="0"/>
                <a:cs typeface="Times New Roman" panose="02020603050405020304" pitchFamily="18" charset="0"/>
              </a:rPr>
              <a:t>脱离总线</a:t>
            </a:r>
          </a:p>
        </p:txBody>
      </p:sp>
      <p:grpSp>
        <p:nvGrpSpPr>
          <p:cNvPr id="4" name="Group 223"/>
          <p:cNvGrpSpPr>
            <a:grpSpLocks/>
          </p:cNvGrpSpPr>
          <p:nvPr/>
        </p:nvGrpSpPr>
        <p:grpSpPr bwMode="auto">
          <a:xfrm>
            <a:off x="1046163" y="1557338"/>
            <a:ext cx="742950" cy="1344613"/>
            <a:chOff x="708" y="1145"/>
            <a:chExt cx="468" cy="847"/>
          </a:xfrm>
        </p:grpSpPr>
        <p:sp>
          <p:nvSpPr>
            <p:cNvPr id="528608" name="AutoShape 224"/>
            <p:cNvSpPr>
              <a:spLocks noChangeArrowheads="1"/>
            </p:cNvSpPr>
            <p:nvPr/>
          </p:nvSpPr>
          <p:spPr bwMode="auto">
            <a:xfrm>
              <a:off x="708" y="1145"/>
              <a:ext cx="228" cy="270"/>
            </a:xfrm>
            <a:prstGeom prst="upArrow">
              <a:avLst>
                <a:gd name="adj1" fmla="val 50000"/>
                <a:gd name="adj2" fmla="val 32738"/>
              </a:avLst>
            </a:prstGeom>
            <a:solidFill>
              <a:srgbClr val="CC0000"/>
            </a:solidFill>
            <a:ln w="38100">
              <a:solidFill>
                <a:srgbClr val="CC0000"/>
              </a:solidFill>
              <a:miter lim="800000"/>
              <a:headEnd/>
              <a:tailEnd/>
            </a:ln>
            <a:effectLst/>
          </p:spPr>
          <p:txBody>
            <a:bodyPr wrap="none" lIns="90000" tIns="46800" rIns="90000" bIns="46800"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135180" name="Text Box 225"/>
            <p:cNvSpPr txBox="1">
              <a:spLocks noChangeArrowheads="1"/>
            </p:cNvSpPr>
            <p:nvPr/>
          </p:nvSpPr>
          <p:spPr bwMode="auto">
            <a:xfrm>
              <a:off x="790" y="1212"/>
              <a:ext cx="386" cy="780"/>
            </a:xfrm>
            <a:prstGeom prst="rect">
              <a:avLst/>
            </a:prstGeom>
            <a:noFill/>
            <a:ln w="38100">
              <a:noFill/>
              <a:miter lim="800000"/>
              <a:headEnd/>
              <a:tailEnd/>
            </a:ln>
          </p:spPr>
          <p:txBody>
            <a:bodyPr vert="eaVert" lIns="90000" tIns="46800" rIns="90000" bIns="46800">
              <a:spAutoFit/>
            </a:bodyPr>
            <a:lstStyle/>
            <a:p>
              <a:pPr eaLnBrk="0" hangingPunct="0">
                <a:spcBef>
                  <a:spcPct val="50000"/>
                </a:spcBef>
                <a:defRPr/>
              </a:pPr>
              <a:r>
                <a:rPr lang="zh-CN" altLang="en-US" sz="2800" b="1">
                  <a:solidFill>
                    <a:schemeClr val="bg1"/>
                  </a:solidFill>
                  <a:latin typeface="Times New Roman" panose="02020603050405020304" pitchFamily="18" charset="0"/>
                  <a:cs typeface="Times New Roman" panose="02020603050405020304" pitchFamily="18" charset="0"/>
                </a:rPr>
                <a:t>数据</a:t>
              </a:r>
              <a:endParaRPr lang="zh-CN" altLang="en-US" sz="2800" b="1">
                <a:latin typeface="Times New Roman" panose="02020603050405020304" pitchFamily="18" charset="0"/>
                <a:cs typeface="Times New Roman" panose="02020603050405020304" pitchFamily="18" charset="0"/>
              </a:endParaRPr>
            </a:p>
          </p:txBody>
        </p:sp>
      </p:grpSp>
      <p:sp>
        <p:nvSpPr>
          <p:cNvPr id="528610" name="Oval 226"/>
          <p:cNvSpPr>
            <a:spLocks noChangeArrowheads="1"/>
          </p:cNvSpPr>
          <p:nvPr/>
        </p:nvSpPr>
        <p:spPr bwMode="auto">
          <a:xfrm>
            <a:off x="3484563" y="4624268"/>
            <a:ext cx="1905000" cy="519351"/>
          </a:xfrm>
          <a:prstGeom prst="ellipse">
            <a:avLst/>
          </a:prstGeom>
          <a:noFill/>
          <a:ln w="38100" cap="sq">
            <a:solidFill>
              <a:srgbClr val="FF0000"/>
            </a:solidFill>
            <a:round/>
            <a:headEnd/>
            <a:tailEnd/>
          </a:ln>
          <a:effectLst/>
        </p:spPr>
        <p:txBody>
          <a:bodyPr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528611" name="AutoShape 227" descr="40%"/>
          <p:cNvSpPr>
            <a:spLocks noChangeArrowheads="1"/>
          </p:cNvSpPr>
          <p:nvPr/>
        </p:nvSpPr>
        <p:spPr bwMode="auto">
          <a:xfrm>
            <a:off x="5559425" y="4329113"/>
            <a:ext cx="1660525" cy="549275"/>
          </a:xfrm>
          <a:prstGeom prst="wedgeRoundRectCallout">
            <a:avLst>
              <a:gd name="adj1" fmla="val -80208"/>
              <a:gd name="adj2" fmla="val 52667"/>
              <a:gd name="adj3" fmla="val 16667"/>
            </a:avLst>
          </a:prstGeom>
          <a:pattFill prst="pct40">
            <a:fgClr>
              <a:srgbClr val="00FF00"/>
            </a:fgClr>
            <a:bgClr>
              <a:srgbClr val="FFFFFF"/>
            </a:bgClr>
          </a:pattFill>
          <a:ln w="28575" cap="sq">
            <a:solidFill>
              <a:srgbClr val="006600"/>
            </a:solidFill>
            <a:miter lim="800000"/>
            <a:headEnd/>
            <a:tailEnd/>
          </a:ln>
          <a:effectLst/>
        </p:spPr>
        <p:txBody>
          <a:bodyPr anchor="ctr">
            <a:spAutoFit/>
          </a:bodyPr>
          <a:lstStyle/>
          <a:p>
            <a:pPr algn="ctr">
              <a:spcBef>
                <a:spcPct val="50000"/>
              </a:spcBef>
              <a:defRPr/>
            </a:pPr>
            <a:r>
              <a:rPr lang="zh-CN" altLang="en-US" sz="2600" b="1">
                <a:solidFill>
                  <a:srgbClr val="FF0000"/>
                </a:solidFill>
                <a:latin typeface="Times New Roman" panose="02020603050405020304" pitchFamily="18" charset="0"/>
                <a:cs typeface="Times New Roman" panose="02020603050405020304" pitchFamily="18" charset="0"/>
              </a:rPr>
              <a:t>全为“</a:t>
            </a:r>
            <a:r>
              <a:rPr lang="en-US" altLang="zh-CN" sz="2600" b="1">
                <a:solidFill>
                  <a:srgbClr val="FF0000"/>
                </a:solidFill>
                <a:latin typeface="Times New Roman" panose="02020603050405020304" pitchFamily="18" charset="0"/>
                <a:cs typeface="Times New Roman" panose="02020603050405020304" pitchFamily="18" charset="0"/>
              </a:rPr>
              <a:t>1”</a:t>
            </a:r>
            <a:endParaRPr lang="en-US" altLang="zh-CN" sz="2600" b="1">
              <a:solidFill>
                <a:schemeClr val="hlin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54879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28605"/>
                                        </p:tgtEl>
                                        <p:attrNameLst>
                                          <p:attrName>style.visibility</p:attrName>
                                        </p:attrNameLst>
                                      </p:cBhvr>
                                      <p:to>
                                        <p:strVal val="visible"/>
                                      </p:to>
                                    </p:set>
                                    <p:animEffect transition="in" filter="wipe(left)">
                                      <p:cBhvr>
                                        <p:cTn id="12" dur="500"/>
                                        <p:tgtEl>
                                          <p:spTgt spid="52860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28610"/>
                                        </p:tgtEl>
                                        <p:attrNameLst>
                                          <p:attrName>style.visibility</p:attrName>
                                        </p:attrNameLst>
                                      </p:cBhvr>
                                      <p:to>
                                        <p:strVal val="visible"/>
                                      </p:to>
                                    </p:set>
                                    <p:animEffect transition="in" filter="wipe(left)">
                                      <p:cBhvr>
                                        <p:cTn id="17" dur="500"/>
                                        <p:tgtEl>
                                          <p:spTgt spid="528610"/>
                                        </p:tgtEl>
                                      </p:cBhvr>
                                    </p:animEffect>
                                  </p:childTnLst>
                                  <p:subTnLst>
                                    <p:audio>
                                      <p:cMediaNode>
                                        <p:cTn display="0" masterRel="sameClick">
                                          <p:stCondLst>
                                            <p:cond evt="begin" delay="0">
                                              <p:tn val="15"/>
                                            </p:cond>
                                          </p:stCondLst>
                                          <p:endCondLst>
                                            <p:cond evt="onStopAudio" delay="0">
                                              <p:tgtEl>
                                                <p:sldTgt/>
                                              </p:tgtEl>
                                            </p:cond>
                                          </p:endCondLst>
                                        </p:cTn>
                                        <p:tgtEl>
                                          <p:sndTgt r:embed="rId2" name="感叹时奏幻想空间.wav"/>
                                        </p:tgtEl>
                                      </p:cMediaNode>
                                    </p:audio>
                                  </p:subTnLst>
                                </p:cTn>
                              </p:par>
                            </p:childTnLst>
                          </p:cTn>
                        </p:par>
                        <p:par>
                          <p:cTn id="18" fill="hold" nodeType="afterGroup">
                            <p:stCondLst>
                              <p:cond delay="500"/>
                            </p:stCondLst>
                            <p:childTnLst>
                              <p:par>
                                <p:cTn id="19" presetID="22" presetClass="entr" presetSubtype="2" fill="hold" grpId="0" nodeType="afterEffect">
                                  <p:stCondLst>
                                    <p:cond delay="0"/>
                                  </p:stCondLst>
                                  <p:childTnLst>
                                    <p:set>
                                      <p:cBhvr>
                                        <p:cTn id="20" dur="1" fill="hold">
                                          <p:stCondLst>
                                            <p:cond delay="0"/>
                                          </p:stCondLst>
                                        </p:cTn>
                                        <p:tgtEl>
                                          <p:spTgt spid="528611"/>
                                        </p:tgtEl>
                                        <p:attrNameLst>
                                          <p:attrName>style.visibility</p:attrName>
                                        </p:attrNameLst>
                                      </p:cBhvr>
                                      <p:to>
                                        <p:strVal val="visible"/>
                                      </p:to>
                                    </p:set>
                                    <p:animEffect transition="in" filter="wipe(right)">
                                      <p:cBhvr>
                                        <p:cTn id="21" dur="500"/>
                                        <p:tgtEl>
                                          <p:spTgt spid="528611"/>
                                        </p:tgtEl>
                                      </p:cBhvr>
                                    </p:animEffect>
                                  </p:childTnLst>
                                  <p:subTnLst>
                                    <p:audio>
                                      <p:cMediaNode>
                                        <p:cTn display="0" masterRel="sameClick">
                                          <p:stCondLst>
                                            <p:cond evt="begin" delay="0">
                                              <p:tn val="19"/>
                                            </p:cond>
                                          </p:stCondLst>
                                          <p:endCondLst>
                                            <p:cond evt="onStopAudio" delay="0">
                                              <p:tgtEl>
                                                <p:sldTgt/>
                                              </p:tgtEl>
                                            </p:cond>
                                          </p:endCondLst>
                                        </p:cTn>
                                        <p:tgtEl>
                                          <p:sndTgt r:embed="rId2" name="感叹时奏幻想空间.wav"/>
                                        </p:tgtEl>
                                      </p:cMediaNode>
                                    </p:audio>
                                  </p:subTnLst>
                                </p:cTn>
                              </p:par>
                            </p:childTnLst>
                          </p:cTn>
                        </p:par>
                      </p:childTnLst>
                    </p:cTn>
                  </p:par>
                  <p:par>
                    <p:cTn id="22" fill="hold" nodeType="clickPar">
                      <p:stCondLst>
                        <p:cond delay="indefinite"/>
                      </p:stCondLst>
                      <p:childTnLst>
                        <p:par>
                          <p:cTn id="23" fill="hold" nodeType="withGroup">
                            <p:stCondLst>
                              <p:cond delay="0"/>
                            </p:stCondLst>
                            <p:childTnLst>
                              <p:par>
                                <p:cTn id="24" presetID="18" presetClass="entr" presetSubtype="6"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strips(downRight)">
                                      <p:cBhvr>
                                        <p:cTn id="26" dur="500"/>
                                        <p:tgtEl>
                                          <p:spTgt spid="3"/>
                                        </p:tgtEl>
                                      </p:cBhvr>
                                    </p:animEffect>
                                  </p:childTnLst>
                                  <p:subTnLst>
                                    <p:audio>
                                      <p:cMediaNode>
                                        <p:cTn display="0" masterRel="sameClick">
                                          <p:stCondLst>
                                            <p:cond evt="begin" delay="0">
                                              <p:tn val="24"/>
                                            </p:cond>
                                          </p:stCondLst>
                                          <p:endCondLst>
                                            <p:cond evt="onStopAudio" delay="0">
                                              <p:tgtEl>
                                                <p:sldTgt/>
                                              </p:tgtEl>
                                            </p:cond>
                                          </p:endCondLst>
                                        </p:cTn>
                                        <p:tgtEl>
                                          <p:sndTgt r:embed="rId3" name="提示时奏幻想空间.wav"/>
                                        </p:tgtEl>
                                      </p:cMediaNode>
                                    </p:audio>
                                  </p:subTnLst>
                                </p:cTn>
                              </p:par>
                            </p:childTnLst>
                          </p:cTn>
                        </p:par>
                        <p:par>
                          <p:cTn id="27" fill="hold" nodeType="afterGroup">
                            <p:stCondLst>
                              <p:cond delay="500"/>
                            </p:stCondLst>
                            <p:childTnLst>
                              <p:par>
                                <p:cTn id="28" presetID="22" presetClass="entr" presetSubtype="2" fill="hold" grpId="0" nodeType="afterEffect">
                                  <p:stCondLst>
                                    <p:cond delay="0"/>
                                  </p:stCondLst>
                                  <p:childTnLst>
                                    <p:set>
                                      <p:cBhvr>
                                        <p:cTn id="29" dur="1" fill="hold">
                                          <p:stCondLst>
                                            <p:cond delay="0"/>
                                          </p:stCondLst>
                                        </p:cTn>
                                        <p:tgtEl>
                                          <p:spTgt spid="528606"/>
                                        </p:tgtEl>
                                        <p:attrNameLst>
                                          <p:attrName>style.visibility</p:attrName>
                                        </p:attrNameLst>
                                      </p:cBhvr>
                                      <p:to>
                                        <p:strVal val="visible"/>
                                      </p:to>
                                    </p:set>
                                    <p:animEffect transition="in" filter="wipe(right)">
                                      <p:cBhvr>
                                        <p:cTn id="30" dur="500"/>
                                        <p:tgtEl>
                                          <p:spTgt spid="528606"/>
                                        </p:tgtEl>
                                      </p:cBhvr>
                                    </p:animEffect>
                                  </p:childTnLst>
                                  <p:subTnLst>
                                    <p:audio>
                                      <p:cMediaNode>
                                        <p:cTn display="0" masterRel="sameClick">
                                          <p:stCondLst>
                                            <p:cond evt="begin" delay="0">
                                              <p:tn val="28"/>
                                            </p:cond>
                                          </p:stCondLst>
                                          <p:endCondLst>
                                            <p:cond evt="onStopAudio" delay="0">
                                              <p:tgtEl>
                                                <p:sldTgt/>
                                              </p:tgtEl>
                                            </p:cond>
                                          </p:endCondLst>
                                        </p:cTn>
                                        <p:tgtEl>
                                          <p:sndTgt r:embed="rId2" name="感叹时奏幻想空间.wav"/>
                                        </p:tgtEl>
                                      </p:cMediaNode>
                                    </p:audio>
                                  </p:sub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4"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down)">
                                      <p:cBhvr>
                                        <p:cTn id="35" dur="500"/>
                                        <p:tgtEl>
                                          <p:spTgt spid="4"/>
                                        </p:tgtEl>
                                      </p:cBhvr>
                                    </p:animEffect>
                                  </p:childTnLst>
                                  <p:subTnLst>
                                    <p:audio>
                                      <p:cMediaNode>
                                        <p:cTn display="0" masterRel="sameClick">
                                          <p:stCondLst>
                                            <p:cond evt="begin" delay="0">
                                              <p:tn val="33"/>
                                            </p:cond>
                                          </p:stCondLst>
                                          <p:endCondLst>
                                            <p:cond evt="onStopAudio" delay="0">
                                              <p:tgtEl>
                                                <p:sldTgt/>
                                              </p:tgtEl>
                                            </p:cond>
                                          </p:endCondLst>
                                        </p:cTn>
                                        <p:tgtEl>
                                          <p:sndTgt r:embed="rId4" name="打开时奏乐.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8605" grpId="0" autoUpdateAnimBg="0"/>
      <p:bldP spid="528606" grpId="0" animBg="1" autoUpdateAnimBg="0"/>
      <p:bldP spid="528610" grpId="0" animBg="1"/>
      <p:bldP spid="528611" grpId="0" animBg="1" autoUpdateAnimBg="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587" name="Text Box 179"/>
          <p:cNvSpPr txBox="1">
            <a:spLocks noChangeArrowheads="1"/>
          </p:cNvSpPr>
          <p:nvPr/>
        </p:nvSpPr>
        <p:spPr bwMode="auto">
          <a:xfrm>
            <a:off x="923453" y="5295522"/>
            <a:ext cx="2667000" cy="519113"/>
          </a:xfrm>
          <a:prstGeom prst="rect">
            <a:avLst/>
          </a:prstGeom>
          <a:noFill/>
          <a:ln w="38100" cap="sq">
            <a:noFill/>
            <a:miter lim="800000"/>
            <a:headEnd/>
            <a:tailEnd/>
          </a:ln>
          <a:effectLst/>
        </p:spPr>
        <p:txBody>
          <a:bodyPr anchor="ctr">
            <a:spAutoFit/>
          </a:bodyPr>
          <a:lstStyle/>
          <a:p>
            <a:pPr>
              <a:spcBef>
                <a:spcPct val="50000"/>
              </a:spcBef>
              <a:defRPr/>
            </a:pPr>
            <a:r>
              <a:rPr lang="zh-CN" altLang="en-US" sz="2800" b="1">
                <a:solidFill>
                  <a:srgbClr val="006600"/>
                </a:solidFill>
                <a:latin typeface="Times New Roman" panose="02020603050405020304" pitchFamily="18" charset="0"/>
                <a:cs typeface="Times New Roman" panose="02020603050405020304" pitchFamily="18" charset="0"/>
              </a:rPr>
              <a:t>双 </a:t>
            </a:r>
            <a:r>
              <a:rPr lang="en-US" altLang="zh-CN" sz="2800" b="1">
                <a:solidFill>
                  <a:srgbClr val="006600"/>
                </a:solidFill>
                <a:latin typeface="Times New Roman" panose="02020603050405020304" pitchFamily="18" charset="0"/>
                <a:cs typeface="Times New Roman" panose="02020603050405020304" pitchFamily="18" charset="0"/>
              </a:rPr>
              <a:t>2/4 </a:t>
            </a:r>
            <a:r>
              <a:rPr lang="zh-CN" altLang="en-US" sz="2800" b="1">
                <a:solidFill>
                  <a:srgbClr val="006600"/>
                </a:solidFill>
                <a:latin typeface="Times New Roman" panose="02020603050405020304" pitchFamily="18" charset="0"/>
                <a:cs typeface="Times New Roman" panose="02020603050405020304" pitchFamily="18" charset="0"/>
              </a:rPr>
              <a:t>线译码器</a:t>
            </a:r>
          </a:p>
        </p:txBody>
      </p:sp>
      <p:sp>
        <p:nvSpPr>
          <p:cNvPr id="529588" name="Text Box 180"/>
          <p:cNvSpPr txBox="1">
            <a:spLocks noChangeArrowheads="1"/>
          </p:cNvSpPr>
          <p:nvPr/>
        </p:nvSpPr>
        <p:spPr bwMode="auto">
          <a:xfrm>
            <a:off x="5495453" y="5295522"/>
            <a:ext cx="2895600" cy="519113"/>
          </a:xfrm>
          <a:prstGeom prst="rect">
            <a:avLst/>
          </a:prstGeom>
          <a:noFill/>
          <a:ln w="38100" cap="sq">
            <a:noFill/>
            <a:miter lim="800000"/>
            <a:headEnd/>
            <a:tailEnd/>
          </a:ln>
          <a:effectLst/>
        </p:spPr>
        <p:txBody>
          <a:bodyPr anchor="ctr">
            <a:spAutoFit/>
          </a:bodyPr>
          <a:lstStyle/>
          <a:p>
            <a:pPr>
              <a:spcBef>
                <a:spcPct val="50000"/>
              </a:spcBef>
              <a:defRPr/>
            </a:pPr>
            <a:r>
              <a:rPr lang="en-US" altLang="zh-CN" sz="2800" b="1" i="1">
                <a:solidFill>
                  <a:srgbClr val="006600"/>
                </a:solidFill>
                <a:latin typeface="Times New Roman" panose="02020603050405020304" pitchFamily="18" charset="0"/>
                <a:cs typeface="Times New Roman" panose="02020603050405020304" pitchFamily="18" charset="0"/>
              </a:rPr>
              <a:t>A</a:t>
            </a:r>
            <a:r>
              <a:rPr lang="en-US" altLang="zh-CN" sz="2800" b="1" baseline="-25000">
                <a:solidFill>
                  <a:srgbClr val="006600"/>
                </a:solidFill>
                <a:latin typeface="Times New Roman" panose="02020603050405020304" pitchFamily="18" charset="0"/>
                <a:cs typeface="Times New Roman" panose="02020603050405020304" pitchFamily="18" charset="0"/>
              </a:rPr>
              <a:t>0</a:t>
            </a:r>
            <a:r>
              <a:rPr lang="zh-CN" altLang="en-US" sz="2800" b="1">
                <a:solidFill>
                  <a:srgbClr val="006600"/>
                </a:solidFill>
                <a:latin typeface="Times New Roman" panose="02020603050405020304" pitchFamily="18" charset="0"/>
                <a:cs typeface="Times New Roman" panose="02020603050405020304" pitchFamily="18" charset="0"/>
              </a:rPr>
              <a:t>、</a:t>
            </a:r>
            <a:r>
              <a:rPr lang="en-US" altLang="zh-CN" sz="2800" b="1" i="1">
                <a:solidFill>
                  <a:srgbClr val="006600"/>
                </a:solidFill>
                <a:latin typeface="Times New Roman" panose="02020603050405020304" pitchFamily="18" charset="0"/>
                <a:cs typeface="Times New Roman" panose="02020603050405020304" pitchFamily="18" charset="0"/>
              </a:rPr>
              <a:t>A</a:t>
            </a:r>
            <a:r>
              <a:rPr lang="en-US" altLang="zh-CN" sz="2800" b="1" baseline="-25000">
                <a:solidFill>
                  <a:srgbClr val="006600"/>
                </a:solidFill>
                <a:latin typeface="Times New Roman" panose="02020603050405020304" pitchFamily="18" charset="0"/>
                <a:cs typeface="Times New Roman" panose="02020603050405020304" pitchFamily="18" charset="0"/>
              </a:rPr>
              <a:t>1</a:t>
            </a:r>
            <a:r>
              <a:rPr lang="zh-CN" altLang="en-US" sz="2800" b="1">
                <a:solidFill>
                  <a:srgbClr val="006600"/>
                </a:solidFill>
                <a:latin typeface="Times New Roman" panose="02020603050405020304" pitchFamily="18" charset="0"/>
                <a:cs typeface="Times New Roman" panose="02020603050405020304" pitchFamily="18" charset="0"/>
              </a:rPr>
              <a:t>是输入端</a:t>
            </a:r>
          </a:p>
        </p:txBody>
      </p:sp>
      <p:grpSp>
        <p:nvGrpSpPr>
          <p:cNvPr id="2" name="Group 181"/>
          <p:cNvGrpSpPr>
            <a:grpSpLocks/>
          </p:cNvGrpSpPr>
          <p:nvPr/>
        </p:nvGrpSpPr>
        <p:grpSpPr bwMode="auto">
          <a:xfrm>
            <a:off x="771053" y="5828922"/>
            <a:ext cx="2819400" cy="519113"/>
            <a:chOff x="3792" y="2208"/>
            <a:chExt cx="1776" cy="327"/>
          </a:xfrm>
        </p:grpSpPr>
        <p:sp>
          <p:nvSpPr>
            <p:cNvPr id="529590" name="Text Box 182"/>
            <p:cNvSpPr txBox="1">
              <a:spLocks noChangeArrowheads="1"/>
            </p:cNvSpPr>
            <p:nvPr/>
          </p:nvSpPr>
          <p:spPr bwMode="auto">
            <a:xfrm>
              <a:off x="3792" y="2208"/>
              <a:ext cx="1776" cy="327"/>
            </a:xfrm>
            <a:prstGeom prst="rect">
              <a:avLst/>
            </a:prstGeom>
            <a:noFill/>
            <a:ln w="38100" cap="sq">
              <a:noFill/>
              <a:miter lim="800000"/>
              <a:headEnd/>
              <a:tailEnd/>
            </a:ln>
            <a:effectLst/>
          </p:spPr>
          <p:txBody>
            <a:bodyPr anchor="ctr">
              <a:spAutoFit/>
            </a:bodyPr>
            <a:lstStyle/>
            <a:p>
              <a:pPr algn="ctr">
                <a:spcBef>
                  <a:spcPct val="50000"/>
                </a:spcBef>
                <a:defRPr/>
              </a:pPr>
              <a:r>
                <a:rPr lang="en-US" altLang="zh-CN" sz="2800" b="1" i="1">
                  <a:solidFill>
                    <a:srgbClr val="006600"/>
                  </a:solidFill>
                  <a:latin typeface="Times New Roman" panose="02020603050405020304" pitchFamily="18" charset="0"/>
                  <a:cs typeface="Times New Roman" panose="02020603050405020304" pitchFamily="18" charset="0"/>
                </a:rPr>
                <a:t>Y</a:t>
              </a:r>
              <a:r>
                <a:rPr lang="en-US" altLang="zh-CN" sz="2800" b="1" baseline="-25000">
                  <a:solidFill>
                    <a:srgbClr val="006600"/>
                  </a:solidFill>
                  <a:latin typeface="Times New Roman" panose="02020603050405020304" pitchFamily="18" charset="0"/>
                  <a:cs typeface="Times New Roman" panose="02020603050405020304" pitchFamily="18" charset="0"/>
                </a:rPr>
                <a:t>0</a:t>
              </a:r>
              <a:r>
                <a:rPr lang="en-US" altLang="zh-CN" sz="2800" b="1">
                  <a:solidFill>
                    <a:srgbClr val="006600"/>
                  </a:solidFill>
                  <a:latin typeface="Times New Roman" panose="02020603050405020304" pitchFamily="18" charset="0"/>
                  <a:cs typeface="Times New Roman" panose="02020603050405020304" pitchFamily="18" charset="0"/>
                </a:rPr>
                <a:t>~</a:t>
              </a:r>
              <a:r>
                <a:rPr lang="en-US" altLang="zh-CN" sz="2800" b="1" i="1">
                  <a:solidFill>
                    <a:srgbClr val="006600"/>
                  </a:solidFill>
                  <a:latin typeface="Times New Roman" panose="02020603050405020304" pitchFamily="18" charset="0"/>
                  <a:cs typeface="Times New Roman" panose="02020603050405020304" pitchFamily="18" charset="0"/>
                </a:rPr>
                <a:t>Y</a:t>
              </a:r>
              <a:r>
                <a:rPr lang="en-US" altLang="zh-CN" sz="2800" b="1" baseline="-25000">
                  <a:solidFill>
                    <a:srgbClr val="006600"/>
                  </a:solidFill>
                  <a:latin typeface="Times New Roman" panose="02020603050405020304" pitchFamily="18" charset="0"/>
                  <a:cs typeface="Times New Roman" panose="02020603050405020304" pitchFamily="18" charset="0"/>
                </a:rPr>
                <a:t>3</a:t>
              </a:r>
              <a:r>
                <a:rPr lang="zh-CN" altLang="en-US" sz="2800" b="1">
                  <a:solidFill>
                    <a:srgbClr val="006600"/>
                  </a:solidFill>
                  <a:latin typeface="Times New Roman" panose="02020603050405020304" pitchFamily="18" charset="0"/>
                  <a:cs typeface="Times New Roman" panose="02020603050405020304" pitchFamily="18" charset="0"/>
                </a:rPr>
                <a:t>是输出端</a:t>
              </a:r>
            </a:p>
          </p:txBody>
        </p:sp>
        <p:sp>
          <p:nvSpPr>
            <p:cNvPr id="529591" name="Line 183"/>
            <p:cNvSpPr>
              <a:spLocks noChangeShapeType="1"/>
            </p:cNvSpPr>
            <p:nvPr/>
          </p:nvSpPr>
          <p:spPr bwMode="auto">
            <a:xfrm>
              <a:off x="3936" y="2256"/>
              <a:ext cx="154" cy="1"/>
            </a:xfrm>
            <a:prstGeom prst="line">
              <a:avLst/>
            </a:prstGeom>
            <a:noFill/>
            <a:ln w="28575" cap="sq">
              <a:solidFill>
                <a:srgbClr val="339933"/>
              </a:solidFill>
              <a:round/>
              <a:headEnd/>
              <a:tailEnd/>
            </a:ln>
            <a:effectLst/>
          </p:spPr>
          <p:txBody>
            <a:bodyPr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529592" name="Line 184"/>
            <p:cNvSpPr>
              <a:spLocks noChangeShapeType="1"/>
            </p:cNvSpPr>
            <p:nvPr/>
          </p:nvSpPr>
          <p:spPr bwMode="auto">
            <a:xfrm>
              <a:off x="4272" y="2256"/>
              <a:ext cx="154" cy="1"/>
            </a:xfrm>
            <a:prstGeom prst="line">
              <a:avLst/>
            </a:prstGeom>
            <a:noFill/>
            <a:ln w="28575" cap="sq">
              <a:solidFill>
                <a:srgbClr val="339933"/>
              </a:solidFill>
              <a:round/>
              <a:headEnd/>
              <a:tailEnd/>
            </a:ln>
            <a:effectLst/>
          </p:spPr>
          <p:txBody>
            <a:bodyPr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grpSp>
      <p:grpSp>
        <p:nvGrpSpPr>
          <p:cNvPr id="3" name="Group 185"/>
          <p:cNvGrpSpPr>
            <a:grpSpLocks/>
          </p:cNvGrpSpPr>
          <p:nvPr/>
        </p:nvGrpSpPr>
        <p:grpSpPr bwMode="auto">
          <a:xfrm>
            <a:off x="5114453" y="5843210"/>
            <a:ext cx="2286000" cy="519112"/>
            <a:chOff x="3552" y="2664"/>
            <a:chExt cx="1440" cy="327"/>
          </a:xfrm>
        </p:grpSpPr>
        <p:sp>
          <p:nvSpPr>
            <p:cNvPr id="529594" name="Text Box 186"/>
            <p:cNvSpPr txBox="1">
              <a:spLocks noChangeArrowheads="1"/>
            </p:cNvSpPr>
            <p:nvPr/>
          </p:nvSpPr>
          <p:spPr bwMode="auto">
            <a:xfrm>
              <a:off x="3552" y="2664"/>
              <a:ext cx="1440" cy="327"/>
            </a:xfrm>
            <a:prstGeom prst="rect">
              <a:avLst/>
            </a:prstGeom>
            <a:noFill/>
            <a:ln w="38100" cap="sq">
              <a:noFill/>
              <a:miter lim="800000"/>
              <a:headEnd/>
              <a:tailEnd/>
            </a:ln>
            <a:effectLst/>
          </p:spPr>
          <p:txBody>
            <a:bodyPr anchor="ctr">
              <a:spAutoFit/>
            </a:bodyPr>
            <a:lstStyle/>
            <a:p>
              <a:pPr>
                <a:spcBef>
                  <a:spcPct val="50000"/>
                </a:spcBef>
                <a:defRPr/>
              </a:pPr>
              <a:r>
                <a:rPr lang="en-US" altLang="zh-CN" sz="2800" b="1">
                  <a:solidFill>
                    <a:srgbClr val="006600"/>
                  </a:solidFill>
                  <a:latin typeface="Times New Roman" panose="02020603050405020304" pitchFamily="18" charset="0"/>
                  <a:cs typeface="Times New Roman" panose="02020603050405020304" pitchFamily="18" charset="0"/>
                </a:rPr>
                <a:t>    </a:t>
              </a:r>
              <a:r>
                <a:rPr lang="en-US" altLang="zh-CN" sz="2800" b="1" i="1">
                  <a:solidFill>
                    <a:srgbClr val="006600"/>
                  </a:solidFill>
                  <a:latin typeface="Times New Roman" panose="02020603050405020304" pitchFamily="18" charset="0"/>
                  <a:cs typeface="Times New Roman" panose="02020603050405020304" pitchFamily="18" charset="0"/>
                </a:rPr>
                <a:t>S</a:t>
              </a:r>
              <a:r>
                <a:rPr lang="en-US" altLang="zh-CN" sz="2800" b="1">
                  <a:solidFill>
                    <a:srgbClr val="006600"/>
                  </a:solidFill>
                  <a:latin typeface="Times New Roman" panose="02020603050405020304" pitchFamily="18" charset="0"/>
                  <a:cs typeface="Times New Roman" panose="02020603050405020304" pitchFamily="18" charset="0"/>
                </a:rPr>
                <a:t> </a:t>
              </a:r>
              <a:r>
                <a:rPr lang="zh-CN" altLang="en-US" sz="2800" b="1">
                  <a:solidFill>
                    <a:srgbClr val="006600"/>
                  </a:solidFill>
                  <a:latin typeface="Times New Roman" panose="02020603050405020304" pitchFamily="18" charset="0"/>
                  <a:cs typeface="Times New Roman" panose="02020603050405020304" pitchFamily="18" charset="0"/>
                </a:rPr>
                <a:t>是使能端</a:t>
              </a:r>
            </a:p>
          </p:txBody>
        </p:sp>
        <p:sp>
          <p:nvSpPr>
            <p:cNvPr id="529595" name="Line 187"/>
            <p:cNvSpPr>
              <a:spLocks noChangeShapeType="1"/>
            </p:cNvSpPr>
            <p:nvPr/>
          </p:nvSpPr>
          <p:spPr bwMode="auto">
            <a:xfrm>
              <a:off x="3840" y="2736"/>
              <a:ext cx="144" cy="0"/>
            </a:xfrm>
            <a:prstGeom prst="line">
              <a:avLst/>
            </a:prstGeom>
            <a:noFill/>
            <a:ln w="38100">
              <a:solidFill>
                <a:srgbClr val="339933"/>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pic>
        <p:nvPicPr>
          <p:cNvPr id="529596" name="Picture 188" descr="图片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66" y="844172"/>
            <a:ext cx="8056562" cy="443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98216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29596"/>
                                        </p:tgtEl>
                                        <p:attrNameLst>
                                          <p:attrName>style.visibility</p:attrName>
                                        </p:attrNameLst>
                                      </p:cBhvr>
                                      <p:to>
                                        <p:strVal val="visible"/>
                                      </p:to>
                                    </p:set>
                                    <p:animEffect transition="in" filter="wipe(left)">
                                      <p:cBhvr>
                                        <p:cTn id="7" dur="1000"/>
                                        <p:tgtEl>
                                          <p:spTgt spid="52959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29587"/>
                                        </p:tgtEl>
                                        <p:attrNameLst>
                                          <p:attrName>style.visibility</p:attrName>
                                        </p:attrNameLst>
                                      </p:cBhvr>
                                      <p:to>
                                        <p:strVal val="visible"/>
                                      </p:to>
                                    </p:set>
                                    <p:animEffect transition="in" filter="wipe(left)">
                                      <p:cBhvr>
                                        <p:cTn id="12" dur="500"/>
                                        <p:tgtEl>
                                          <p:spTgt spid="52958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29588"/>
                                        </p:tgtEl>
                                        <p:attrNameLst>
                                          <p:attrName>style.visibility</p:attrName>
                                        </p:attrNameLst>
                                      </p:cBhvr>
                                      <p:to>
                                        <p:strVal val="visible"/>
                                      </p:to>
                                    </p:set>
                                    <p:animEffect transition="in" filter="wipe(left)">
                                      <p:cBhvr>
                                        <p:cTn id="17" dur="500"/>
                                        <p:tgtEl>
                                          <p:spTgt spid="52958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587" grpId="0" autoUpdateAnimBg="0"/>
      <p:bldP spid="529588" grpId="0" autoUpdateAnimBg="0"/>
    </p:bldLst>
  </p:timing>
</p:sld>
</file>

<file path=ppt/slides/slide1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0434" name="Text Box 2"/>
          <p:cNvSpPr txBox="1">
            <a:spLocks noChangeArrowheads="1"/>
          </p:cNvSpPr>
          <p:nvPr/>
        </p:nvSpPr>
        <p:spPr bwMode="auto">
          <a:xfrm>
            <a:off x="946150" y="1373188"/>
            <a:ext cx="3651250" cy="519112"/>
          </a:xfrm>
          <a:prstGeom prst="rect">
            <a:avLst/>
          </a:prstGeom>
          <a:noFill/>
          <a:ln w="9525">
            <a:noFill/>
            <a:miter lim="800000"/>
            <a:headEnd/>
            <a:tailEnd/>
          </a:ln>
          <a:effectLst/>
        </p:spPr>
        <p:txBody>
          <a:bodyPr wrap="none">
            <a:spAutoFit/>
          </a:bodyPr>
          <a:lstStyle/>
          <a:p>
            <a:pPr>
              <a:spcBef>
                <a:spcPct val="50000"/>
              </a:spcBef>
              <a:defRPr/>
            </a:pPr>
            <a:r>
              <a:rPr lang="en-US" altLang="zh-CN" sz="2800" b="1">
                <a:solidFill>
                  <a:srgbClr val="006600"/>
                </a:solidFill>
                <a:latin typeface="Times New Roman" panose="02020603050405020304" pitchFamily="18" charset="0"/>
                <a:cs typeface="Times New Roman" panose="02020603050405020304" pitchFamily="18" charset="0"/>
              </a:rPr>
              <a:t>74LS139</a:t>
            </a:r>
            <a:r>
              <a:rPr lang="zh-CN" altLang="zh-CN" sz="2800" b="1">
                <a:solidFill>
                  <a:srgbClr val="006600"/>
                </a:solidFill>
                <a:latin typeface="Times New Roman" panose="02020603050405020304" pitchFamily="18" charset="0"/>
                <a:cs typeface="Times New Roman" panose="02020603050405020304" pitchFamily="18" charset="0"/>
              </a:rPr>
              <a:t>译码器</a:t>
            </a:r>
            <a:r>
              <a:rPr lang="zh-CN" altLang="en-US" sz="2800" b="1">
                <a:solidFill>
                  <a:srgbClr val="006600"/>
                </a:solidFill>
                <a:latin typeface="Times New Roman" panose="02020603050405020304" pitchFamily="18" charset="0"/>
                <a:cs typeface="Times New Roman" panose="02020603050405020304" pitchFamily="18" charset="0"/>
              </a:rPr>
              <a:t>功能表</a:t>
            </a:r>
          </a:p>
        </p:txBody>
      </p:sp>
      <p:sp>
        <p:nvSpPr>
          <p:cNvPr id="137219" name="Rectangle 60"/>
          <p:cNvSpPr>
            <a:spLocks noGrp="1" noChangeArrowheads="1"/>
          </p:cNvSpPr>
          <p:nvPr>
            <p:ph type="subTitle" idx="1"/>
          </p:nvPr>
        </p:nvSpPr>
        <p:spPr bwMode="auto">
          <a:xfrm>
            <a:off x="609600" y="685800"/>
            <a:ext cx="54864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lang="en-US" altLang="zh-CN" sz="3200" b="1" dirty="0" smtClean="0">
                <a:solidFill>
                  <a:srgbClr val="CC0000"/>
                </a:solidFill>
                <a:latin typeface="Times New Roman" panose="02020603050405020304" pitchFamily="18" charset="0"/>
                <a:cs typeface="Times New Roman" panose="02020603050405020304" pitchFamily="18" charset="0"/>
              </a:rPr>
              <a:t> 74LS139</a:t>
            </a:r>
            <a:r>
              <a:rPr lang="zh-CN" altLang="en-US" sz="3200" b="1" dirty="0" smtClean="0">
                <a:solidFill>
                  <a:srgbClr val="CC0000"/>
                </a:solidFill>
                <a:latin typeface="Times New Roman" panose="02020603050405020304" pitchFamily="18" charset="0"/>
                <a:cs typeface="Times New Roman" panose="02020603050405020304" pitchFamily="18" charset="0"/>
              </a:rPr>
              <a:t>型</a:t>
            </a:r>
            <a:r>
              <a:rPr lang="zh-CN" altLang="zh-CN" sz="3200" b="1" dirty="0" smtClean="0">
                <a:solidFill>
                  <a:srgbClr val="CC0000"/>
                </a:solidFill>
                <a:latin typeface="Times New Roman" panose="02020603050405020304" pitchFamily="18" charset="0"/>
                <a:cs typeface="Times New Roman" panose="02020603050405020304" pitchFamily="18" charset="0"/>
              </a:rPr>
              <a:t>译码器</a:t>
            </a:r>
            <a:endParaRPr lang="zh-CN" altLang="en-US" sz="3200" b="1" dirty="0" smtClean="0">
              <a:solidFill>
                <a:srgbClr val="CC0000"/>
              </a:solidFill>
              <a:latin typeface="Times New Roman" panose="02020603050405020304" pitchFamily="18" charset="0"/>
              <a:cs typeface="Times New Roman" panose="02020603050405020304" pitchFamily="18" charset="0"/>
            </a:endParaRPr>
          </a:p>
        </p:txBody>
      </p:sp>
      <p:grpSp>
        <p:nvGrpSpPr>
          <p:cNvPr id="2" name="Group 61"/>
          <p:cNvGrpSpPr>
            <a:grpSpLocks/>
          </p:cNvGrpSpPr>
          <p:nvPr/>
        </p:nvGrpSpPr>
        <p:grpSpPr bwMode="auto">
          <a:xfrm>
            <a:off x="5181600" y="1981200"/>
            <a:ext cx="3352800" cy="3490913"/>
            <a:chOff x="3264" y="1248"/>
            <a:chExt cx="2112" cy="2199"/>
          </a:xfrm>
        </p:grpSpPr>
        <p:grpSp>
          <p:nvGrpSpPr>
            <p:cNvPr id="137222" name="Group 62"/>
            <p:cNvGrpSpPr>
              <a:grpSpLocks/>
            </p:cNvGrpSpPr>
            <p:nvPr/>
          </p:nvGrpSpPr>
          <p:grpSpPr bwMode="auto">
            <a:xfrm>
              <a:off x="3264" y="1248"/>
              <a:ext cx="1872" cy="1479"/>
              <a:chOff x="3264" y="1248"/>
              <a:chExt cx="1872" cy="1479"/>
            </a:xfrm>
          </p:grpSpPr>
          <p:sp>
            <p:nvSpPr>
              <p:cNvPr id="530495" name="Text Box 63"/>
              <p:cNvSpPr txBox="1">
                <a:spLocks noChangeArrowheads="1"/>
              </p:cNvSpPr>
              <p:nvPr/>
            </p:nvSpPr>
            <p:spPr bwMode="auto">
              <a:xfrm>
                <a:off x="3360" y="1248"/>
                <a:ext cx="1680" cy="327"/>
              </a:xfrm>
              <a:prstGeom prst="rect">
                <a:avLst/>
              </a:prstGeom>
              <a:noFill/>
              <a:ln w="38100" cap="sq">
                <a:noFill/>
                <a:miter lim="800000"/>
                <a:headEnd/>
                <a:tailEnd/>
              </a:ln>
              <a:effectLst/>
            </p:spPr>
            <p:txBody>
              <a:bodyPr anchor="ctr">
                <a:spAutoFit/>
              </a:bodyPr>
              <a:lstStyle/>
              <a:p>
                <a:pPr>
                  <a:spcBef>
                    <a:spcPct val="50000"/>
                  </a:spcBef>
                  <a:defRPr/>
                </a:pPr>
                <a:r>
                  <a:rPr lang="zh-CN" altLang="en-US" sz="2800" b="1">
                    <a:solidFill>
                      <a:srgbClr val="000099"/>
                    </a:solidFill>
                    <a:latin typeface="Times New Roman" panose="02020603050405020304" pitchFamily="18" charset="0"/>
                    <a:cs typeface="Times New Roman" panose="02020603050405020304" pitchFamily="18" charset="0"/>
                  </a:rPr>
                  <a:t>双 </a:t>
                </a:r>
                <a:r>
                  <a:rPr lang="en-US" altLang="zh-CN" sz="2800" b="1">
                    <a:solidFill>
                      <a:srgbClr val="000099"/>
                    </a:solidFill>
                    <a:latin typeface="Times New Roman" panose="02020603050405020304" pitchFamily="18" charset="0"/>
                    <a:cs typeface="Times New Roman" panose="02020603050405020304" pitchFamily="18" charset="0"/>
                  </a:rPr>
                  <a:t>2/4 </a:t>
                </a:r>
                <a:r>
                  <a:rPr lang="zh-CN" altLang="en-US" sz="2800" b="1">
                    <a:solidFill>
                      <a:srgbClr val="000099"/>
                    </a:solidFill>
                    <a:latin typeface="Times New Roman" panose="02020603050405020304" pitchFamily="18" charset="0"/>
                    <a:cs typeface="Times New Roman" panose="02020603050405020304" pitchFamily="18" charset="0"/>
                  </a:rPr>
                  <a:t>线译码器</a:t>
                </a:r>
              </a:p>
            </p:txBody>
          </p:sp>
          <p:sp>
            <p:nvSpPr>
              <p:cNvPr id="530496" name="Text Box 64"/>
              <p:cNvSpPr txBox="1">
                <a:spLocks noChangeArrowheads="1"/>
              </p:cNvSpPr>
              <p:nvPr/>
            </p:nvSpPr>
            <p:spPr bwMode="auto">
              <a:xfrm>
                <a:off x="3312" y="1584"/>
                <a:ext cx="1824" cy="327"/>
              </a:xfrm>
              <a:prstGeom prst="rect">
                <a:avLst/>
              </a:prstGeom>
              <a:noFill/>
              <a:ln w="38100" cap="sq">
                <a:noFill/>
                <a:miter lim="800000"/>
                <a:headEnd/>
                <a:tailEnd/>
              </a:ln>
              <a:effectLst/>
            </p:spPr>
            <p:txBody>
              <a:bodyPr anchor="ctr">
                <a:spAutoFit/>
              </a:bodyPr>
              <a:lstStyle/>
              <a:p>
                <a:pPr>
                  <a:spcBef>
                    <a:spcPct val="50000"/>
                  </a:spcBef>
                  <a:defRPr/>
                </a:pPr>
                <a:r>
                  <a:rPr lang="en-US" altLang="zh-CN" sz="2800" b="1" i="1">
                    <a:solidFill>
                      <a:srgbClr val="000099"/>
                    </a:solidFill>
                    <a:latin typeface="Times New Roman" panose="02020603050405020304" pitchFamily="18" charset="0"/>
                    <a:cs typeface="Times New Roman" panose="02020603050405020304" pitchFamily="18" charset="0"/>
                  </a:rPr>
                  <a:t>A</a:t>
                </a:r>
                <a:r>
                  <a:rPr lang="en-US" altLang="zh-CN" sz="2800" b="1" baseline="-25000">
                    <a:solidFill>
                      <a:srgbClr val="000099"/>
                    </a:solidFill>
                    <a:latin typeface="Times New Roman" panose="02020603050405020304" pitchFamily="18" charset="0"/>
                    <a:cs typeface="Times New Roman" panose="02020603050405020304" pitchFamily="18" charset="0"/>
                  </a:rPr>
                  <a:t>0</a:t>
                </a:r>
                <a:r>
                  <a:rPr lang="zh-CN" altLang="en-US" sz="2800" b="1">
                    <a:solidFill>
                      <a:srgbClr val="000099"/>
                    </a:solidFill>
                    <a:latin typeface="Times New Roman" panose="02020603050405020304" pitchFamily="18" charset="0"/>
                    <a:cs typeface="Times New Roman" panose="02020603050405020304" pitchFamily="18" charset="0"/>
                  </a:rPr>
                  <a:t>、</a:t>
                </a:r>
                <a:r>
                  <a:rPr lang="en-US" altLang="zh-CN" sz="2800" b="1" i="1">
                    <a:solidFill>
                      <a:srgbClr val="000099"/>
                    </a:solidFill>
                    <a:latin typeface="Times New Roman" panose="02020603050405020304" pitchFamily="18" charset="0"/>
                    <a:cs typeface="Times New Roman" panose="02020603050405020304" pitchFamily="18" charset="0"/>
                  </a:rPr>
                  <a:t>A</a:t>
                </a:r>
                <a:r>
                  <a:rPr lang="en-US" altLang="zh-CN" sz="2800" b="1" baseline="-25000">
                    <a:solidFill>
                      <a:srgbClr val="000099"/>
                    </a:solidFill>
                    <a:latin typeface="Times New Roman" panose="02020603050405020304" pitchFamily="18" charset="0"/>
                    <a:cs typeface="Times New Roman" panose="02020603050405020304" pitchFamily="18" charset="0"/>
                  </a:rPr>
                  <a:t>1</a:t>
                </a:r>
                <a:r>
                  <a:rPr lang="zh-CN" altLang="en-US" sz="2800" b="1">
                    <a:solidFill>
                      <a:srgbClr val="000099"/>
                    </a:solidFill>
                    <a:latin typeface="Times New Roman" panose="02020603050405020304" pitchFamily="18" charset="0"/>
                    <a:cs typeface="Times New Roman" panose="02020603050405020304" pitchFamily="18" charset="0"/>
                  </a:rPr>
                  <a:t>是输入端</a:t>
                </a:r>
              </a:p>
            </p:txBody>
          </p:sp>
          <p:grpSp>
            <p:nvGrpSpPr>
              <p:cNvPr id="137229" name="Group 65"/>
              <p:cNvGrpSpPr>
                <a:grpSpLocks/>
              </p:cNvGrpSpPr>
              <p:nvPr/>
            </p:nvGrpSpPr>
            <p:grpSpPr bwMode="auto">
              <a:xfrm>
                <a:off x="3264" y="1968"/>
                <a:ext cx="1776" cy="327"/>
                <a:chOff x="3792" y="2208"/>
                <a:chExt cx="1776" cy="327"/>
              </a:xfrm>
            </p:grpSpPr>
            <p:sp>
              <p:nvSpPr>
                <p:cNvPr id="530498" name="Text Box 66"/>
                <p:cNvSpPr txBox="1">
                  <a:spLocks noChangeArrowheads="1"/>
                </p:cNvSpPr>
                <p:nvPr/>
              </p:nvSpPr>
              <p:spPr bwMode="auto">
                <a:xfrm>
                  <a:off x="3792" y="2208"/>
                  <a:ext cx="1776" cy="327"/>
                </a:xfrm>
                <a:prstGeom prst="rect">
                  <a:avLst/>
                </a:prstGeom>
                <a:noFill/>
                <a:ln w="38100" cap="sq">
                  <a:noFill/>
                  <a:miter lim="800000"/>
                  <a:headEnd/>
                  <a:tailEnd/>
                </a:ln>
                <a:effectLst/>
              </p:spPr>
              <p:txBody>
                <a:bodyPr anchor="ctr">
                  <a:spAutoFit/>
                </a:bodyPr>
                <a:lstStyle/>
                <a:p>
                  <a:pPr algn="ctr">
                    <a:spcBef>
                      <a:spcPct val="50000"/>
                    </a:spcBef>
                    <a:defRPr/>
                  </a:pPr>
                  <a:r>
                    <a:rPr lang="en-US" altLang="zh-CN" sz="2800" b="1" i="1">
                      <a:solidFill>
                        <a:srgbClr val="000099"/>
                      </a:solidFill>
                      <a:latin typeface="Times New Roman" panose="02020603050405020304" pitchFamily="18" charset="0"/>
                      <a:cs typeface="Times New Roman" panose="02020603050405020304" pitchFamily="18" charset="0"/>
                    </a:rPr>
                    <a:t>Y</a:t>
                  </a:r>
                  <a:r>
                    <a:rPr lang="en-US" altLang="zh-CN" sz="2800" b="1" baseline="-25000">
                      <a:solidFill>
                        <a:srgbClr val="000099"/>
                      </a:solidFill>
                      <a:latin typeface="Times New Roman" panose="02020603050405020304" pitchFamily="18" charset="0"/>
                      <a:cs typeface="Times New Roman" panose="02020603050405020304" pitchFamily="18" charset="0"/>
                    </a:rPr>
                    <a:t>0</a:t>
                  </a:r>
                  <a:r>
                    <a:rPr lang="en-US" altLang="zh-CN" sz="2800" b="1">
                      <a:solidFill>
                        <a:srgbClr val="000099"/>
                      </a:solidFill>
                      <a:latin typeface="Times New Roman" panose="02020603050405020304" pitchFamily="18" charset="0"/>
                      <a:cs typeface="Times New Roman" panose="02020603050405020304" pitchFamily="18" charset="0"/>
                    </a:rPr>
                    <a:t>~</a:t>
                  </a:r>
                  <a:r>
                    <a:rPr lang="en-US" altLang="zh-CN" sz="2800" b="1" i="1">
                      <a:solidFill>
                        <a:srgbClr val="000099"/>
                      </a:solidFill>
                      <a:latin typeface="Times New Roman" panose="02020603050405020304" pitchFamily="18" charset="0"/>
                      <a:cs typeface="Times New Roman" panose="02020603050405020304" pitchFamily="18" charset="0"/>
                    </a:rPr>
                    <a:t>Y</a:t>
                  </a:r>
                  <a:r>
                    <a:rPr lang="en-US" altLang="zh-CN" sz="2800" b="1" baseline="-25000">
                      <a:solidFill>
                        <a:srgbClr val="000099"/>
                      </a:solidFill>
                      <a:latin typeface="Times New Roman" panose="02020603050405020304" pitchFamily="18" charset="0"/>
                      <a:cs typeface="Times New Roman" panose="02020603050405020304" pitchFamily="18" charset="0"/>
                    </a:rPr>
                    <a:t>3</a:t>
                  </a:r>
                  <a:r>
                    <a:rPr lang="zh-CN" altLang="en-US" sz="2800" b="1">
                      <a:solidFill>
                        <a:srgbClr val="000099"/>
                      </a:solidFill>
                      <a:latin typeface="Times New Roman" panose="02020603050405020304" pitchFamily="18" charset="0"/>
                      <a:cs typeface="Times New Roman" panose="02020603050405020304" pitchFamily="18" charset="0"/>
                    </a:rPr>
                    <a:t>是输出端</a:t>
                  </a:r>
                </a:p>
              </p:txBody>
            </p:sp>
            <p:sp>
              <p:nvSpPr>
                <p:cNvPr id="530499" name="Line 67"/>
                <p:cNvSpPr>
                  <a:spLocks noChangeShapeType="1"/>
                </p:cNvSpPr>
                <p:nvPr/>
              </p:nvSpPr>
              <p:spPr bwMode="auto">
                <a:xfrm>
                  <a:off x="3936" y="2256"/>
                  <a:ext cx="154" cy="1"/>
                </a:xfrm>
                <a:prstGeom prst="line">
                  <a:avLst/>
                </a:prstGeom>
                <a:noFill/>
                <a:ln w="28575" cap="sq">
                  <a:solidFill>
                    <a:srgbClr val="000099"/>
                  </a:solidFill>
                  <a:round/>
                  <a:headEnd/>
                  <a:tailEnd/>
                </a:ln>
                <a:effectLst/>
              </p:spPr>
              <p:txBody>
                <a:bodyPr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530500" name="Line 68"/>
                <p:cNvSpPr>
                  <a:spLocks noChangeShapeType="1"/>
                </p:cNvSpPr>
                <p:nvPr/>
              </p:nvSpPr>
              <p:spPr bwMode="auto">
                <a:xfrm>
                  <a:off x="4272" y="2256"/>
                  <a:ext cx="154" cy="1"/>
                </a:xfrm>
                <a:prstGeom prst="line">
                  <a:avLst/>
                </a:prstGeom>
                <a:noFill/>
                <a:ln w="28575" cap="sq">
                  <a:solidFill>
                    <a:srgbClr val="000099"/>
                  </a:solidFill>
                  <a:round/>
                  <a:headEnd/>
                  <a:tailEnd/>
                </a:ln>
                <a:effectLst/>
              </p:spPr>
              <p:txBody>
                <a:bodyPr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grpSp>
          <p:grpSp>
            <p:nvGrpSpPr>
              <p:cNvPr id="137230" name="Group 69"/>
              <p:cNvGrpSpPr>
                <a:grpSpLocks/>
              </p:cNvGrpSpPr>
              <p:nvPr/>
            </p:nvGrpSpPr>
            <p:grpSpPr bwMode="auto">
              <a:xfrm>
                <a:off x="3360" y="2400"/>
                <a:ext cx="1440" cy="327"/>
                <a:chOff x="3552" y="2664"/>
                <a:chExt cx="1440" cy="327"/>
              </a:xfrm>
            </p:grpSpPr>
            <p:sp>
              <p:nvSpPr>
                <p:cNvPr id="530502" name="Text Box 70"/>
                <p:cNvSpPr txBox="1">
                  <a:spLocks noChangeArrowheads="1"/>
                </p:cNvSpPr>
                <p:nvPr/>
              </p:nvSpPr>
              <p:spPr bwMode="auto">
                <a:xfrm>
                  <a:off x="3552" y="2664"/>
                  <a:ext cx="1440" cy="327"/>
                </a:xfrm>
                <a:prstGeom prst="rect">
                  <a:avLst/>
                </a:prstGeom>
                <a:noFill/>
                <a:ln w="38100" cap="sq">
                  <a:noFill/>
                  <a:miter lim="800000"/>
                  <a:headEnd/>
                  <a:tailEnd/>
                </a:ln>
                <a:effectLst/>
              </p:spPr>
              <p:txBody>
                <a:bodyPr anchor="ctr">
                  <a:spAutoFit/>
                </a:bodyPr>
                <a:lstStyle/>
                <a:p>
                  <a:pPr>
                    <a:spcBef>
                      <a:spcPct val="50000"/>
                    </a:spcBef>
                    <a:defRPr/>
                  </a:pPr>
                  <a:r>
                    <a:rPr lang="en-US" altLang="zh-CN" sz="2800" b="1">
                      <a:solidFill>
                        <a:srgbClr val="000099"/>
                      </a:solidFill>
                      <a:latin typeface="Times New Roman" panose="02020603050405020304" pitchFamily="18" charset="0"/>
                      <a:cs typeface="Times New Roman" panose="02020603050405020304" pitchFamily="18" charset="0"/>
                    </a:rPr>
                    <a:t>    </a:t>
                  </a:r>
                  <a:r>
                    <a:rPr lang="en-US" altLang="zh-CN" sz="2800" b="1" i="1">
                      <a:solidFill>
                        <a:srgbClr val="000099"/>
                      </a:solidFill>
                      <a:latin typeface="Times New Roman" panose="02020603050405020304" pitchFamily="18" charset="0"/>
                      <a:cs typeface="Times New Roman" panose="02020603050405020304" pitchFamily="18" charset="0"/>
                    </a:rPr>
                    <a:t>S</a:t>
                  </a:r>
                  <a:r>
                    <a:rPr lang="en-US" altLang="zh-CN" sz="2800" b="1">
                      <a:solidFill>
                        <a:srgbClr val="000099"/>
                      </a:solidFill>
                      <a:latin typeface="Times New Roman" panose="02020603050405020304" pitchFamily="18" charset="0"/>
                      <a:cs typeface="Times New Roman" panose="02020603050405020304" pitchFamily="18" charset="0"/>
                    </a:rPr>
                    <a:t> </a:t>
                  </a:r>
                  <a:r>
                    <a:rPr lang="zh-CN" altLang="en-US" sz="2800" b="1">
                      <a:solidFill>
                        <a:srgbClr val="000099"/>
                      </a:solidFill>
                      <a:latin typeface="Times New Roman" panose="02020603050405020304" pitchFamily="18" charset="0"/>
                      <a:cs typeface="Times New Roman" panose="02020603050405020304" pitchFamily="18" charset="0"/>
                    </a:rPr>
                    <a:t>是使能端</a:t>
                  </a:r>
                </a:p>
              </p:txBody>
            </p:sp>
            <p:sp>
              <p:nvSpPr>
                <p:cNvPr id="530503" name="Line 71"/>
                <p:cNvSpPr>
                  <a:spLocks noChangeShapeType="1"/>
                </p:cNvSpPr>
                <p:nvPr/>
              </p:nvSpPr>
              <p:spPr bwMode="auto">
                <a:xfrm>
                  <a:off x="3840" y="2736"/>
                  <a:ext cx="144" cy="0"/>
                </a:xfrm>
                <a:prstGeom prst="line">
                  <a:avLst/>
                </a:prstGeom>
                <a:noFill/>
                <a:ln w="28575">
                  <a:solidFill>
                    <a:srgbClr val="0000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grpSp>
          <p:nvGrpSpPr>
            <p:cNvPr id="137223" name="Group 72"/>
            <p:cNvGrpSpPr>
              <a:grpSpLocks/>
            </p:cNvGrpSpPr>
            <p:nvPr/>
          </p:nvGrpSpPr>
          <p:grpSpPr bwMode="auto">
            <a:xfrm>
              <a:off x="3312" y="2784"/>
              <a:ext cx="2064" cy="663"/>
              <a:chOff x="3312" y="2784"/>
              <a:chExt cx="2064" cy="663"/>
            </a:xfrm>
          </p:grpSpPr>
          <p:sp>
            <p:nvSpPr>
              <p:cNvPr id="137224" name="Text Box 73"/>
              <p:cNvSpPr txBox="1">
                <a:spLocks noChangeArrowheads="1"/>
              </p:cNvSpPr>
              <p:nvPr/>
            </p:nvSpPr>
            <p:spPr bwMode="auto">
              <a:xfrm>
                <a:off x="3312" y="2784"/>
                <a:ext cx="2064" cy="327"/>
              </a:xfrm>
              <a:prstGeom prst="rect">
                <a:avLst/>
              </a:prstGeom>
              <a:noFill/>
              <a:ln w="38100" cap="sq">
                <a:noFill/>
                <a:miter lim="800000"/>
                <a:headEnd/>
                <a:tailEnd/>
              </a:ln>
            </p:spPr>
            <p:txBody>
              <a:bodyPr anchor="ctr">
                <a:spAutoFit/>
              </a:bodyPr>
              <a:lstStyle/>
              <a:p>
                <a:pPr>
                  <a:spcBef>
                    <a:spcPct val="50000"/>
                  </a:spcBef>
                  <a:defRPr/>
                </a:pPr>
                <a:r>
                  <a:rPr lang="en-US" altLang="zh-CN" sz="2800" b="1" i="1">
                    <a:solidFill>
                      <a:srgbClr val="CC3300"/>
                    </a:solidFill>
                    <a:latin typeface="Times New Roman" panose="02020603050405020304" pitchFamily="18" charset="0"/>
                    <a:cs typeface="Times New Roman" panose="02020603050405020304" pitchFamily="18" charset="0"/>
                  </a:rPr>
                  <a:t>S</a:t>
                </a:r>
                <a:r>
                  <a:rPr lang="en-US" altLang="zh-CN" sz="2800" b="1">
                    <a:solidFill>
                      <a:srgbClr val="CC3300"/>
                    </a:solidFill>
                    <a:latin typeface="Times New Roman" panose="02020603050405020304" pitchFamily="18" charset="0"/>
                    <a:cs typeface="Times New Roman" panose="02020603050405020304" pitchFamily="18" charset="0"/>
                  </a:rPr>
                  <a:t> = 0</a:t>
                </a:r>
                <a:r>
                  <a:rPr lang="zh-CN" altLang="en-US" sz="2800" b="1">
                    <a:solidFill>
                      <a:srgbClr val="CC3300"/>
                    </a:solidFill>
                    <a:latin typeface="Times New Roman" panose="02020603050405020304" pitchFamily="18" charset="0"/>
                    <a:cs typeface="Times New Roman" panose="02020603050405020304" pitchFamily="18" charset="0"/>
                  </a:rPr>
                  <a:t>时译码器工作</a:t>
                </a:r>
                <a:endParaRPr lang="zh-CN" altLang="en-US" sz="2800" b="1">
                  <a:solidFill>
                    <a:srgbClr val="00CCFF"/>
                  </a:solidFill>
                  <a:latin typeface="Times New Roman" panose="02020603050405020304" pitchFamily="18" charset="0"/>
                  <a:cs typeface="Times New Roman" panose="02020603050405020304" pitchFamily="18" charset="0"/>
                </a:endParaRPr>
              </a:p>
            </p:txBody>
          </p:sp>
          <p:sp>
            <p:nvSpPr>
              <p:cNvPr id="137225" name="Text Box 74"/>
              <p:cNvSpPr txBox="1">
                <a:spLocks noChangeArrowheads="1"/>
              </p:cNvSpPr>
              <p:nvPr/>
            </p:nvSpPr>
            <p:spPr bwMode="auto">
              <a:xfrm>
                <a:off x="3312" y="3120"/>
                <a:ext cx="1728" cy="327"/>
              </a:xfrm>
              <a:prstGeom prst="rect">
                <a:avLst/>
              </a:prstGeom>
              <a:noFill/>
              <a:ln w="38100" cap="sq">
                <a:noFill/>
                <a:miter lim="800000"/>
                <a:headEnd/>
                <a:tailEnd/>
              </a:ln>
            </p:spPr>
            <p:txBody>
              <a:bodyPr anchor="ctr">
                <a:spAutoFit/>
              </a:bodyPr>
              <a:lstStyle/>
              <a:p>
                <a:pPr>
                  <a:spcBef>
                    <a:spcPct val="50000"/>
                  </a:spcBef>
                  <a:defRPr/>
                </a:pPr>
                <a:r>
                  <a:rPr lang="zh-CN" altLang="en-US" sz="2800" b="1">
                    <a:solidFill>
                      <a:srgbClr val="CC3300"/>
                    </a:solidFill>
                    <a:latin typeface="Times New Roman" panose="02020603050405020304" pitchFamily="18" charset="0"/>
                    <a:cs typeface="Times New Roman" panose="02020603050405020304" pitchFamily="18" charset="0"/>
                  </a:rPr>
                  <a:t>输出低电平有效</a:t>
                </a:r>
                <a:endParaRPr lang="zh-CN" altLang="en-US" sz="2800" b="1">
                  <a:solidFill>
                    <a:srgbClr val="003366"/>
                  </a:solidFill>
                  <a:latin typeface="Times New Roman" panose="02020603050405020304" pitchFamily="18" charset="0"/>
                  <a:cs typeface="Times New Roman" panose="02020603050405020304" pitchFamily="18" charset="0"/>
                </a:endParaRPr>
              </a:p>
            </p:txBody>
          </p:sp>
          <p:sp>
            <p:nvSpPr>
              <p:cNvPr id="530507" name="Line 75"/>
              <p:cNvSpPr>
                <a:spLocks noChangeShapeType="1"/>
              </p:cNvSpPr>
              <p:nvPr/>
            </p:nvSpPr>
            <p:spPr bwMode="auto">
              <a:xfrm>
                <a:off x="3360" y="2832"/>
                <a:ext cx="144" cy="0"/>
              </a:xfrm>
              <a:prstGeom prst="line">
                <a:avLst/>
              </a:prstGeom>
              <a:noFill/>
              <a:ln w="28575">
                <a:solidFill>
                  <a:srgbClr val="CC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pic>
        <p:nvPicPr>
          <p:cNvPr id="137221" name="Picture 76" descr="C:\Users\Administrator\Desktop\图片3.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1838" y="1947863"/>
            <a:ext cx="4340225" cy="376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75715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1458" name="Rectangle 2"/>
          <p:cNvSpPr>
            <a:spLocks noGrp="1" noChangeArrowheads="1"/>
          </p:cNvSpPr>
          <p:nvPr>
            <p:ph type="subTitle" idx="1"/>
          </p:nvPr>
        </p:nvSpPr>
        <p:spPr bwMode="auto">
          <a:xfrm>
            <a:off x="325533" y="603321"/>
            <a:ext cx="5943600" cy="60960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en-US" altLang="zh-CN" sz="3200" b="1" dirty="0" smtClean="0">
                <a:solidFill>
                  <a:srgbClr val="000099"/>
                </a:solidFill>
                <a:latin typeface="Times New Roman" panose="02020603050405020304" pitchFamily="18" charset="0"/>
                <a:cs typeface="Times New Roman" panose="02020603050405020304" pitchFamily="18" charset="0"/>
              </a:rPr>
              <a:t>20. 9. 2 </a:t>
            </a:r>
            <a:r>
              <a:rPr lang="zh-CN" altLang="en-US" sz="3200" b="1" dirty="0" smtClean="0">
                <a:solidFill>
                  <a:srgbClr val="000099"/>
                </a:solidFill>
                <a:latin typeface="Times New Roman" panose="02020603050405020304" pitchFamily="18" charset="0"/>
                <a:cs typeface="Times New Roman" panose="02020603050405020304" pitchFamily="18" charset="0"/>
              </a:rPr>
              <a:t>二</a:t>
            </a:r>
            <a:r>
              <a:rPr lang="en-US" altLang="zh-CN" sz="3200" b="1" dirty="0" smtClean="0">
                <a:solidFill>
                  <a:srgbClr val="000099"/>
                </a:solidFill>
                <a:latin typeface="Times New Roman" panose="02020603050405020304" pitchFamily="18" charset="0"/>
                <a:cs typeface="Times New Roman" panose="02020603050405020304" pitchFamily="18" charset="0"/>
              </a:rPr>
              <a:t>-</a:t>
            </a:r>
            <a:r>
              <a:rPr lang="zh-CN" altLang="en-US" sz="3200" b="1" dirty="0" smtClean="0">
                <a:solidFill>
                  <a:srgbClr val="000099"/>
                </a:solidFill>
                <a:latin typeface="Times New Roman" panose="02020603050405020304" pitchFamily="18" charset="0"/>
                <a:cs typeface="Times New Roman" panose="02020603050405020304" pitchFamily="18" charset="0"/>
              </a:rPr>
              <a:t>十进制显示译码器</a:t>
            </a:r>
          </a:p>
        </p:txBody>
      </p:sp>
      <p:sp>
        <p:nvSpPr>
          <p:cNvPr id="531459" name="Rectangle 3"/>
          <p:cNvSpPr>
            <a:spLocks noChangeArrowheads="1"/>
          </p:cNvSpPr>
          <p:nvPr/>
        </p:nvSpPr>
        <p:spPr bwMode="auto">
          <a:xfrm>
            <a:off x="539750" y="1332777"/>
            <a:ext cx="8459788" cy="1117600"/>
          </a:xfrm>
          <a:prstGeom prst="rect">
            <a:avLst/>
          </a:prstGeom>
          <a:noFill/>
          <a:ln w="9525">
            <a:noFill/>
            <a:miter lim="800000"/>
            <a:headEnd/>
            <a:tailEnd/>
          </a:ln>
          <a:effectLst/>
        </p:spPr>
        <p:txBody>
          <a:bodyPr>
            <a:spAutoFit/>
          </a:bodyPr>
          <a:lstStyle/>
          <a:p>
            <a:pPr>
              <a:lnSpc>
                <a:spcPct val="120000"/>
              </a:lnSpc>
              <a:defRPr/>
            </a:pPr>
            <a:r>
              <a:rPr lang="en-US" altLang="zh-CN" sz="2800" b="1">
                <a:solidFill>
                  <a:srgbClr val="FFFF00"/>
                </a:solidFill>
                <a:latin typeface="Times New Roman" panose="02020603050405020304" pitchFamily="18" charset="0"/>
                <a:cs typeface="Times New Roman" panose="02020603050405020304" pitchFamily="18" charset="0"/>
              </a:rPr>
              <a:t>     </a:t>
            </a:r>
            <a:r>
              <a:rPr lang="zh-CN" altLang="en-US" sz="2800" b="1">
                <a:solidFill>
                  <a:srgbClr val="333300"/>
                </a:solidFill>
                <a:latin typeface="Times New Roman" panose="02020603050405020304" pitchFamily="18" charset="0"/>
                <a:cs typeface="Times New Roman" panose="02020603050405020304" pitchFamily="18" charset="0"/>
              </a:rPr>
              <a:t>在数字电路中，常常需要</a:t>
            </a:r>
            <a:r>
              <a:rPr lang="zh-CN" altLang="en-US" sz="2800" b="1">
                <a:solidFill>
                  <a:srgbClr val="CC0000"/>
                </a:solidFill>
                <a:latin typeface="Times New Roman" panose="02020603050405020304" pitchFamily="18" charset="0"/>
                <a:cs typeface="Times New Roman" panose="02020603050405020304" pitchFamily="18" charset="0"/>
              </a:rPr>
              <a:t>把运算结果用十进制 数显示出来，</a:t>
            </a:r>
            <a:r>
              <a:rPr lang="zh-CN" altLang="en-US" sz="2800" b="1">
                <a:solidFill>
                  <a:srgbClr val="333300"/>
                </a:solidFill>
                <a:latin typeface="Times New Roman" panose="02020603050405020304" pitchFamily="18" charset="0"/>
                <a:cs typeface="Times New Roman" panose="02020603050405020304" pitchFamily="18" charset="0"/>
              </a:rPr>
              <a:t>这就要用</a:t>
            </a:r>
            <a:r>
              <a:rPr lang="zh-CN" altLang="en-US" sz="2800" b="1">
                <a:solidFill>
                  <a:srgbClr val="CC0000"/>
                </a:solidFill>
                <a:latin typeface="Times New Roman" panose="02020603050405020304" pitchFamily="18" charset="0"/>
                <a:cs typeface="Times New Roman" panose="02020603050405020304" pitchFamily="18" charset="0"/>
              </a:rPr>
              <a:t>显示译码器</a:t>
            </a:r>
            <a:r>
              <a:rPr lang="zh-CN" altLang="en-US" sz="2800" b="1">
                <a:solidFill>
                  <a:srgbClr val="333300"/>
                </a:solidFill>
                <a:latin typeface="Times New Roman" panose="02020603050405020304" pitchFamily="18" charset="0"/>
                <a:cs typeface="Times New Roman" panose="02020603050405020304" pitchFamily="18" charset="0"/>
              </a:rPr>
              <a:t>。</a:t>
            </a:r>
          </a:p>
        </p:txBody>
      </p:sp>
      <p:grpSp>
        <p:nvGrpSpPr>
          <p:cNvPr id="2" name="Group 4"/>
          <p:cNvGrpSpPr>
            <a:grpSpLocks/>
          </p:cNvGrpSpPr>
          <p:nvPr/>
        </p:nvGrpSpPr>
        <p:grpSpPr bwMode="auto">
          <a:xfrm>
            <a:off x="1395413" y="2690090"/>
            <a:ext cx="6705600" cy="3119437"/>
            <a:chOff x="609" y="1646"/>
            <a:chExt cx="4527" cy="2314"/>
          </a:xfrm>
        </p:grpSpPr>
        <p:sp>
          <p:nvSpPr>
            <p:cNvPr id="138245" name="Text Box 5"/>
            <p:cNvSpPr txBox="1">
              <a:spLocks noChangeArrowheads="1"/>
            </p:cNvSpPr>
            <p:nvPr/>
          </p:nvSpPr>
          <p:spPr bwMode="auto">
            <a:xfrm>
              <a:off x="609" y="1646"/>
              <a:ext cx="384" cy="2314"/>
            </a:xfrm>
            <a:prstGeom prst="rect">
              <a:avLst/>
            </a:prstGeom>
            <a:noFill/>
            <a:ln w="38100">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a:solidFill>
                    <a:srgbClr val="000099"/>
                  </a:solidFill>
                  <a:cs typeface="Times New Roman" panose="02020603050405020304" pitchFamily="18" charset="0"/>
                </a:rPr>
                <a:t>二</a:t>
              </a:r>
            </a:p>
            <a:p>
              <a:pPr eaLnBrk="1" hangingPunct="1"/>
              <a:r>
                <a:rPr lang="zh-CN" altLang="en-US" sz="2800">
                  <a:solidFill>
                    <a:srgbClr val="000099"/>
                  </a:solidFill>
                  <a:cs typeface="Times New Roman" panose="02020603050405020304" pitchFamily="18" charset="0"/>
                </a:rPr>
                <a:t>  十进制代码</a:t>
              </a:r>
            </a:p>
          </p:txBody>
        </p:sp>
        <p:sp>
          <p:nvSpPr>
            <p:cNvPr id="531462" name="Line 6"/>
            <p:cNvSpPr>
              <a:spLocks noChangeShapeType="1"/>
            </p:cNvSpPr>
            <p:nvPr/>
          </p:nvSpPr>
          <p:spPr bwMode="auto">
            <a:xfrm>
              <a:off x="801" y="2078"/>
              <a:ext cx="0" cy="192"/>
            </a:xfrm>
            <a:prstGeom prst="line">
              <a:avLst/>
            </a:prstGeom>
            <a:noFill/>
            <a:ln w="28575">
              <a:solidFill>
                <a:srgbClr val="0066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31463" name="Text Box 7"/>
            <p:cNvSpPr txBox="1">
              <a:spLocks noChangeArrowheads="1"/>
            </p:cNvSpPr>
            <p:nvPr/>
          </p:nvSpPr>
          <p:spPr bwMode="auto">
            <a:xfrm>
              <a:off x="1893" y="2208"/>
              <a:ext cx="507" cy="1047"/>
            </a:xfrm>
            <a:prstGeom prst="rect">
              <a:avLst/>
            </a:prstGeom>
            <a:noFill/>
            <a:ln w="38100">
              <a:solidFill>
                <a:srgbClr val="006600"/>
              </a:solidFill>
              <a:miter lim="800000"/>
              <a:headEnd/>
              <a:tailEnd/>
            </a:ln>
            <a:effectLst/>
          </p:spPr>
          <p:txBody>
            <a:bodyPr>
              <a:spAutoFit/>
            </a:bodyPr>
            <a:lstStyle/>
            <a:p>
              <a:pPr algn="ctr">
                <a:defRPr/>
              </a:pPr>
              <a:r>
                <a:rPr lang="zh-CN" altLang="en-US" sz="2800" b="1">
                  <a:solidFill>
                    <a:srgbClr val="CC0000"/>
                  </a:solidFill>
                  <a:latin typeface="Times New Roman" panose="02020603050405020304" pitchFamily="18" charset="0"/>
                  <a:cs typeface="Times New Roman" panose="02020603050405020304" pitchFamily="18" charset="0"/>
                </a:rPr>
                <a:t>译码器</a:t>
              </a:r>
            </a:p>
          </p:txBody>
        </p:sp>
        <p:sp>
          <p:nvSpPr>
            <p:cNvPr id="531464" name="AutoShape 8"/>
            <p:cNvSpPr>
              <a:spLocks noChangeArrowheads="1"/>
            </p:cNvSpPr>
            <p:nvPr/>
          </p:nvSpPr>
          <p:spPr bwMode="auto">
            <a:xfrm>
              <a:off x="1125" y="2592"/>
              <a:ext cx="720" cy="291"/>
            </a:xfrm>
            <a:prstGeom prst="rightArrow">
              <a:avLst>
                <a:gd name="adj1" fmla="val 50000"/>
                <a:gd name="adj2" fmla="val 62500"/>
              </a:avLst>
            </a:prstGeom>
            <a:gradFill rotWithShape="0">
              <a:gsLst>
                <a:gs pos="0">
                  <a:srgbClr val="FFFFFF"/>
                </a:gs>
                <a:gs pos="100000">
                  <a:srgbClr val="00CC00"/>
                </a:gs>
              </a:gsLst>
              <a:lin ang="0" scaled="1"/>
            </a:gradFill>
            <a:ln w="28575">
              <a:solidFill>
                <a:srgbClr val="0066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31465" name="Text Box 9"/>
            <p:cNvSpPr txBox="1">
              <a:spLocks noChangeArrowheads="1"/>
            </p:cNvSpPr>
            <p:nvPr/>
          </p:nvSpPr>
          <p:spPr bwMode="auto">
            <a:xfrm>
              <a:off x="3285" y="2208"/>
              <a:ext cx="507" cy="1047"/>
            </a:xfrm>
            <a:prstGeom prst="rect">
              <a:avLst/>
            </a:prstGeom>
            <a:noFill/>
            <a:ln w="38100">
              <a:solidFill>
                <a:srgbClr val="006600"/>
              </a:solidFill>
              <a:miter lim="800000"/>
              <a:headEnd/>
              <a:tailEnd/>
            </a:ln>
            <a:effectLst/>
          </p:spPr>
          <p:txBody>
            <a:bodyPr>
              <a:spAutoFit/>
            </a:bodyPr>
            <a:lstStyle/>
            <a:p>
              <a:pPr algn="ctr">
                <a:defRPr/>
              </a:pPr>
              <a:r>
                <a:rPr lang="zh-CN" altLang="en-US" sz="2800" b="1">
                  <a:solidFill>
                    <a:srgbClr val="CC0000"/>
                  </a:solidFill>
                  <a:latin typeface="Times New Roman" panose="02020603050405020304" pitchFamily="18" charset="0"/>
                  <a:cs typeface="Times New Roman" panose="02020603050405020304" pitchFamily="18" charset="0"/>
                </a:rPr>
                <a:t>驱动器</a:t>
              </a:r>
            </a:p>
          </p:txBody>
        </p:sp>
        <p:sp>
          <p:nvSpPr>
            <p:cNvPr id="531466" name="Text Box 10"/>
            <p:cNvSpPr txBox="1">
              <a:spLocks noChangeArrowheads="1"/>
            </p:cNvSpPr>
            <p:nvPr/>
          </p:nvSpPr>
          <p:spPr bwMode="auto">
            <a:xfrm>
              <a:off x="4629" y="2208"/>
              <a:ext cx="507" cy="1047"/>
            </a:xfrm>
            <a:prstGeom prst="rect">
              <a:avLst/>
            </a:prstGeom>
            <a:noFill/>
            <a:ln w="38100">
              <a:solidFill>
                <a:srgbClr val="006600"/>
              </a:solidFill>
              <a:miter lim="800000"/>
              <a:headEnd/>
              <a:tailEnd/>
            </a:ln>
            <a:effectLst/>
          </p:spPr>
          <p:txBody>
            <a:bodyPr>
              <a:spAutoFit/>
            </a:bodyPr>
            <a:lstStyle/>
            <a:p>
              <a:pPr algn="ctr">
                <a:defRPr/>
              </a:pPr>
              <a:r>
                <a:rPr lang="zh-CN" altLang="en-US" sz="2800" b="1">
                  <a:solidFill>
                    <a:srgbClr val="CC0000"/>
                  </a:solidFill>
                  <a:latin typeface="Times New Roman" panose="02020603050405020304" pitchFamily="18" charset="0"/>
                  <a:cs typeface="Times New Roman" panose="02020603050405020304" pitchFamily="18" charset="0"/>
                </a:rPr>
                <a:t>显示器</a:t>
              </a:r>
            </a:p>
          </p:txBody>
        </p:sp>
        <p:sp>
          <p:nvSpPr>
            <p:cNvPr id="531467" name="AutoShape 11"/>
            <p:cNvSpPr>
              <a:spLocks noChangeArrowheads="1"/>
            </p:cNvSpPr>
            <p:nvPr/>
          </p:nvSpPr>
          <p:spPr bwMode="auto">
            <a:xfrm>
              <a:off x="2517" y="2592"/>
              <a:ext cx="720" cy="291"/>
            </a:xfrm>
            <a:prstGeom prst="rightArrow">
              <a:avLst>
                <a:gd name="adj1" fmla="val 50000"/>
                <a:gd name="adj2" fmla="val 62500"/>
              </a:avLst>
            </a:prstGeom>
            <a:gradFill rotWithShape="0">
              <a:gsLst>
                <a:gs pos="0">
                  <a:srgbClr val="FFFFFF"/>
                </a:gs>
                <a:gs pos="100000">
                  <a:srgbClr val="00CC00"/>
                </a:gs>
              </a:gsLst>
              <a:lin ang="0" scaled="1"/>
            </a:gradFill>
            <a:ln w="28575">
              <a:solidFill>
                <a:srgbClr val="0066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31468" name="AutoShape 12"/>
            <p:cNvSpPr>
              <a:spLocks noChangeArrowheads="1"/>
            </p:cNvSpPr>
            <p:nvPr/>
          </p:nvSpPr>
          <p:spPr bwMode="auto">
            <a:xfrm>
              <a:off x="3861" y="2592"/>
              <a:ext cx="720" cy="291"/>
            </a:xfrm>
            <a:prstGeom prst="rightArrow">
              <a:avLst>
                <a:gd name="adj1" fmla="val 50000"/>
                <a:gd name="adj2" fmla="val 62500"/>
              </a:avLst>
            </a:prstGeom>
            <a:gradFill rotWithShape="0">
              <a:gsLst>
                <a:gs pos="0">
                  <a:srgbClr val="FFFFFF"/>
                </a:gs>
                <a:gs pos="100000">
                  <a:srgbClr val="00CC00"/>
                </a:gs>
              </a:gsLst>
              <a:lin ang="0" scaled="1"/>
            </a:gradFill>
            <a:ln w="28575">
              <a:solidFill>
                <a:srgbClr val="0066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881923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1459"/>
                                        </p:tgtEl>
                                        <p:attrNameLst>
                                          <p:attrName>style.visibility</p:attrName>
                                        </p:attrNameLst>
                                      </p:cBhvr>
                                      <p:to>
                                        <p:strVal val="visible"/>
                                      </p:to>
                                    </p:set>
                                    <p:animEffect transition="in" filter="wipe(left)">
                                      <p:cBhvr>
                                        <p:cTn id="7" dur="500"/>
                                        <p:tgtEl>
                                          <p:spTgt spid="531459"/>
                                        </p:tgtEl>
                                      </p:cBhvr>
                                    </p:animEffect>
                                  </p:childTnLst>
                                  <p:subTnLst>
                                    <p:cmd type="evt" cmd="onstopaudio">
                                      <p:cBhvr>
                                        <p:cTn display="0" masterRel="sameClick">
                                          <p:stCondLst>
                                            <p:cond evt="begin" delay="0">
                                              <p:tn val="5"/>
                                            </p:cond>
                                          </p:stCondLst>
                                        </p:cTn>
                                        <p:tgtEl>
                                          <p:sldTgt/>
                                        </p:tgtEl>
                                      </p:cBhvr>
                                    </p:cmd>
                                  </p:sub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vertic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1459" grpId="0" autoUpdateAnimBg="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9266" name="Group 239"/>
          <p:cNvGrpSpPr>
            <a:grpSpLocks/>
          </p:cNvGrpSpPr>
          <p:nvPr/>
        </p:nvGrpSpPr>
        <p:grpSpPr bwMode="auto">
          <a:xfrm>
            <a:off x="5978229" y="1167897"/>
            <a:ext cx="1592263" cy="2428876"/>
            <a:chOff x="3504" y="576"/>
            <a:chExt cx="1003" cy="1530"/>
          </a:xfrm>
        </p:grpSpPr>
        <p:grpSp>
          <p:nvGrpSpPr>
            <p:cNvPr id="139314" name="Group 240"/>
            <p:cNvGrpSpPr>
              <a:grpSpLocks/>
            </p:cNvGrpSpPr>
            <p:nvPr/>
          </p:nvGrpSpPr>
          <p:grpSpPr bwMode="auto">
            <a:xfrm>
              <a:off x="3696" y="896"/>
              <a:ext cx="576" cy="912"/>
              <a:chOff x="2784" y="768"/>
              <a:chExt cx="576" cy="912"/>
            </a:xfrm>
          </p:grpSpPr>
          <p:sp>
            <p:nvSpPr>
              <p:cNvPr id="532721" name="Rectangle 241"/>
              <p:cNvSpPr>
                <a:spLocks noChangeArrowheads="1"/>
              </p:cNvSpPr>
              <p:nvPr/>
            </p:nvSpPr>
            <p:spPr bwMode="auto">
              <a:xfrm>
                <a:off x="2832" y="768"/>
                <a:ext cx="480" cy="48"/>
              </a:xfrm>
              <a:prstGeom prst="rect">
                <a:avLst/>
              </a:prstGeom>
              <a:noFill/>
              <a:ln w="9525">
                <a:solidFill>
                  <a:srgbClr val="0000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32722" name="Rectangle 242"/>
              <p:cNvSpPr>
                <a:spLocks noChangeArrowheads="1"/>
              </p:cNvSpPr>
              <p:nvPr/>
            </p:nvSpPr>
            <p:spPr bwMode="auto">
              <a:xfrm>
                <a:off x="2832" y="1200"/>
                <a:ext cx="480" cy="48"/>
              </a:xfrm>
              <a:prstGeom prst="rect">
                <a:avLst/>
              </a:prstGeom>
              <a:noFill/>
              <a:ln w="9525">
                <a:solidFill>
                  <a:srgbClr val="0000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32723" name="Rectangle 243"/>
              <p:cNvSpPr>
                <a:spLocks noChangeArrowheads="1"/>
              </p:cNvSpPr>
              <p:nvPr/>
            </p:nvSpPr>
            <p:spPr bwMode="auto">
              <a:xfrm>
                <a:off x="2832" y="1632"/>
                <a:ext cx="480" cy="48"/>
              </a:xfrm>
              <a:prstGeom prst="rect">
                <a:avLst/>
              </a:prstGeom>
              <a:noFill/>
              <a:ln w="9525">
                <a:solidFill>
                  <a:srgbClr val="0000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32724" name="Rectangle 244"/>
              <p:cNvSpPr>
                <a:spLocks noChangeArrowheads="1"/>
              </p:cNvSpPr>
              <p:nvPr/>
            </p:nvSpPr>
            <p:spPr bwMode="auto">
              <a:xfrm>
                <a:off x="3312" y="816"/>
                <a:ext cx="48" cy="384"/>
              </a:xfrm>
              <a:prstGeom prst="rect">
                <a:avLst/>
              </a:prstGeom>
              <a:noFill/>
              <a:ln w="9525">
                <a:solidFill>
                  <a:srgbClr val="0000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32725" name="Rectangle 245"/>
              <p:cNvSpPr>
                <a:spLocks noChangeArrowheads="1"/>
              </p:cNvSpPr>
              <p:nvPr/>
            </p:nvSpPr>
            <p:spPr bwMode="auto">
              <a:xfrm>
                <a:off x="2784" y="1248"/>
                <a:ext cx="48" cy="384"/>
              </a:xfrm>
              <a:prstGeom prst="rect">
                <a:avLst/>
              </a:prstGeom>
              <a:noFill/>
              <a:ln w="9525">
                <a:solidFill>
                  <a:srgbClr val="0000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32726" name="Rectangle 246"/>
              <p:cNvSpPr>
                <a:spLocks noChangeArrowheads="1"/>
              </p:cNvSpPr>
              <p:nvPr/>
            </p:nvSpPr>
            <p:spPr bwMode="auto">
              <a:xfrm>
                <a:off x="2784" y="816"/>
                <a:ext cx="48" cy="384"/>
              </a:xfrm>
              <a:prstGeom prst="rect">
                <a:avLst/>
              </a:prstGeom>
              <a:noFill/>
              <a:ln w="9525">
                <a:solidFill>
                  <a:srgbClr val="0000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32727" name="Rectangle 247"/>
              <p:cNvSpPr>
                <a:spLocks noChangeArrowheads="1"/>
              </p:cNvSpPr>
              <p:nvPr/>
            </p:nvSpPr>
            <p:spPr bwMode="auto">
              <a:xfrm>
                <a:off x="3312" y="1248"/>
                <a:ext cx="48" cy="384"/>
              </a:xfrm>
              <a:prstGeom prst="rect">
                <a:avLst/>
              </a:prstGeom>
              <a:noFill/>
              <a:ln w="9525">
                <a:solidFill>
                  <a:srgbClr val="0000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sp>
          <p:nvSpPr>
            <p:cNvPr id="139315" name="Rectangle 248"/>
            <p:cNvSpPr>
              <a:spLocks noChangeArrowheads="1"/>
            </p:cNvSpPr>
            <p:nvPr/>
          </p:nvSpPr>
          <p:spPr bwMode="auto">
            <a:xfrm>
              <a:off x="3888" y="1040"/>
              <a:ext cx="228" cy="327"/>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i="1">
                  <a:solidFill>
                    <a:srgbClr val="000099"/>
                  </a:solidFill>
                  <a:cs typeface="Times New Roman" panose="02020603050405020304" pitchFamily="18" charset="0"/>
                </a:rPr>
                <a:t>g</a:t>
              </a:r>
            </a:p>
          </p:txBody>
        </p:sp>
        <p:sp>
          <p:nvSpPr>
            <p:cNvPr id="139316" name="Rectangle 249"/>
            <p:cNvSpPr>
              <a:spLocks noChangeArrowheads="1"/>
            </p:cNvSpPr>
            <p:nvPr/>
          </p:nvSpPr>
          <p:spPr bwMode="auto">
            <a:xfrm>
              <a:off x="3504" y="960"/>
              <a:ext cx="191" cy="327"/>
            </a:xfrm>
            <a:prstGeom prst="rect">
              <a:avLst/>
            </a:prstGeom>
            <a:noFill/>
            <a:ln w="9525">
              <a:noFill/>
              <a:miter lim="800000"/>
              <a:headEnd/>
              <a:tailEnd/>
            </a:ln>
          </p:spPr>
          <p:txBody>
            <a:bodyPr wrap="none">
              <a:spAutoFit/>
            </a:bodyPr>
            <a:lstStyle/>
            <a:p>
              <a:pPr>
                <a:spcBef>
                  <a:spcPct val="50000"/>
                </a:spcBef>
                <a:defRPr/>
              </a:pPr>
              <a:r>
                <a:rPr lang="en-US" altLang="zh-CN" sz="2800" b="1" i="1">
                  <a:solidFill>
                    <a:srgbClr val="000099"/>
                  </a:solidFill>
                  <a:latin typeface="Times New Roman" panose="02020603050405020304" pitchFamily="18" charset="0"/>
                  <a:cs typeface="Times New Roman" panose="02020603050405020304" pitchFamily="18" charset="0"/>
                </a:rPr>
                <a:t>f</a:t>
              </a:r>
              <a:endParaRPr lang="en-US" altLang="zh-CN" b="1" i="1">
                <a:solidFill>
                  <a:srgbClr val="000099"/>
                </a:solidFill>
                <a:latin typeface="Times New Roman" panose="02020603050405020304" pitchFamily="18" charset="0"/>
                <a:cs typeface="Times New Roman" panose="02020603050405020304" pitchFamily="18" charset="0"/>
              </a:endParaRPr>
            </a:p>
          </p:txBody>
        </p:sp>
        <p:sp>
          <p:nvSpPr>
            <p:cNvPr id="139317" name="Rectangle 250"/>
            <p:cNvSpPr>
              <a:spLocks noChangeArrowheads="1"/>
            </p:cNvSpPr>
            <p:nvPr/>
          </p:nvSpPr>
          <p:spPr bwMode="auto">
            <a:xfrm>
              <a:off x="3504" y="1392"/>
              <a:ext cx="216" cy="330"/>
            </a:xfrm>
            <a:prstGeom prst="rect">
              <a:avLst/>
            </a:prstGeom>
            <a:noFill/>
            <a:ln w="9525">
              <a:noFill/>
              <a:miter lim="800000"/>
              <a:headEnd/>
              <a:tailEnd/>
            </a:ln>
          </p:spPr>
          <p:txBody>
            <a:bodyPr wrap="none">
              <a:spAutoFit/>
            </a:bodyPr>
            <a:lstStyle/>
            <a:p>
              <a:pPr>
                <a:spcBef>
                  <a:spcPct val="50000"/>
                </a:spcBef>
                <a:defRPr/>
              </a:pPr>
              <a:r>
                <a:rPr lang="en-US" altLang="zh-CN" sz="2800" b="1" i="1">
                  <a:solidFill>
                    <a:srgbClr val="000099"/>
                  </a:solidFill>
                  <a:latin typeface="Times New Roman" panose="02020603050405020304" pitchFamily="18" charset="0"/>
                  <a:cs typeface="Times New Roman" panose="02020603050405020304" pitchFamily="18" charset="0"/>
                </a:rPr>
                <a:t>e</a:t>
              </a:r>
              <a:endParaRPr lang="en-US" altLang="zh-CN" b="1" i="1">
                <a:solidFill>
                  <a:srgbClr val="000099"/>
                </a:solidFill>
                <a:latin typeface="Times New Roman" panose="02020603050405020304" pitchFamily="18" charset="0"/>
                <a:cs typeface="Times New Roman" panose="02020603050405020304" pitchFamily="18" charset="0"/>
              </a:endParaRPr>
            </a:p>
          </p:txBody>
        </p:sp>
        <p:sp>
          <p:nvSpPr>
            <p:cNvPr id="139318" name="Rectangle 251"/>
            <p:cNvSpPr>
              <a:spLocks noChangeArrowheads="1"/>
            </p:cNvSpPr>
            <p:nvPr/>
          </p:nvSpPr>
          <p:spPr bwMode="auto">
            <a:xfrm>
              <a:off x="3888" y="1776"/>
              <a:ext cx="235" cy="330"/>
            </a:xfrm>
            <a:prstGeom prst="rect">
              <a:avLst/>
            </a:prstGeom>
            <a:noFill/>
            <a:ln w="9525">
              <a:noFill/>
              <a:miter lim="800000"/>
              <a:headEnd/>
              <a:tailEnd/>
            </a:ln>
          </p:spPr>
          <p:txBody>
            <a:bodyPr wrap="none">
              <a:spAutoFit/>
            </a:bodyPr>
            <a:lstStyle/>
            <a:p>
              <a:pPr>
                <a:spcBef>
                  <a:spcPct val="50000"/>
                </a:spcBef>
                <a:defRPr/>
              </a:pPr>
              <a:r>
                <a:rPr lang="en-US" altLang="zh-CN" sz="2800" b="1" i="1">
                  <a:solidFill>
                    <a:srgbClr val="000099"/>
                  </a:solidFill>
                  <a:latin typeface="Times New Roman" panose="02020603050405020304" pitchFamily="18" charset="0"/>
                  <a:cs typeface="Times New Roman" panose="02020603050405020304" pitchFamily="18" charset="0"/>
                </a:rPr>
                <a:t>d</a:t>
              </a:r>
              <a:endParaRPr lang="en-US" altLang="zh-CN" b="1" i="1">
                <a:solidFill>
                  <a:srgbClr val="000099"/>
                </a:solidFill>
                <a:latin typeface="Times New Roman" panose="02020603050405020304" pitchFamily="18" charset="0"/>
                <a:cs typeface="Times New Roman" panose="02020603050405020304" pitchFamily="18" charset="0"/>
              </a:endParaRPr>
            </a:p>
          </p:txBody>
        </p:sp>
        <p:sp>
          <p:nvSpPr>
            <p:cNvPr id="139319" name="Rectangle 252"/>
            <p:cNvSpPr>
              <a:spLocks noChangeArrowheads="1"/>
            </p:cNvSpPr>
            <p:nvPr/>
          </p:nvSpPr>
          <p:spPr bwMode="auto">
            <a:xfrm>
              <a:off x="4272" y="1376"/>
              <a:ext cx="215" cy="327"/>
            </a:xfrm>
            <a:prstGeom prst="rect">
              <a:avLst/>
            </a:prstGeom>
            <a:noFill/>
            <a:ln w="9525">
              <a:noFill/>
              <a:miter lim="800000"/>
              <a:headEnd/>
              <a:tailEnd/>
            </a:ln>
          </p:spPr>
          <p:txBody>
            <a:bodyPr wrap="none">
              <a:spAutoFit/>
            </a:bodyPr>
            <a:lstStyle/>
            <a:p>
              <a:pPr>
                <a:spcBef>
                  <a:spcPct val="50000"/>
                </a:spcBef>
                <a:defRPr/>
              </a:pPr>
              <a:r>
                <a:rPr lang="en-US" altLang="zh-CN" sz="2800" b="1" i="1">
                  <a:solidFill>
                    <a:srgbClr val="000099"/>
                  </a:solidFill>
                  <a:latin typeface="Times New Roman" panose="02020603050405020304" pitchFamily="18" charset="0"/>
                  <a:cs typeface="Times New Roman" panose="02020603050405020304" pitchFamily="18" charset="0"/>
                </a:rPr>
                <a:t>c</a:t>
              </a:r>
              <a:endParaRPr lang="en-US" altLang="zh-CN" b="1" i="1">
                <a:solidFill>
                  <a:srgbClr val="000099"/>
                </a:solidFill>
                <a:latin typeface="Times New Roman" panose="02020603050405020304" pitchFamily="18" charset="0"/>
                <a:cs typeface="Times New Roman" panose="02020603050405020304" pitchFamily="18" charset="0"/>
              </a:endParaRPr>
            </a:p>
          </p:txBody>
        </p:sp>
        <p:sp>
          <p:nvSpPr>
            <p:cNvPr id="139320" name="Rectangle 253"/>
            <p:cNvSpPr>
              <a:spLocks noChangeArrowheads="1"/>
            </p:cNvSpPr>
            <p:nvPr/>
          </p:nvSpPr>
          <p:spPr bwMode="auto">
            <a:xfrm>
              <a:off x="4272" y="944"/>
              <a:ext cx="235" cy="330"/>
            </a:xfrm>
            <a:prstGeom prst="rect">
              <a:avLst/>
            </a:prstGeom>
            <a:noFill/>
            <a:ln w="9525">
              <a:noFill/>
              <a:miter lim="800000"/>
              <a:headEnd/>
              <a:tailEnd/>
            </a:ln>
          </p:spPr>
          <p:txBody>
            <a:bodyPr wrap="none">
              <a:spAutoFit/>
            </a:bodyPr>
            <a:lstStyle/>
            <a:p>
              <a:pPr>
                <a:spcBef>
                  <a:spcPct val="50000"/>
                </a:spcBef>
                <a:defRPr/>
              </a:pPr>
              <a:r>
                <a:rPr lang="en-US" altLang="zh-CN" sz="2800" b="1" i="1">
                  <a:solidFill>
                    <a:srgbClr val="000099"/>
                  </a:solidFill>
                  <a:latin typeface="Times New Roman" panose="02020603050405020304" pitchFamily="18" charset="0"/>
                  <a:cs typeface="Times New Roman" panose="02020603050405020304" pitchFamily="18" charset="0"/>
                </a:rPr>
                <a:t>b</a:t>
              </a:r>
              <a:endParaRPr lang="en-US" altLang="zh-CN" b="1" i="1">
                <a:solidFill>
                  <a:srgbClr val="000099"/>
                </a:solidFill>
                <a:latin typeface="Times New Roman" panose="02020603050405020304" pitchFamily="18" charset="0"/>
                <a:cs typeface="Times New Roman" panose="02020603050405020304" pitchFamily="18" charset="0"/>
              </a:endParaRPr>
            </a:p>
          </p:txBody>
        </p:sp>
        <p:sp>
          <p:nvSpPr>
            <p:cNvPr id="139321" name="Rectangle 254"/>
            <p:cNvSpPr>
              <a:spLocks noChangeArrowheads="1"/>
            </p:cNvSpPr>
            <p:nvPr/>
          </p:nvSpPr>
          <p:spPr bwMode="auto">
            <a:xfrm>
              <a:off x="3888" y="576"/>
              <a:ext cx="235" cy="330"/>
            </a:xfrm>
            <a:prstGeom prst="rect">
              <a:avLst/>
            </a:prstGeom>
            <a:noFill/>
            <a:ln w="9525">
              <a:noFill/>
              <a:miter lim="800000"/>
              <a:headEnd/>
              <a:tailEnd/>
            </a:ln>
          </p:spPr>
          <p:txBody>
            <a:bodyPr wrap="none">
              <a:spAutoFit/>
            </a:bodyPr>
            <a:lstStyle/>
            <a:p>
              <a:pPr>
                <a:spcBef>
                  <a:spcPct val="50000"/>
                </a:spcBef>
                <a:defRPr/>
              </a:pPr>
              <a:r>
                <a:rPr lang="en-US" altLang="zh-CN" sz="2800" b="1" i="1">
                  <a:solidFill>
                    <a:srgbClr val="000099"/>
                  </a:solidFill>
                  <a:latin typeface="Times New Roman" panose="02020603050405020304" pitchFamily="18" charset="0"/>
                  <a:cs typeface="Times New Roman" panose="02020603050405020304" pitchFamily="18" charset="0"/>
                </a:rPr>
                <a:t>a</a:t>
              </a:r>
              <a:endParaRPr lang="en-US" altLang="zh-CN" b="1" i="1">
                <a:solidFill>
                  <a:srgbClr val="000099"/>
                </a:solidFill>
                <a:latin typeface="Times New Roman" panose="02020603050405020304" pitchFamily="18" charset="0"/>
                <a:cs typeface="Times New Roman" panose="02020603050405020304" pitchFamily="18" charset="0"/>
              </a:endParaRPr>
            </a:p>
          </p:txBody>
        </p:sp>
      </p:grpSp>
      <p:grpSp>
        <p:nvGrpSpPr>
          <p:cNvPr id="139267" name="Group 255"/>
          <p:cNvGrpSpPr>
            <a:grpSpLocks/>
          </p:cNvGrpSpPr>
          <p:nvPr/>
        </p:nvGrpSpPr>
        <p:grpSpPr bwMode="auto">
          <a:xfrm>
            <a:off x="874414" y="710697"/>
            <a:ext cx="7134225" cy="546100"/>
            <a:chOff x="240" y="222"/>
            <a:chExt cx="4494" cy="344"/>
          </a:xfrm>
        </p:grpSpPr>
        <p:sp>
          <p:nvSpPr>
            <p:cNvPr id="532736" name="Rectangle 256"/>
            <p:cNvSpPr>
              <a:spLocks noChangeArrowheads="1"/>
            </p:cNvSpPr>
            <p:nvPr/>
          </p:nvSpPr>
          <p:spPr bwMode="auto">
            <a:xfrm>
              <a:off x="240" y="222"/>
              <a:ext cx="1802" cy="327"/>
            </a:xfrm>
            <a:prstGeom prst="rect">
              <a:avLst/>
            </a:prstGeom>
            <a:noFill/>
            <a:ln w="9525">
              <a:noFill/>
              <a:miter lim="800000"/>
              <a:headEnd/>
              <a:tailEnd/>
            </a:ln>
          </p:spPr>
          <p:txBody>
            <a:bodyPr wrap="none">
              <a:spAutoFit/>
            </a:bodyPr>
            <a:lstStyle/>
            <a:p>
              <a:pPr>
                <a:defRPr/>
              </a:pPr>
              <a:r>
                <a:rPr lang="en-US" altLang="zh-CN" sz="2800" b="1">
                  <a:solidFill>
                    <a:srgbClr val="E60000"/>
                  </a:solidFill>
                  <a:latin typeface="Times New Roman" panose="02020603050405020304" pitchFamily="18" charset="0"/>
                  <a:cs typeface="Times New Roman" panose="02020603050405020304" pitchFamily="18" charset="0"/>
                </a:rPr>
                <a:t> 1.  </a:t>
              </a:r>
              <a:r>
                <a:rPr lang="zh-CN" altLang="en-US" sz="2800" b="1">
                  <a:solidFill>
                    <a:srgbClr val="E60000"/>
                  </a:solidFill>
                  <a:latin typeface="Times New Roman" panose="02020603050405020304" pitchFamily="18" charset="0"/>
                  <a:cs typeface="Times New Roman" panose="02020603050405020304" pitchFamily="18" charset="0"/>
                </a:rPr>
                <a:t>半导体数码管</a:t>
              </a:r>
            </a:p>
          </p:txBody>
        </p:sp>
        <p:sp>
          <p:nvSpPr>
            <p:cNvPr id="139313" name="Rectangle 257"/>
            <p:cNvSpPr>
              <a:spLocks noChangeArrowheads="1"/>
            </p:cNvSpPr>
            <p:nvPr/>
          </p:nvSpPr>
          <p:spPr bwMode="auto">
            <a:xfrm>
              <a:off x="2256" y="239"/>
              <a:ext cx="2478" cy="327"/>
            </a:xfrm>
            <a:prstGeom prst="rect">
              <a:avLst/>
            </a:prstGeom>
            <a:noFill/>
            <a:ln w="9525">
              <a:noFill/>
              <a:miter lim="800000"/>
              <a:headEnd/>
              <a:tailEnd/>
            </a:ln>
          </p:spPr>
          <p:txBody>
            <a:bodyPr wrap="none">
              <a:spAutoFit/>
            </a:bodyPr>
            <a:lstStyle/>
            <a:p>
              <a:pPr>
                <a:spcBef>
                  <a:spcPct val="50000"/>
                </a:spcBef>
                <a:defRPr/>
              </a:pPr>
              <a:r>
                <a:rPr lang="en-US" altLang="zh-CN" sz="2800" b="1">
                  <a:solidFill>
                    <a:srgbClr val="006600"/>
                  </a:solidFill>
                  <a:latin typeface="Times New Roman" panose="02020603050405020304" pitchFamily="18" charset="0"/>
                  <a:cs typeface="Times New Roman" panose="02020603050405020304" pitchFamily="18" charset="0"/>
                </a:rPr>
                <a:t>  </a:t>
              </a:r>
              <a:r>
                <a:rPr lang="zh-CN" altLang="en-US" sz="2800" b="1">
                  <a:solidFill>
                    <a:srgbClr val="000099"/>
                  </a:solidFill>
                  <a:latin typeface="Times New Roman" panose="02020603050405020304" pitchFamily="18" charset="0"/>
                  <a:cs typeface="Times New Roman" panose="02020603050405020304" pitchFamily="18" charset="0"/>
                </a:rPr>
                <a:t>由七段发光二极管构成</a:t>
              </a:r>
            </a:p>
          </p:txBody>
        </p:sp>
      </p:grpSp>
      <p:grpSp>
        <p:nvGrpSpPr>
          <p:cNvPr id="5" name="Group 258"/>
          <p:cNvGrpSpPr>
            <a:grpSpLocks/>
          </p:cNvGrpSpPr>
          <p:nvPr/>
        </p:nvGrpSpPr>
        <p:grpSpPr bwMode="auto">
          <a:xfrm>
            <a:off x="874414" y="1244097"/>
            <a:ext cx="2503488" cy="519113"/>
            <a:chOff x="528" y="624"/>
            <a:chExt cx="1577" cy="327"/>
          </a:xfrm>
        </p:grpSpPr>
        <p:sp>
          <p:nvSpPr>
            <p:cNvPr id="139310" name="Text Box 259"/>
            <p:cNvSpPr txBox="1">
              <a:spLocks noChangeArrowheads="1"/>
            </p:cNvSpPr>
            <p:nvPr/>
          </p:nvSpPr>
          <p:spPr bwMode="auto">
            <a:xfrm>
              <a:off x="528" y="624"/>
              <a:ext cx="720" cy="327"/>
            </a:xfrm>
            <a:prstGeom prst="rect">
              <a:avLst/>
            </a:prstGeom>
            <a:noFill/>
            <a:ln w="9525">
              <a:noFill/>
              <a:miter lim="800000"/>
              <a:headEnd/>
              <a:tailEnd/>
            </a:ln>
          </p:spPr>
          <p:txBody>
            <a:bodyPr>
              <a:spAutoFit/>
            </a:bodyPr>
            <a:lstStyle/>
            <a:p>
              <a:pPr>
                <a:spcBef>
                  <a:spcPct val="50000"/>
                </a:spcBef>
                <a:defRPr/>
              </a:pPr>
              <a:r>
                <a:rPr lang="zh-CN" altLang="en-US" sz="2800" b="1">
                  <a:solidFill>
                    <a:srgbClr val="FF0000"/>
                  </a:solidFill>
                  <a:latin typeface="Times New Roman" panose="02020603050405020304" pitchFamily="18" charset="0"/>
                  <a:cs typeface="Times New Roman" panose="02020603050405020304" pitchFamily="18" charset="0"/>
                </a:rPr>
                <a:t>例：</a:t>
              </a:r>
              <a:endParaRPr lang="zh-CN" altLang="en-US" sz="2800" b="1">
                <a:solidFill>
                  <a:srgbClr val="FFFF00"/>
                </a:solidFill>
                <a:latin typeface="Times New Roman" panose="02020603050405020304" pitchFamily="18" charset="0"/>
                <a:cs typeface="Times New Roman" panose="02020603050405020304" pitchFamily="18" charset="0"/>
              </a:endParaRPr>
            </a:p>
          </p:txBody>
        </p:sp>
        <p:sp>
          <p:nvSpPr>
            <p:cNvPr id="139311" name="Rectangle 260"/>
            <p:cNvSpPr>
              <a:spLocks noChangeArrowheads="1"/>
            </p:cNvSpPr>
            <p:nvPr/>
          </p:nvSpPr>
          <p:spPr bwMode="auto">
            <a:xfrm>
              <a:off x="864" y="624"/>
              <a:ext cx="1241" cy="327"/>
            </a:xfrm>
            <a:prstGeom prst="rect">
              <a:avLst/>
            </a:prstGeom>
            <a:noFill/>
            <a:ln w="9525">
              <a:noFill/>
              <a:miter lim="800000"/>
              <a:headEnd/>
              <a:tailEnd/>
            </a:ln>
          </p:spPr>
          <p:txBody>
            <a:bodyPr wrap="none">
              <a:spAutoFit/>
            </a:bodyPr>
            <a:lstStyle/>
            <a:p>
              <a:pPr>
                <a:spcBef>
                  <a:spcPct val="50000"/>
                </a:spcBef>
                <a:defRPr/>
              </a:pPr>
              <a:r>
                <a:rPr lang="zh-CN" altLang="en-US" sz="2800" b="1">
                  <a:solidFill>
                    <a:srgbClr val="CC0000"/>
                  </a:solidFill>
                  <a:latin typeface="Times New Roman" panose="02020603050405020304" pitchFamily="18" charset="0"/>
                  <a:cs typeface="Times New Roman" panose="02020603050405020304" pitchFamily="18" charset="0"/>
                </a:rPr>
                <a:t>共阴极接法</a:t>
              </a:r>
            </a:p>
          </p:txBody>
        </p:sp>
      </p:grpSp>
      <p:grpSp>
        <p:nvGrpSpPr>
          <p:cNvPr id="6" name="Group 261"/>
          <p:cNvGrpSpPr>
            <a:grpSpLocks/>
          </p:cNvGrpSpPr>
          <p:nvPr/>
        </p:nvGrpSpPr>
        <p:grpSpPr bwMode="auto">
          <a:xfrm>
            <a:off x="1447502" y="1872747"/>
            <a:ext cx="3253201" cy="1082675"/>
            <a:chOff x="720" y="975"/>
            <a:chExt cx="2009" cy="682"/>
          </a:xfrm>
        </p:grpSpPr>
        <p:sp>
          <p:nvSpPr>
            <p:cNvPr id="139308" name="Rectangle 262"/>
            <p:cNvSpPr>
              <a:spLocks noChangeArrowheads="1"/>
            </p:cNvSpPr>
            <p:nvPr/>
          </p:nvSpPr>
          <p:spPr bwMode="auto">
            <a:xfrm>
              <a:off x="720" y="975"/>
              <a:ext cx="2009" cy="349"/>
            </a:xfrm>
            <a:prstGeom prst="rect">
              <a:avLst/>
            </a:prstGeom>
            <a:noFill/>
            <a:ln w="9525">
              <a:noFill/>
              <a:miter lim="800000"/>
              <a:headEnd/>
              <a:tailEnd/>
            </a:ln>
          </p:spPr>
          <p:txBody>
            <a:bodyPr wrap="none">
              <a:spAutoFit/>
            </a:bodyPr>
            <a:lstStyle/>
            <a:p>
              <a:pPr>
                <a:spcBef>
                  <a:spcPct val="50000"/>
                </a:spcBef>
                <a:defRPr/>
              </a:pPr>
              <a:r>
                <a:rPr lang="en-US" altLang="zh-CN" sz="3000" b="1" i="1">
                  <a:solidFill>
                    <a:schemeClr val="accent2"/>
                  </a:solidFill>
                  <a:latin typeface="Times New Roman" panose="02020603050405020304" pitchFamily="18" charset="0"/>
                  <a:cs typeface="Times New Roman" panose="02020603050405020304" pitchFamily="18" charset="0"/>
                </a:rPr>
                <a:t>a</a:t>
              </a:r>
              <a:r>
                <a:rPr lang="en-US" altLang="zh-CN" sz="3000" b="1">
                  <a:solidFill>
                    <a:schemeClr val="accent2"/>
                  </a:solidFill>
                  <a:latin typeface="Times New Roman" panose="02020603050405020304" pitchFamily="18" charset="0"/>
                  <a:cs typeface="Times New Roman" panose="02020603050405020304" pitchFamily="18" charset="0"/>
                </a:rPr>
                <a:t>   </a:t>
              </a:r>
              <a:r>
                <a:rPr lang="en-US" altLang="zh-CN" sz="3000" b="1" i="1">
                  <a:solidFill>
                    <a:schemeClr val="accent2"/>
                  </a:solidFill>
                  <a:latin typeface="Times New Roman" panose="02020603050405020304" pitchFamily="18" charset="0"/>
                  <a:cs typeface="Times New Roman" panose="02020603050405020304" pitchFamily="18" charset="0"/>
                </a:rPr>
                <a:t>b</a:t>
              </a:r>
              <a:r>
                <a:rPr lang="en-US" altLang="zh-CN" sz="3000" b="1">
                  <a:solidFill>
                    <a:schemeClr val="accent2"/>
                  </a:solidFill>
                  <a:latin typeface="Times New Roman" panose="02020603050405020304" pitchFamily="18" charset="0"/>
                  <a:cs typeface="Times New Roman" panose="02020603050405020304" pitchFamily="18" charset="0"/>
                </a:rPr>
                <a:t>   </a:t>
              </a:r>
              <a:r>
                <a:rPr lang="en-US" altLang="zh-CN" sz="3000" b="1" i="1">
                  <a:solidFill>
                    <a:schemeClr val="accent2"/>
                  </a:solidFill>
                  <a:latin typeface="Times New Roman" panose="02020603050405020304" pitchFamily="18" charset="0"/>
                  <a:cs typeface="Times New Roman" panose="02020603050405020304" pitchFamily="18" charset="0"/>
                </a:rPr>
                <a:t>c</a:t>
              </a:r>
              <a:r>
                <a:rPr lang="en-US" altLang="zh-CN" sz="3000" b="1">
                  <a:solidFill>
                    <a:schemeClr val="accent2"/>
                  </a:solidFill>
                  <a:latin typeface="Times New Roman" panose="02020603050405020304" pitchFamily="18" charset="0"/>
                  <a:cs typeface="Times New Roman" panose="02020603050405020304" pitchFamily="18" charset="0"/>
                </a:rPr>
                <a:t>   </a:t>
              </a:r>
              <a:r>
                <a:rPr lang="en-US" altLang="zh-CN" sz="3000" b="1" i="1">
                  <a:solidFill>
                    <a:schemeClr val="accent2"/>
                  </a:solidFill>
                  <a:latin typeface="Times New Roman" panose="02020603050405020304" pitchFamily="18" charset="0"/>
                  <a:cs typeface="Times New Roman" panose="02020603050405020304" pitchFamily="18" charset="0"/>
                </a:rPr>
                <a:t>d</a:t>
              </a:r>
              <a:r>
                <a:rPr lang="en-US" altLang="zh-CN" sz="3000" b="1">
                  <a:solidFill>
                    <a:schemeClr val="accent2"/>
                  </a:solidFill>
                  <a:latin typeface="Times New Roman" panose="02020603050405020304" pitchFamily="18" charset="0"/>
                  <a:cs typeface="Times New Roman" panose="02020603050405020304" pitchFamily="18" charset="0"/>
                </a:rPr>
                <a:t>   </a:t>
              </a:r>
              <a:r>
                <a:rPr lang="en-US" altLang="zh-CN" sz="3000" b="1" i="1">
                  <a:solidFill>
                    <a:schemeClr val="accent2"/>
                  </a:solidFill>
                  <a:latin typeface="Times New Roman" panose="02020603050405020304" pitchFamily="18" charset="0"/>
                  <a:cs typeface="Times New Roman" panose="02020603050405020304" pitchFamily="18" charset="0"/>
                </a:rPr>
                <a:t>e</a:t>
              </a:r>
              <a:r>
                <a:rPr lang="en-US" altLang="zh-CN" sz="3000" b="1">
                  <a:solidFill>
                    <a:schemeClr val="accent2"/>
                  </a:solidFill>
                  <a:latin typeface="Times New Roman" panose="02020603050405020304" pitchFamily="18" charset="0"/>
                  <a:cs typeface="Times New Roman" panose="02020603050405020304" pitchFamily="18" charset="0"/>
                </a:rPr>
                <a:t>   </a:t>
              </a:r>
              <a:r>
                <a:rPr lang="en-US" altLang="zh-CN" sz="3000" b="1" i="1">
                  <a:solidFill>
                    <a:schemeClr val="accent2"/>
                  </a:solidFill>
                  <a:latin typeface="Times New Roman" panose="02020603050405020304" pitchFamily="18" charset="0"/>
                  <a:cs typeface="Times New Roman" panose="02020603050405020304" pitchFamily="18" charset="0"/>
                </a:rPr>
                <a:t>f</a:t>
              </a:r>
              <a:r>
                <a:rPr lang="en-US" altLang="zh-CN" sz="3000" b="1">
                  <a:solidFill>
                    <a:schemeClr val="accent2"/>
                  </a:solidFill>
                  <a:latin typeface="Times New Roman" panose="02020603050405020304" pitchFamily="18" charset="0"/>
                  <a:cs typeface="Times New Roman" panose="02020603050405020304" pitchFamily="18" charset="0"/>
                </a:rPr>
                <a:t>   </a:t>
              </a:r>
              <a:r>
                <a:rPr lang="en-US" altLang="zh-CN" sz="3000" b="1" i="1">
                  <a:solidFill>
                    <a:schemeClr val="accent2"/>
                  </a:solidFill>
                  <a:latin typeface="Times New Roman" panose="02020603050405020304" pitchFamily="18" charset="0"/>
                  <a:cs typeface="Times New Roman" panose="02020603050405020304" pitchFamily="18" charset="0"/>
                </a:rPr>
                <a:t>g</a:t>
              </a:r>
              <a:r>
                <a:rPr lang="en-US" altLang="zh-CN" sz="3000" b="1">
                  <a:solidFill>
                    <a:schemeClr val="accent2"/>
                  </a:solidFill>
                  <a:latin typeface="Times New Roman" panose="02020603050405020304" pitchFamily="18" charset="0"/>
                  <a:cs typeface="Times New Roman" panose="02020603050405020304" pitchFamily="18" charset="0"/>
                </a:rPr>
                <a:t> </a:t>
              </a:r>
            </a:p>
          </p:txBody>
        </p:sp>
        <p:sp>
          <p:nvSpPr>
            <p:cNvPr id="139309" name="Rectangle 263"/>
            <p:cNvSpPr>
              <a:spLocks noChangeArrowheads="1"/>
            </p:cNvSpPr>
            <p:nvPr/>
          </p:nvSpPr>
          <p:spPr bwMode="auto">
            <a:xfrm>
              <a:off x="720" y="1311"/>
              <a:ext cx="1996" cy="346"/>
            </a:xfrm>
            <a:prstGeom prst="rect">
              <a:avLst/>
            </a:prstGeom>
            <a:noFill/>
            <a:ln w="9525">
              <a:noFill/>
              <a:miter lim="800000"/>
              <a:headEnd/>
              <a:tailEnd/>
            </a:ln>
          </p:spPr>
          <p:txBody>
            <a:bodyPr wrap="none">
              <a:spAutoFit/>
            </a:bodyPr>
            <a:lstStyle/>
            <a:p>
              <a:pPr>
                <a:spcBef>
                  <a:spcPct val="50000"/>
                </a:spcBef>
                <a:defRPr/>
              </a:pPr>
              <a:r>
                <a:rPr lang="en-US" altLang="zh-CN" sz="3000" b="1">
                  <a:solidFill>
                    <a:srgbClr val="990099"/>
                  </a:solidFill>
                  <a:latin typeface="Times New Roman" panose="02020603050405020304" pitchFamily="18" charset="0"/>
                  <a:cs typeface="Times New Roman" panose="02020603050405020304" pitchFamily="18" charset="0"/>
                </a:rPr>
                <a:t>0   1   1   0   0   0   0</a:t>
              </a:r>
              <a:endParaRPr lang="en-US" altLang="zh-CN" sz="3000" b="1">
                <a:solidFill>
                  <a:srgbClr val="FFFF00"/>
                </a:solidFill>
                <a:latin typeface="Times New Roman" panose="02020603050405020304" pitchFamily="18" charset="0"/>
                <a:cs typeface="Times New Roman" panose="02020603050405020304" pitchFamily="18" charset="0"/>
              </a:endParaRPr>
            </a:p>
          </p:txBody>
        </p:sp>
      </p:grpSp>
      <p:sp>
        <p:nvSpPr>
          <p:cNvPr id="532744" name="Rectangle 264"/>
          <p:cNvSpPr>
            <a:spLocks noChangeArrowheads="1"/>
          </p:cNvSpPr>
          <p:nvPr/>
        </p:nvSpPr>
        <p:spPr bwMode="auto">
          <a:xfrm>
            <a:off x="1447502" y="2917322"/>
            <a:ext cx="3232150" cy="549275"/>
          </a:xfrm>
          <a:prstGeom prst="rect">
            <a:avLst/>
          </a:prstGeom>
          <a:noFill/>
          <a:ln w="9525">
            <a:noFill/>
            <a:miter lim="800000"/>
            <a:headEnd/>
            <a:tailEnd/>
          </a:ln>
        </p:spPr>
        <p:txBody>
          <a:bodyPr wrap="none">
            <a:spAutoFit/>
          </a:bodyPr>
          <a:lstStyle/>
          <a:p>
            <a:pPr>
              <a:spcBef>
                <a:spcPct val="50000"/>
              </a:spcBef>
              <a:defRPr/>
            </a:pPr>
            <a:r>
              <a:rPr lang="en-US" altLang="zh-CN" sz="3000" b="1">
                <a:solidFill>
                  <a:srgbClr val="003366"/>
                </a:solidFill>
                <a:latin typeface="Times New Roman" panose="02020603050405020304" pitchFamily="18" charset="0"/>
                <a:cs typeface="Times New Roman" panose="02020603050405020304" pitchFamily="18" charset="0"/>
              </a:rPr>
              <a:t>1   1   0   1   1   0   1</a:t>
            </a:r>
          </a:p>
        </p:txBody>
      </p:sp>
      <p:sp>
        <p:nvSpPr>
          <p:cNvPr id="532745" name="Rectangle 265" descr="小棋盘"/>
          <p:cNvSpPr>
            <a:spLocks noChangeArrowheads="1"/>
          </p:cNvSpPr>
          <p:nvPr/>
        </p:nvSpPr>
        <p:spPr bwMode="auto">
          <a:xfrm>
            <a:off x="8342014" y="3644397"/>
            <a:ext cx="533400" cy="2511425"/>
          </a:xfrm>
          <a:prstGeom prst="rect">
            <a:avLst/>
          </a:prstGeom>
          <a:pattFill prst="smCheck">
            <a:fgClr>
              <a:srgbClr val="FFFF00"/>
            </a:fgClr>
            <a:bgClr>
              <a:schemeClr val="bg1"/>
            </a:bgClr>
          </a:pattFill>
          <a:ln w="38100" cap="sq">
            <a:solidFill>
              <a:srgbClr val="006600"/>
            </a:solidFill>
            <a:miter lim="800000"/>
            <a:headEnd/>
            <a:tailEnd/>
          </a:ln>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600">
                <a:solidFill>
                  <a:srgbClr val="FF0000"/>
                </a:solidFill>
                <a:cs typeface="Times New Roman" panose="02020603050405020304" pitchFamily="18" charset="0"/>
              </a:rPr>
              <a:t>低电平时发光</a:t>
            </a:r>
          </a:p>
        </p:txBody>
      </p:sp>
      <p:sp>
        <p:nvSpPr>
          <p:cNvPr id="532746" name="Rectangle 266" descr="小棋盘"/>
          <p:cNvSpPr>
            <a:spLocks noChangeArrowheads="1"/>
          </p:cNvSpPr>
          <p:nvPr/>
        </p:nvSpPr>
        <p:spPr bwMode="auto">
          <a:xfrm flipH="1">
            <a:off x="264814" y="3692022"/>
            <a:ext cx="609600" cy="2511425"/>
          </a:xfrm>
          <a:prstGeom prst="rect">
            <a:avLst/>
          </a:prstGeom>
          <a:pattFill prst="smCheck">
            <a:fgClr>
              <a:srgbClr val="FFFF00"/>
            </a:fgClr>
            <a:bgClr>
              <a:schemeClr val="bg1"/>
            </a:bgClr>
          </a:pattFill>
          <a:ln w="38100" cap="sq">
            <a:solidFill>
              <a:srgbClr val="006600"/>
            </a:solidFill>
            <a:miter lim="800000"/>
            <a:headEnd/>
            <a:tailEnd/>
          </a:ln>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600">
                <a:solidFill>
                  <a:srgbClr val="FF0000"/>
                </a:solidFill>
                <a:cs typeface="Times New Roman" panose="02020603050405020304" pitchFamily="18" charset="0"/>
              </a:rPr>
              <a:t>高电平时发光</a:t>
            </a:r>
            <a:endParaRPr lang="zh-CN" altLang="en-US" sz="2600">
              <a:solidFill>
                <a:srgbClr val="00FFFF"/>
              </a:solidFill>
              <a:cs typeface="Times New Roman" panose="02020603050405020304" pitchFamily="18" charset="0"/>
            </a:endParaRPr>
          </a:p>
        </p:txBody>
      </p:sp>
      <p:grpSp>
        <p:nvGrpSpPr>
          <p:cNvPr id="7" name="Group 267"/>
          <p:cNvGrpSpPr>
            <a:grpSpLocks/>
          </p:cNvGrpSpPr>
          <p:nvPr/>
        </p:nvGrpSpPr>
        <p:grpSpPr bwMode="auto">
          <a:xfrm>
            <a:off x="5979816" y="1169485"/>
            <a:ext cx="1592263" cy="2428874"/>
            <a:chOff x="3504" y="576"/>
            <a:chExt cx="1003" cy="1530"/>
          </a:xfrm>
        </p:grpSpPr>
        <p:sp>
          <p:nvSpPr>
            <p:cNvPr id="139293" name="Rectangle 268"/>
            <p:cNvSpPr>
              <a:spLocks noChangeArrowheads="1"/>
            </p:cNvSpPr>
            <p:nvPr/>
          </p:nvSpPr>
          <p:spPr bwMode="auto">
            <a:xfrm>
              <a:off x="3888" y="1776"/>
              <a:ext cx="235" cy="330"/>
            </a:xfrm>
            <a:prstGeom prst="rect">
              <a:avLst/>
            </a:prstGeom>
            <a:noFill/>
            <a:ln w="9525">
              <a:noFill/>
              <a:miter lim="800000"/>
              <a:headEnd/>
              <a:tailEnd/>
            </a:ln>
          </p:spPr>
          <p:txBody>
            <a:bodyPr wrap="none">
              <a:spAutoFit/>
            </a:bodyPr>
            <a:lstStyle/>
            <a:p>
              <a:pPr>
                <a:spcBef>
                  <a:spcPct val="50000"/>
                </a:spcBef>
                <a:defRPr/>
              </a:pPr>
              <a:r>
                <a:rPr lang="en-US" altLang="zh-CN" sz="2800" b="1" i="1">
                  <a:solidFill>
                    <a:srgbClr val="000099"/>
                  </a:solidFill>
                  <a:latin typeface="Times New Roman" panose="02020603050405020304" pitchFamily="18" charset="0"/>
                  <a:cs typeface="Times New Roman" panose="02020603050405020304" pitchFamily="18" charset="0"/>
                </a:rPr>
                <a:t>d</a:t>
              </a:r>
              <a:endParaRPr lang="en-US" altLang="zh-CN" b="1" i="1">
                <a:solidFill>
                  <a:srgbClr val="000099"/>
                </a:solidFill>
                <a:latin typeface="Times New Roman" panose="02020603050405020304" pitchFamily="18" charset="0"/>
                <a:cs typeface="Times New Roman" panose="02020603050405020304" pitchFamily="18" charset="0"/>
              </a:endParaRPr>
            </a:p>
          </p:txBody>
        </p:sp>
        <p:grpSp>
          <p:nvGrpSpPr>
            <p:cNvPr id="139294" name="Group 269"/>
            <p:cNvGrpSpPr>
              <a:grpSpLocks/>
            </p:cNvGrpSpPr>
            <p:nvPr/>
          </p:nvGrpSpPr>
          <p:grpSpPr bwMode="auto">
            <a:xfrm>
              <a:off x="3504" y="576"/>
              <a:ext cx="1003" cy="1232"/>
              <a:chOff x="4512" y="576"/>
              <a:chExt cx="1003" cy="1232"/>
            </a:xfrm>
          </p:grpSpPr>
          <p:sp>
            <p:nvSpPr>
              <p:cNvPr id="532750" name="Rectangle 270"/>
              <p:cNvSpPr>
                <a:spLocks noChangeArrowheads="1"/>
              </p:cNvSpPr>
              <p:nvPr/>
            </p:nvSpPr>
            <p:spPr bwMode="auto">
              <a:xfrm>
                <a:off x="4752" y="896"/>
                <a:ext cx="480" cy="48"/>
              </a:xfrm>
              <a:prstGeom prst="rect">
                <a:avLst/>
              </a:prstGeom>
              <a:noFill/>
              <a:ln w="9525">
                <a:solidFill>
                  <a:srgbClr val="0000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32751" name="Rectangle 271"/>
              <p:cNvSpPr>
                <a:spLocks noChangeArrowheads="1"/>
              </p:cNvSpPr>
              <p:nvPr/>
            </p:nvSpPr>
            <p:spPr bwMode="auto">
              <a:xfrm>
                <a:off x="4752" y="1328"/>
                <a:ext cx="480" cy="48"/>
              </a:xfrm>
              <a:prstGeom prst="rect">
                <a:avLst/>
              </a:prstGeom>
              <a:noFill/>
              <a:ln w="9525">
                <a:solidFill>
                  <a:srgbClr val="0000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32752" name="Rectangle 272"/>
              <p:cNvSpPr>
                <a:spLocks noChangeArrowheads="1"/>
              </p:cNvSpPr>
              <p:nvPr/>
            </p:nvSpPr>
            <p:spPr bwMode="auto">
              <a:xfrm>
                <a:off x="4752" y="1760"/>
                <a:ext cx="480" cy="48"/>
              </a:xfrm>
              <a:prstGeom prst="rect">
                <a:avLst/>
              </a:prstGeom>
              <a:noFill/>
              <a:ln w="9525">
                <a:solidFill>
                  <a:srgbClr val="0000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32753" name="Rectangle 273"/>
              <p:cNvSpPr>
                <a:spLocks noChangeArrowheads="1"/>
              </p:cNvSpPr>
              <p:nvPr/>
            </p:nvSpPr>
            <p:spPr bwMode="auto">
              <a:xfrm>
                <a:off x="5232" y="944"/>
                <a:ext cx="48" cy="384"/>
              </a:xfrm>
              <a:prstGeom prst="rect">
                <a:avLst/>
              </a:prstGeom>
              <a:solidFill>
                <a:srgbClr val="FF3300"/>
              </a:solidFill>
              <a:ln w="9525">
                <a:solidFill>
                  <a:srgbClr val="0000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32754" name="Rectangle 274"/>
              <p:cNvSpPr>
                <a:spLocks noChangeArrowheads="1"/>
              </p:cNvSpPr>
              <p:nvPr/>
            </p:nvSpPr>
            <p:spPr bwMode="auto">
              <a:xfrm>
                <a:off x="4704" y="1376"/>
                <a:ext cx="48" cy="384"/>
              </a:xfrm>
              <a:prstGeom prst="rect">
                <a:avLst/>
              </a:prstGeom>
              <a:noFill/>
              <a:ln w="9525">
                <a:solidFill>
                  <a:srgbClr val="0000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32755" name="Rectangle 275"/>
              <p:cNvSpPr>
                <a:spLocks noChangeArrowheads="1"/>
              </p:cNvSpPr>
              <p:nvPr/>
            </p:nvSpPr>
            <p:spPr bwMode="auto">
              <a:xfrm>
                <a:off x="4704" y="944"/>
                <a:ext cx="48" cy="384"/>
              </a:xfrm>
              <a:prstGeom prst="rect">
                <a:avLst/>
              </a:prstGeom>
              <a:noFill/>
              <a:ln w="9525">
                <a:solidFill>
                  <a:srgbClr val="0000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32756" name="Rectangle 276"/>
              <p:cNvSpPr>
                <a:spLocks noChangeArrowheads="1"/>
              </p:cNvSpPr>
              <p:nvPr/>
            </p:nvSpPr>
            <p:spPr bwMode="auto">
              <a:xfrm>
                <a:off x="5232" y="1376"/>
                <a:ext cx="48" cy="384"/>
              </a:xfrm>
              <a:prstGeom prst="rect">
                <a:avLst/>
              </a:prstGeom>
              <a:solidFill>
                <a:srgbClr val="FF3300"/>
              </a:solidFill>
              <a:ln w="9525">
                <a:solidFill>
                  <a:srgbClr val="0000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139302" name="Rectangle 277"/>
              <p:cNvSpPr>
                <a:spLocks noChangeArrowheads="1"/>
              </p:cNvSpPr>
              <p:nvPr/>
            </p:nvSpPr>
            <p:spPr bwMode="auto">
              <a:xfrm>
                <a:off x="4896" y="1040"/>
                <a:ext cx="228" cy="327"/>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i="1">
                    <a:solidFill>
                      <a:srgbClr val="000099"/>
                    </a:solidFill>
                    <a:cs typeface="Times New Roman" panose="02020603050405020304" pitchFamily="18" charset="0"/>
                  </a:rPr>
                  <a:t>g</a:t>
                </a:r>
              </a:p>
            </p:txBody>
          </p:sp>
          <p:sp>
            <p:nvSpPr>
              <p:cNvPr id="139303" name="Rectangle 278"/>
              <p:cNvSpPr>
                <a:spLocks noChangeArrowheads="1"/>
              </p:cNvSpPr>
              <p:nvPr/>
            </p:nvSpPr>
            <p:spPr bwMode="auto">
              <a:xfrm>
                <a:off x="4512" y="960"/>
                <a:ext cx="191" cy="327"/>
              </a:xfrm>
              <a:prstGeom prst="rect">
                <a:avLst/>
              </a:prstGeom>
              <a:noFill/>
              <a:ln w="9525">
                <a:noFill/>
                <a:miter lim="800000"/>
                <a:headEnd/>
                <a:tailEnd/>
              </a:ln>
            </p:spPr>
            <p:txBody>
              <a:bodyPr wrap="none">
                <a:spAutoFit/>
              </a:bodyPr>
              <a:lstStyle/>
              <a:p>
                <a:pPr>
                  <a:spcBef>
                    <a:spcPct val="50000"/>
                  </a:spcBef>
                  <a:defRPr/>
                </a:pPr>
                <a:r>
                  <a:rPr lang="en-US" altLang="zh-CN" sz="2800" b="1" i="1">
                    <a:solidFill>
                      <a:srgbClr val="000099"/>
                    </a:solidFill>
                    <a:latin typeface="Times New Roman" panose="02020603050405020304" pitchFamily="18" charset="0"/>
                    <a:cs typeface="Times New Roman" panose="02020603050405020304" pitchFamily="18" charset="0"/>
                  </a:rPr>
                  <a:t>f</a:t>
                </a:r>
                <a:endParaRPr lang="en-US" altLang="zh-CN" b="1" i="1">
                  <a:solidFill>
                    <a:srgbClr val="000099"/>
                  </a:solidFill>
                  <a:latin typeface="Times New Roman" panose="02020603050405020304" pitchFamily="18" charset="0"/>
                  <a:cs typeface="Times New Roman" panose="02020603050405020304" pitchFamily="18" charset="0"/>
                </a:endParaRPr>
              </a:p>
            </p:txBody>
          </p:sp>
          <p:sp>
            <p:nvSpPr>
              <p:cNvPr id="139304" name="Rectangle 279"/>
              <p:cNvSpPr>
                <a:spLocks noChangeArrowheads="1"/>
              </p:cNvSpPr>
              <p:nvPr/>
            </p:nvSpPr>
            <p:spPr bwMode="auto">
              <a:xfrm>
                <a:off x="4512" y="1392"/>
                <a:ext cx="216" cy="330"/>
              </a:xfrm>
              <a:prstGeom prst="rect">
                <a:avLst/>
              </a:prstGeom>
              <a:noFill/>
              <a:ln w="9525">
                <a:noFill/>
                <a:miter lim="800000"/>
                <a:headEnd/>
                <a:tailEnd/>
              </a:ln>
            </p:spPr>
            <p:txBody>
              <a:bodyPr wrap="none">
                <a:spAutoFit/>
              </a:bodyPr>
              <a:lstStyle/>
              <a:p>
                <a:pPr>
                  <a:spcBef>
                    <a:spcPct val="50000"/>
                  </a:spcBef>
                  <a:defRPr/>
                </a:pPr>
                <a:r>
                  <a:rPr lang="en-US" altLang="zh-CN" sz="2800" b="1" i="1">
                    <a:solidFill>
                      <a:srgbClr val="000099"/>
                    </a:solidFill>
                    <a:latin typeface="Times New Roman" panose="02020603050405020304" pitchFamily="18" charset="0"/>
                    <a:cs typeface="Times New Roman" panose="02020603050405020304" pitchFamily="18" charset="0"/>
                  </a:rPr>
                  <a:t>e</a:t>
                </a:r>
                <a:endParaRPr lang="en-US" altLang="zh-CN" b="1" i="1">
                  <a:solidFill>
                    <a:srgbClr val="000099"/>
                  </a:solidFill>
                  <a:latin typeface="Times New Roman" panose="02020603050405020304" pitchFamily="18" charset="0"/>
                  <a:cs typeface="Times New Roman" panose="02020603050405020304" pitchFamily="18" charset="0"/>
                </a:endParaRPr>
              </a:p>
            </p:txBody>
          </p:sp>
          <p:sp>
            <p:nvSpPr>
              <p:cNvPr id="139305" name="Rectangle 280"/>
              <p:cNvSpPr>
                <a:spLocks noChangeArrowheads="1"/>
              </p:cNvSpPr>
              <p:nvPr/>
            </p:nvSpPr>
            <p:spPr bwMode="auto">
              <a:xfrm>
                <a:off x="5280" y="1376"/>
                <a:ext cx="215" cy="327"/>
              </a:xfrm>
              <a:prstGeom prst="rect">
                <a:avLst/>
              </a:prstGeom>
              <a:noFill/>
              <a:ln w="9525">
                <a:noFill/>
                <a:miter lim="800000"/>
                <a:headEnd/>
                <a:tailEnd/>
              </a:ln>
            </p:spPr>
            <p:txBody>
              <a:bodyPr wrap="none">
                <a:spAutoFit/>
              </a:bodyPr>
              <a:lstStyle/>
              <a:p>
                <a:pPr>
                  <a:spcBef>
                    <a:spcPct val="50000"/>
                  </a:spcBef>
                  <a:defRPr/>
                </a:pPr>
                <a:r>
                  <a:rPr lang="en-US" altLang="zh-CN" sz="2800" b="1" i="1">
                    <a:solidFill>
                      <a:srgbClr val="000099"/>
                    </a:solidFill>
                    <a:latin typeface="Times New Roman" panose="02020603050405020304" pitchFamily="18" charset="0"/>
                    <a:cs typeface="Times New Roman" panose="02020603050405020304" pitchFamily="18" charset="0"/>
                  </a:rPr>
                  <a:t>c</a:t>
                </a:r>
                <a:endParaRPr lang="en-US" altLang="zh-CN" b="1" i="1">
                  <a:solidFill>
                    <a:srgbClr val="000099"/>
                  </a:solidFill>
                  <a:latin typeface="Times New Roman" panose="02020603050405020304" pitchFamily="18" charset="0"/>
                  <a:cs typeface="Times New Roman" panose="02020603050405020304" pitchFamily="18" charset="0"/>
                </a:endParaRPr>
              </a:p>
            </p:txBody>
          </p:sp>
          <p:sp>
            <p:nvSpPr>
              <p:cNvPr id="139306" name="Rectangle 281"/>
              <p:cNvSpPr>
                <a:spLocks noChangeArrowheads="1"/>
              </p:cNvSpPr>
              <p:nvPr/>
            </p:nvSpPr>
            <p:spPr bwMode="auto">
              <a:xfrm>
                <a:off x="5280" y="944"/>
                <a:ext cx="235" cy="330"/>
              </a:xfrm>
              <a:prstGeom prst="rect">
                <a:avLst/>
              </a:prstGeom>
              <a:noFill/>
              <a:ln w="9525">
                <a:noFill/>
                <a:miter lim="800000"/>
                <a:headEnd/>
                <a:tailEnd/>
              </a:ln>
            </p:spPr>
            <p:txBody>
              <a:bodyPr wrap="none">
                <a:spAutoFit/>
              </a:bodyPr>
              <a:lstStyle/>
              <a:p>
                <a:pPr>
                  <a:spcBef>
                    <a:spcPct val="50000"/>
                  </a:spcBef>
                  <a:defRPr/>
                </a:pPr>
                <a:r>
                  <a:rPr lang="en-US" altLang="zh-CN" sz="2800" b="1" i="1">
                    <a:solidFill>
                      <a:srgbClr val="000099"/>
                    </a:solidFill>
                    <a:latin typeface="Times New Roman" panose="02020603050405020304" pitchFamily="18" charset="0"/>
                    <a:cs typeface="Times New Roman" panose="02020603050405020304" pitchFamily="18" charset="0"/>
                  </a:rPr>
                  <a:t>b</a:t>
                </a:r>
                <a:endParaRPr lang="en-US" altLang="zh-CN" b="1" i="1">
                  <a:solidFill>
                    <a:srgbClr val="000099"/>
                  </a:solidFill>
                  <a:latin typeface="Times New Roman" panose="02020603050405020304" pitchFamily="18" charset="0"/>
                  <a:cs typeface="Times New Roman" panose="02020603050405020304" pitchFamily="18" charset="0"/>
                </a:endParaRPr>
              </a:p>
            </p:txBody>
          </p:sp>
          <p:sp>
            <p:nvSpPr>
              <p:cNvPr id="139307" name="Rectangle 282"/>
              <p:cNvSpPr>
                <a:spLocks noChangeArrowheads="1"/>
              </p:cNvSpPr>
              <p:nvPr/>
            </p:nvSpPr>
            <p:spPr bwMode="auto">
              <a:xfrm>
                <a:off x="4896" y="576"/>
                <a:ext cx="235" cy="330"/>
              </a:xfrm>
              <a:prstGeom prst="rect">
                <a:avLst/>
              </a:prstGeom>
              <a:noFill/>
              <a:ln w="9525">
                <a:noFill/>
                <a:miter lim="800000"/>
                <a:headEnd/>
                <a:tailEnd/>
              </a:ln>
            </p:spPr>
            <p:txBody>
              <a:bodyPr wrap="none">
                <a:spAutoFit/>
              </a:bodyPr>
              <a:lstStyle/>
              <a:p>
                <a:pPr>
                  <a:spcBef>
                    <a:spcPct val="50000"/>
                  </a:spcBef>
                  <a:defRPr/>
                </a:pPr>
                <a:r>
                  <a:rPr lang="en-US" altLang="zh-CN" sz="2800" b="1" i="1">
                    <a:solidFill>
                      <a:srgbClr val="000099"/>
                    </a:solidFill>
                    <a:latin typeface="Times New Roman" panose="02020603050405020304" pitchFamily="18" charset="0"/>
                    <a:cs typeface="Times New Roman" panose="02020603050405020304" pitchFamily="18" charset="0"/>
                  </a:rPr>
                  <a:t>a</a:t>
                </a:r>
                <a:endParaRPr lang="en-US" altLang="zh-CN" b="1" i="1">
                  <a:solidFill>
                    <a:srgbClr val="000099"/>
                  </a:solidFill>
                  <a:latin typeface="Times New Roman" panose="02020603050405020304" pitchFamily="18" charset="0"/>
                  <a:cs typeface="Times New Roman" panose="02020603050405020304" pitchFamily="18" charset="0"/>
                </a:endParaRPr>
              </a:p>
            </p:txBody>
          </p:sp>
        </p:grpSp>
      </p:grpSp>
      <p:grpSp>
        <p:nvGrpSpPr>
          <p:cNvPr id="9" name="Group 283"/>
          <p:cNvGrpSpPr>
            <a:grpSpLocks/>
          </p:cNvGrpSpPr>
          <p:nvPr/>
        </p:nvGrpSpPr>
        <p:grpSpPr bwMode="auto">
          <a:xfrm>
            <a:off x="5965529" y="1169485"/>
            <a:ext cx="1592263" cy="2428874"/>
            <a:chOff x="4512" y="624"/>
            <a:chExt cx="1003" cy="1530"/>
          </a:xfrm>
        </p:grpSpPr>
        <p:sp>
          <p:nvSpPr>
            <p:cNvPr id="532764" name="Rectangle 284"/>
            <p:cNvSpPr>
              <a:spLocks noChangeArrowheads="1"/>
            </p:cNvSpPr>
            <p:nvPr/>
          </p:nvSpPr>
          <p:spPr bwMode="auto">
            <a:xfrm>
              <a:off x="4752" y="944"/>
              <a:ext cx="480" cy="48"/>
            </a:xfrm>
            <a:prstGeom prst="rect">
              <a:avLst/>
            </a:prstGeom>
            <a:solidFill>
              <a:srgbClr val="FF3300"/>
            </a:solidFill>
            <a:ln w="9525">
              <a:solidFill>
                <a:srgbClr val="0000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32765" name="Rectangle 285"/>
            <p:cNvSpPr>
              <a:spLocks noChangeArrowheads="1"/>
            </p:cNvSpPr>
            <p:nvPr/>
          </p:nvSpPr>
          <p:spPr bwMode="auto">
            <a:xfrm>
              <a:off x="4752" y="1376"/>
              <a:ext cx="480" cy="48"/>
            </a:xfrm>
            <a:prstGeom prst="rect">
              <a:avLst/>
            </a:prstGeom>
            <a:solidFill>
              <a:srgbClr val="FF3300"/>
            </a:solidFill>
            <a:ln w="9525">
              <a:solidFill>
                <a:srgbClr val="0000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32766" name="Rectangle 286"/>
            <p:cNvSpPr>
              <a:spLocks noChangeArrowheads="1"/>
            </p:cNvSpPr>
            <p:nvPr/>
          </p:nvSpPr>
          <p:spPr bwMode="auto">
            <a:xfrm>
              <a:off x="4752" y="1808"/>
              <a:ext cx="480" cy="48"/>
            </a:xfrm>
            <a:prstGeom prst="rect">
              <a:avLst/>
            </a:prstGeom>
            <a:solidFill>
              <a:srgbClr val="FF3300"/>
            </a:solidFill>
            <a:ln w="9525">
              <a:solidFill>
                <a:srgbClr val="0000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32767" name="Rectangle 287"/>
            <p:cNvSpPr>
              <a:spLocks noChangeArrowheads="1"/>
            </p:cNvSpPr>
            <p:nvPr/>
          </p:nvSpPr>
          <p:spPr bwMode="auto">
            <a:xfrm>
              <a:off x="5232" y="992"/>
              <a:ext cx="48" cy="384"/>
            </a:xfrm>
            <a:prstGeom prst="rect">
              <a:avLst/>
            </a:prstGeom>
            <a:solidFill>
              <a:srgbClr val="FF3300"/>
            </a:solidFill>
            <a:ln w="9525">
              <a:solidFill>
                <a:srgbClr val="0000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32768" name="Rectangle 288"/>
            <p:cNvSpPr>
              <a:spLocks noChangeArrowheads="1"/>
            </p:cNvSpPr>
            <p:nvPr/>
          </p:nvSpPr>
          <p:spPr bwMode="auto">
            <a:xfrm>
              <a:off x="4704" y="1424"/>
              <a:ext cx="48" cy="384"/>
            </a:xfrm>
            <a:prstGeom prst="rect">
              <a:avLst/>
            </a:prstGeom>
            <a:solidFill>
              <a:srgbClr val="FF3300"/>
            </a:solidFill>
            <a:ln w="9525">
              <a:solidFill>
                <a:srgbClr val="0000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32769" name="Rectangle 289"/>
            <p:cNvSpPr>
              <a:spLocks noChangeArrowheads="1"/>
            </p:cNvSpPr>
            <p:nvPr/>
          </p:nvSpPr>
          <p:spPr bwMode="auto">
            <a:xfrm>
              <a:off x="4704" y="992"/>
              <a:ext cx="48" cy="384"/>
            </a:xfrm>
            <a:prstGeom prst="rect">
              <a:avLst/>
            </a:prstGeom>
            <a:noFill/>
            <a:ln w="9525">
              <a:solidFill>
                <a:srgbClr val="0000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32770" name="Rectangle 290"/>
            <p:cNvSpPr>
              <a:spLocks noChangeArrowheads="1"/>
            </p:cNvSpPr>
            <p:nvPr/>
          </p:nvSpPr>
          <p:spPr bwMode="auto">
            <a:xfrm>
              <a:off x="5232" y="1424"/>
              <a:ext cx="48" cy="384"/>
            </a:xfrm>
            <a:prstGeom prst="rect">
              <a:avLst/>
            </a:prstGeom>
            <a:solidFill>
              <a:srgbClr val="FFFFFF"/>
            </a:solidFill>
            <a:ln w="9525">
              <a:solidFill>
                <a:srgbClr val="0000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139286" name="Rectangle 291"/>
            <p:cNvSpPr>
              <a:spLocks noChangeArrowheads="1"/>
            </p:cNvSpPr>
            <p:nvPr/>
          </p:nvSpPr>
          <p:spPr bwMode="auto">
            <a:xfrm>
              <a:off x="4896" y="1088"/>
              <a:ext cx="228" cy="327"/>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000099"/>
                  </a:solidFill>
                  <a:cs typeface="Times New Roman" panose="02020603050405020304" pitchFamily="18" charset="0"/>
                </a:rPr>
                <a:t>g</a:t>
              </a:r>
            </a:p>
          </p:txBody>
        </p:sp>
        <p:sp>
          <p:nvSpPr>
            <p:cNvPr id="139287" name="Rectangle 292"/>
            <p:cNvSpPr>
              <a:spLocks noChangeArrowheads="1"/>
            </p:cNvSpPr>
            <p:nvPr/>
          </p:nvSpPr>
          <p:spPr bwMode="auto">
            <a:xfrm>
              <a:off x="4512" y="1008"/>
              <a:ext cx="191" cy="327"/>
            </a:xfrm>
            <a:prstGeom prst="rect">
              <a:avLst/>
            </a:prstGeom>
            <a:noFill/>
            <a:ln w="9525">
              <a:noFill/>
              <a:miter lim="800000"/>
              <a:headEnd/>
              <a:tailEnd/>
            </a:ln>
          </p:spPr>
          <p:txBody>
            <a:bodyPr wrap="none">
              <a:spAutoFit/>
            </a:bodyPr>
            <a:lstStyle/>
            <a:p>
              <a:pPr>
                <a:spcBef>
                  <a:spcPct val="50000"/>
                </a:spcBef>
                <a:defRPr/>
              </a:pPr>
              <a:r>
                <a:rPr lang="en-US" altLang="zh-CN" sz="2800" b="1" i="1">
                  <a:solidFill>
                    <a:srgbClr val="000099"/>
                  </a:solidFill>
                  <a:latin typeface="Times New Roman" panose="02020603050405020304" pitchFamily="18" charset="0"/>
                  <a:cs typeface="Times New Roman" panose="02020603050405020304" pitchFamily="18" charset="0"/>
                </a:rPr>
                <a:t>f</a:t>
              </a:r>
              <a:endParaRPr lang="en-US" altLang="zh-CN" b="1" i="1">
                <a:solidFill>
                  <a:srgbClr val="000099"/>
                </a:solidFill>
                <a:latin typeface="Times New Roman" panose="02020603050405020304" pitchFamily="18" charset="0"/>
                <a:cs typeface="Times New Roman" panose="02020603050405020304" pitchFamily="18" charset="0"/>
              </a:endParaRPr>
            </a:p>
          </p:txBody>
        </p:sp>
        <p:sp>
          <p:nvSpPr>
            <p:cNvPr id="139288" name="Rectangle 293"/>
            <p:cNvSpPr>
              <a:spLocks noChangeArrowheads="1"/>
            </p:cNvSpPr>
            <p:nvPr/>
          </p:nvSpPr>
          <p:spPr bwMode="auto">
            <a:xfrm>
              <a:off x="4512" y="1440"/>
              <a:ext cx="216" cy="330"/>
            </a:xfrm>
            <a:prstGeom prst="rect">
              <a:avLst/>
            </a:prstGeom>
            <a:noFill/>
            <a:ln w="9525">
              <a:noFill/>
              <a:miter lim="800000"/>
              <a:headEnd/>
              <a:tailEnd/>
            </a:ln>
          </p:spPr>
          <p:txBody>
            <a:bodyPr wrap="none">
              <a:spAutoFit/>
            </a:bodyPr>
            <a:lstStyle/>
            <a:p>
              <a:pPr>
                <a:spcBef>
                  <a:spcPct val="50000"/>
                </a:spcBef>
                <a:defRPr/>
              </a:pPr>
              <a:r>
                <a:rPr lang="en-US" altLang="zh-CN" sz="2800" b="1" i="1">
                  <a:solidFill>
                    <a:srgbClr val="000099"/>
                  </a:solidFill>
                  <a:latin typeface="Times New Roman" panose="02020603050405020304" pitchFamily="18" charset="0"/>
                  <a:cs typeface="Times New Roman" panose="02020603050405020304" pitchFamily="18" charset="0"/>
                </a:rPr>
                <a:t>e</a:t>
              </a:r>
              <a:endParaRPr lang="en-US" altLang="zh-CN" b="1" i="1">
                <a:solidFill>
                  <a:srgbClr val="000099"/>
                </a:solidFill>
                <a:latin typeface="Times New Roman" panose="02020603050405020304" pitchFamily="18" charset="0"/>
                <a:cs typeface="Times New Roman" panose="02020603050405020304" pitchFamily="18" charset="0"/>
              </a:endParaRPr>
            </a:p>
          </p:txBody>
        </p:sp>
        <p:sp>
          <p:nvSpPr>
            <p:cNvPr id="139289" name="Rectangle 294"/>
            <p:cNvSpPr>
              <a:spLocks noChangeArrowheads="1"/>
            </p:cNvSpPr>
            <p:nvPr/>
          </p:nvSpPr>
          <p:spPr bwMode="auto">
            <a:xfrm>
              <a:off x="4896" y="1824"/>
              <a:ext cx="235" cy="330"/>
            </a:xfrm>
            <a:prstGeom prst="rect">
              <a:avLst/>
            </a:prstGeom>
            <a:noFill/>
            <a:ln w="9525">
              <a:noFill/>
              <a:miter lim="800000"/>
              <a:headEnd/>
              <a:tailEnd/>
            </a:ln>
          </p:spPr>
          <p:txBody>
            <a:bodyPr wrap="none">
              <a:spAutoFit/>
            </a:bodyPr>
            <a:lstStyle/>
            <a:p>
              <a:pPr>
                <a:spcBef>
                  <a:spcPct val="50000"/>
                </a:spcBef>
                <a:defRPr/>
              </a:pPr>
              <a:r>
                <a:rPr lang="en-US" altLang="zh-CN" sz="2800" b="1" i="1">
                  <a:solidFill>
                    <a:srgbClr val="000099"/>
                  </a:solidFill>
                  <a:latin typeface="Times New Roman" panose="02020603050405020304" pitchFamily="18" charset="0"/>
                  <a:cs typeface="Times New Roman" panose="02020603050405020304" pitchFamily="18" charset="0"/>
                </a:rPr>
                <a:t>d</a:t>
              </a:r>
              <a:endParaRPr lang="en-US" altLang="zh-CN" b="1" i="1">
                <a:solidFill>
                  <a:srgbClr val="000099"/>
                </a:solidFill>
                <a:latin typeface="Times New Roman" panose="02020603050405020304" pitchFamily="18" charset="0"/>
                <a:cs typeface="Times New Roman" panose="02020603050405020304" pitchFamily="18" charset="0"/>
              </a:endParaRPr>
            </a:p>
          </p:txBody>
        </p:sp>
        <p:sp>
          <p:nvSpPr>
            <p:cNvPr id="139290" name="Rectangle 295"/>
            <p:cNvSpPr>
              <a:spLocks noChangeArrowheads="1"/>
            </p:cNvSpPr>
            <p:nvPr/>
          </p:nvSpPr>
          <p:spPr bwMode="auto">
            <a:xfrm>
              <a:off x="5280" y="1424"/>
              <a:ext cx="215" cy="327"/>
            </a:xfrm>
            <a:prstGeom prst="rect">
              <a:avLst/>
            </a:prstGeom>
            <a:noFill/>
            <a:ln w="9525">
              <a:noFill/>
              <a:miter lim="800000"/>
              <a:headEnd/>
              <a:tailEnd/>
            </a:ln>
          </p:spPr>
          <p:txBody>
            <a:bodyPr wrap="none">
              <a:spAutoFit/>
            </a:bodyPr>
            <a:lstStyle/>
            <a:p>
              <a:pPr>
                <a:spcBef>
                  <a:spcPct val="50000"/>
                </a:spcBef>
                <a:defRPr/>
              </a:pPr>
              <a:r>
                <a:rPr lang="en-US" altLang="zh-CN" sz="2800" b="1" i="1">
                  <a:solidFill>
                    <a:srgbClr val="000099"/>
                  </a:solidFill>
                  <a:latin typeface="Times New Roman" panose="02020603050405020304" pitchFamily="18" charset="0"/>
                  <a:cs typeface="Times New Roman" panose="02020603050405020304" pitchFamily="18" charset="0"/>
                </a:rPr>
                <a:t>c</a:t>
              </a:r>
              <a:endParaRPr lang="en-US" altLang="zh-CN" b="1" i="1">
                <a:solidFill>
                  <a:srgbClr val="000099"/>
                </a:solidFill>
                <a:latin typeface="Times New Roman" panose="02020603050405020304" pitchFamily="18" charset="0"/>
                <a:cs typeface="Times New Roman" panose="02020603050405020304" pitchFamily="18" charset="0"/>
              </a:endParaRPr>
            </a:p>
          </p:txBody>
        </p:sp>
        <p:sp>
          <p:nvSpPr>
            <p:cNvPr id="139291" name="Rectangle 296"/>
            <p:cNvSpPr>
              <a:spLocks noChangeArrowheads="1"/>
            </p:cNvSpPr>
            <p:nvPr/>
          </p:nvSpPr>
          <p:spPr bwMode="auto">
            <a:xfrm>
              <a:off x="5280" y="992"/>
              <a:ext cx="235" cy="330"/>
            </a:xfrm>
            <a:prstGeom prst="rect">
              <a:avLst/>
            </a:prstGeom>
            <a:noFill/>
            <a:ln w="9525">
              <a:noFill/>
              <a:miter lim="800000"/>
              <a:headEnd/>
              <a:tailEnd/>
            </a:ln>
          </p:spPr>
          <p:txBody>
            <a:bodyPr wrap="none">
              <a:spAutoFit/>
            </a:bodyPr>
            <a:lstStyle/>
            <a:p>
              <a:pPr>
                <a:spcBef>
                  <a:spcPct val="50000"/>
                </a:spcBef>
                <a:defRPr/>
              </a:pPr>
              <a:r>
                <a:rPr lang="en-US" altLang="zh-CN" sz="2800" b="1" i="1">
                  <a:solidFill>
                    <a:srgbClr val="000099"/>
                  </a:solidFill>
                  <a:latin typeface="Times New Roman" panose="02020603050405020304" pitchFamily="18" charset="0"/>
                  <a:cs typeface="Times New Roman" panose="02020603050405020304" pitchFamily="18" charset="0"/>
                </a:rPr>
                <a:t>b</a:t>
              </a:r>
              <a:endParaRPr lang="en-US" altLang="zh-CN" b="1" i="1">
                <a:solidFill>
                  <a:srgbClr val="000099"/>
                </a:solidFill>
                <a:latin typeface="Times New Roman" panose="02020603050405020304" pitchFamily="18" charset="0"/>
                <a:cs typeface="Times New Roman" panose="02020603050405020304" pitchFamily="18" charset="0"/>
              </a:endParaRPr>
            </a:p>
          </p:txBody>
        </p:sp>
        <p:sp>
          <p:nvSpPr>
            <p:cNvPr id="139292" name="Rectangle 297"/>
            <p:cNvSpPr>
              <a:spLocks noChangeArrowheads="1"/>
            </p:cNvSpPr>
            <p:nvPr/>
          </p:nvSpPr>
          <p:spPr bwMode="auto">
            <a:xfrm>
              <a:off x="4896" y="624"/>
              <a:ext cx="235" cy="330"/>
            </a:xfrm>
            <a:prstGeom prst="rect">
              <a:avLst/>
            </a:prstGeom>
            <a:noFill/>
            <a:ln w="9525">
              <a:noFill/>
              <a:miter lim="800000"/>
              <a:headEnd/>
              <a:tailEnd/>
            </a:ln>
          </p:spPr>
          <p:txBody>
            <a:bodyPr wrap="none">
              <a:spAutoFit/>
            </a:bodyPr>
            <a:lstStyle/>
            <a:p>
              <a:pPr>
                <a:spcBef>
                  <a:spcPct val="50000"/>
                </a:spcBef>
                <a:defRPr/>
              </a:pPr>
              <a:r>
                <a:rPr lang="en-US" altLang="zh-CN" sz="2800" b="1" i="1">
                  <a:solidFill>
                    <a:srgbClr val="000099"/>
                  </a:solidFill>
                  <a:latin typeface="Times New Roman" panose="02020603050405020304" pitchFamily="18" charset="0"/>
                  <a:cs typeface="Times New Roman" panose="02020603050405020304" pitchFamily="18" charset="0"/>
                </a:rPr>
                <a:t>a</a:t>
              </a:r>
              <a:endParaRPr lang="en-US" altLang="zh-CN" b="1" i="1">
                <a:solidFill>
                  <a:srgbClr val="000099"/>
                </a:solidFill>
                <a:latin typeface="Times New Roman" panose="02020603050405020304" pitchFamily="18" charset="0"/>
                <a:cs typeface="Times New Roman" panose="02020603050405020304" pitchFamily="18" charset="0"/>
              </a:endParaRPr>
            </a:p>
          </p:txBody>
        </p:sp>
      </p:grpSp>
      <p:sp>
        <p:nvSpPr>
          <p:cNvPr id="532778" name="Rectangle 298"/>
          <p:cNvSpPr>
            <a:spLocks noChangeArrowheads="1"/>
          </p:cNvSpPr>
          <p:nvPr/>
        </p:nvSpPr>
        <p:spPr bwMode="auto">
          <a:xfrm>
            <a:off x="5836939" y="5812922"/>
            <a:ext cx="1716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solidFill>
                  <a:srgbClr val="CC3300"/>
                </a:solidFill>
                <a:cs typeface="Times New Roman" panose="02020603050405020304" pitchFamily="18" charset="0"/>
              </a:rPr>
              <a:t>共阳极接法</a:t>
            </a:r>
          </a:p>
        </p:txBody>
      </p:sp>
      <p:sp>
        <p:nvSpPr>
          <p:cNvPr id="532779" name="Rectangle 299"/>
          <p:cNvSpPr>
            <a:spLocks noChangeArrowheads="1"/>
          </p:cNvSpPr>
          <p:nvPr/>
        </p:nvSpPr>
        <p:spPr bwMode="auto">
          <a:xfrm>
            <a:off x="1888827" y="5736722"/>
            <a:ext cx="1716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solidFill>
                  <a:srgbClr val="003366"/>
                </a:solidFill>
                <a:cs typeface="Times New Roman" panose="02020603050405020304" pitchFamily="18" charset="0"/>
              </a:rPr>
              <a:t>共阴极接法</a:t>
            </a:r>
            <a:endParaRPr lang="zh-CN" altLang="en-US">
              <a:solidFill>
                <a:srgbClr val="FFFF00"/>
              </a:solidFill>
              <a:cs typeface="Times New Roman" panose="02020603050405020304" pitchFamily="18" charset="0"/>
            </a:endParaRPr>
          </a:p>
        </p:txBody>
      </p:sp>
      <p:pic>
        <p:nvPicPr>
          <p:cNvPr id="532953" name="Picture 473" descr="图片4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7764" y="3745997"/>
            <a:ext cx="3757613"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954" name="Picture 474" descr="图片5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0152" y="3479297"/>
            <a:ext cx="3351212" cy="238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29806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32953"/>
                                        </p:tgtEl>
                                        <p:attrNameLst>
                                          <p:attrName>style.visibility</p:attrName>
                                        </p:attrNameLst>
                                      </p:cBhvr>
                                      <p:to>
                                        <p:strVal val="visible"/>
                                      </p:to>
                                    </p:set>
                                    <p:animEffect transition="in" filter="wipe(left)">
                                      <p:cBhvr>
                                        <p:cTn id="7" dur="500"/>
                                        <p:tgtEl>
                                          <p:spTgt spid="532953"/>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32779"/>
                                        </p:tgtEl>
                                        <p:attrNameLst>
                                          <p:attrName>style.visibility</p:attrName>
                                        </p:attrNameLst>
                                      </p:cBhvr>
                                      <p:to>
                                        <p:strVal val="visible"/>
                                      </p:to>
                                    </p:set>
                                    <p:animEffect transition="in" filter="wipe(left)">
                                      <p:cBhvr>
                                        <p:cTn id="11" dur="1000"/>
                                        <p:tgtEl>
                                          <p:spTgt spid="53277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532746"/>
                                        </p:tgtEl>
                                        <p:attrNameLst>
                                          <p:attrName>style.visibility</p:attrName>
                                        </p:attrNameLst>
                                      </p:cBhvr>
                                      <p:to>
                                        <p:strVal val="visible"/>
                                      </p:to>
                                    </p:set>
                                    <p:animEffect transition="in" filter="wipe(up)">
                                      <p:cBhvr>
                                        <p:cTn id="16" dur="500"/>
                                        <p:tgtEl>
                                          <p:spTgt spid="53274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532954"/>
                                        </p:tgtEl>
                                        <p:attrNameLst>
                                          <p:attrName>style.visibility</p:attrName>
                                        </p:attrNameLst>
                                      </p:cBhvr>
                                      <p:to>
                                        <p:strVal val="visible"/>
                                      </p:to>
                                    </p:set>
                                    <p:animEffect transition="in" filter="wipe(left)">
                                      <p:cBhvr>
                                        <p:cTn id="21" dur="500"/>
                                        <p:tgtEl>
                                          <p:spTgt spid="532954"/>
                                        </p:tgtEl>
                                      </p:cBhvr>
                                    </p:animEffect>
                                  </p:childTnLst>
                                </p:cTn>
                              </p:par>
                            </p:childTnLst>
                          </p:cTn>
                        </p:par>
                        <p:par>
                          <p:cTn id="22" fill="hold" nodeType="afterGroup">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532778"/>
                                        </p:tgtEl>
                                        <p:attrNameLst>
                                          <p:attrName>style.visibility</p:attrName>
                                        </p:attrNameLst>
                                      </p:cBhvr>
                                      <p:to>
                                        <p:strVal val="visible"/>
                                      </p:to>
                                    </p:set>
                                    <p:animEffect transition="in" filter="wipe(left)">
                                      <p:cBhvr>
                                        <p:cTn id="25" dur="1000"/>
                                        <p:tgtEl>
                                          <p:spTgt spid="53277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532745"/>
                                        </p:tgtEl>
                                        <p:attrNameLst>
                                          <p:attrName>style.visibility</p:attrName>
                                        </p:attrNameLst>
                                      </p:cBhvr>
                                      <p:to>
                                        <p:strVal val="visible"/>
                                      </p:to>
                                    </p:set>
                                    <p:animEffect transition="in" filter="wipe(up)">
                                      <p:cBhvr>
                                        <p:cTn id="30" dur="500"/>
                                        <p:tgtEl>
                                          <p:spTgt spid="53274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500"/>
                                        <p:tgtEl>
                                          <p:spTgt spid="5"/>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left)">
                                      <p:cBhvr>
                                        <p:cTn id="40" dur="500"/>
                                        <p:tgtEl>
                                          <p:spTgt spid="6"/>
                                        </p:tgtEl>
                                      </p:cBhvr>
                                    </p:animEffect>
                                  </p:childTnLst>
                                  <p:subTnLst>
                                    <p:audio>
                                      <p:cMediaNode>
                                        <p:cTn display="0" masterRel="sameClick">
                                          <p:stCondLst>
                                            <p:cond evt="begin" delay="0">
                                              <p:tn val="38"/>
                                            </p:cond>
                                          </p:stCondLst>
                                          <p:endCondLst>
                                            <p:cond evt="onStopAudio" delay="0">
                                              <p:tgtEl>
                                                <p:sldTgt/>
                                              </p:tgtEl>
                                            </p:cond>
                                          </p:endCondLst>
                                        </p:cTn>
                                        <p:tgtEl>
                                          <p:sndTgt r:embed="rId2" name="提示时奏幻想空间.wav"/>
                                        </p:tgtEl>
                                      </p:cMediaNode>
                                    </p:audio>
                                  </p:sub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1"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up)">
                                      <p:cBhvr>
                                        <p:cTn id="45" dur="500"/>
                                        <p:tgtEl>
                                          <p:spTgt spid="7"/>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5" fill="hold" grpId="0" nodeType="clickEffect">
                                  <p:stCondLst>
                                    <p:cond delay="0"/>
                                  </p:stCondLst>
                                  <p:childTnLst>
                                    <p:set>
                                      <p:cBhvr>
                                        <p:cTn id="49" dur="1" fill="hold">
                                          <p:stCondLst>
                                            <p:cond delay="0"/>
                                          </p:stCondLst>
                                        </p:cTn>
                                        <p:tgtEl>
                                          <p:spTgt spid="532744"/>
                                        </p:tgtEl>
                                        <p:attrNameLst>
                                          <p:attrName>style.visibility</p:attrName>
                                        </p:attrNameLst>
                                      </p:cBhvr>
                                      <p:to>
                                        <p:strVal val="visible"/>
                                      </p:to>
                                    </p:set>
                                    <p:animEffect transition="in" filter="blinds(vertical)">
                                      <p:cBhvr>
                                        <p:cTn id="50" dur="500"/>
                                        <p:tgtEl>
                                          <p:spTgt spid="532744"/>
                                        </p:tgtEl>
                                      </p:cBhvr>
                                    </p:animEffect>
                                  </p:childTnLst>
                                  <p:subTnLst>
                                    <p:audio>
                                      <p:cMediaNode>
                                        <p:cTn display="0" masterRel="sameClick">
                                          <p:stCondLst>
                                            <p:cond evt="begin" delay="0">
                                              <p:tn val="48"/>
                                            </p:cond>
                                          </p:stCondLst>
                                          <p:endCondLst>
                                            <p:cond evt="onStopAudio" delay="0">
                                              <p:tgtEl>
                                                <p:sldTgt/>
                                              </p:tgtEl>
                                            </p:cond>
                                          </p:endCondLst>
                                        </p:cTn>
                                        <p:tgtEl>
                                          <p:sndTgt r:embed="rId3" name="感叹时奏幻想空间.wav"/>
                                        </p:tgtEl>
                                      </p:cMediaNode>
                                    </p:audio>
                                  </p:sub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1"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up)">
                                      <p:cBhvr>
                                        <p:cTn id="5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744" grpId="0" autoUpdateAnimBg="0"/>
      <p:bldP spid="532745" grpId="0" animBg="1" autoUpdateAnimBg="0"/>
      <p:bldP spid="532746" grpId="0" animBg="1" autoUpdateAnimBg="0"/>
      <p:bldP spid="532778" grpId="0"/>
      <p:bldP spid="532779"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3641" name="Picture 137" descr="图片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938" y="1970088"/>
            <a:ext cx="7493000" cy="325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3506" name="Text Box 2"/>
          <p:cNvSpPr txBox="1">
            <a:spLocks noChangeArrowheads="1"/>
          </p:cNvSpPr>
          <p:nvPr/>
        </p:nvSpPr>
        <p:spPr bwMode="auto">
          <a:xfrm>
            <a:off x="684213" y="965200"/>
            <a:ext cx="3733800" cy="519113"/>
          </a:xfrm>
          <a:prstGeom prst="rect">
            <a:avLst/>
          </a:prstGeom>
          <a:noFill/>
          <a:ln w="9525">
            <a:noFill/>
            <a:miter lim="800000"/>
            <a:headEnd/>
            <a:tailEnd/>
          </a:ln>
          <a:effectLst/>
        </p:spPr>
        <p:txBody>
          <a:bodyPr>
            <a:spAutoFit/>
          </a:bodyPr>
          <a:lstStyle/>
          <a:p>
            <a:pPr>
              <a:spcBef>
                <a:spcPct val="50000"/>
              </a:spcBef>
              <a:defRPr/>
            </a:pPr>
            <a:r>
              <a:rPr lang="en-US" altLang="zh-CN" sz="2800" b="1">
                <a:solidFill>
                  <a:srgbClr val="E60000"/>
                </a:solidFill>
                <a:latin typeface="Times New Roman" panose="02020603050405020304" pitchFamily="18" charset="0"/>
                <a:cs typeface="Times New Roman" panose="02020603050405020304" pitchFamily="18" charset="0"/>
              </a:rPr>
              <a:t> 2. </a:t>
            </a:r>
            <a:r>
              <a:rPr lang="zh-CN" altLang="en-US" sz="2800" b="1">
                <a:solidFill>
                  <a:srgbClr val="E60000"/>
                </a:solidFill>
                <a:latin typeface="Times New Roman" panose="02020603050405020304" pitchFamily="18" charset="0"/>
                <a:cs typeface="Times New Roman" panose="02020603050405020304" pitchFamily="18" charset="0"/>
              </a:rPr>
              <a:t>七段译码显示器</a:t>
            </a:r>
          </a:p>
        </p:txBody>
      </p:sp>
      <p:grpSp>
        <p:nvGrpSpPr>
          <p:cNvPr id="2" name="Group 69"/>
          <p:cNvGrpSpPr>
            <a:grpSpLocks/>
          </p:cNvGrpSpPr>
          <p:nvPr/>
        </p:nvGrpSpPr>
        <p:grpSpPr bwMode="auto">
          <a:xfrm>
            <a:off x="3286125" y="2438400"/>
            <a:ext cx="365125" cy="1668463"/>
            <a:chOff x="1918" y="1422"/>
            <a:chExt cx="230" cy="1051"/>
          </a:xfrm>
        </p:grpSpPr>
        <p:sp>
          <p:nvSpPr>
            <p:cNvPr id="140315" name="Text Box 70"/>
            <p:cNvSpPr txBox="1">
              <a:spLocks noChangeArrowheads="1"/>
            </p:cNvSpPr>
            <p:nvPr/>
          </p:nvSpPr>
          <p:spPr bwMode="auto">
            <a:xfrm>
              <a:off x="1920" y="1422"/>
              <a:ext cx="228" cy="331"/>
            </a:xfrm>
            <a:prstGeom prst="rect">
              <a:avLst/>
            </a:prstGeom>
            <a:noFill/>
            <a:ln w="38100">
              <a:noFill/>
              <a:miter lim="800000"/>
              <a:headEnd/>
              <a:tailEnd/>
            </a:ln>
          </p:spPr>
          <p:txBody>
            <a:bodyPr wrap="none" lIns="90000" tIns="46800" rIns="90000" bIns="46800">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800">
                  <a:solidFill>
                    <a:srgbClr val="FF0000"/>
                  </a:solidFill>
                  <a:ea typeface="楷体_GB2312" pitchFamily="49" charset="-122"/>
                  <a:cs typeface="Times New Roman" panose="02020603050405020304" pitchFamily="18" charset="0"/>
                </a:rPr>
                <a:t>1</a:t>
              </a:r>
            </a:p>
          </p:txBody>
        </p:sp>
        <p:sp>
          <p:nvSpPr>
            <p:cNvPr id="140316" name="Text Box 71"/>
            <p:cNvSpPr txBox="1">
              <a:spLocks noChangeArrowheads="1"/>
            </p:cNvSpPr>
            <p:nvPr/>
          </p:nvSpPr>
          <p:spPr bwMode="auto">
            <a:xfrm>
              <a:off x="1920" y="1681"/>
              <a:ext cx="228" cy="331"/>
            </a:xfrm>
            <a:prstGeom prst="rect">
              <a:avLst/>
            </a:prstGeom>
            <a:noFill/>
            <a:ln w="38100">
              <a:noFill/>
              <a:miter lim="800000"/>
              <a:headEnd/>
              <a:tailEnd/>
            </a:ln>
          </p:spPr>
          <p:txBody>
            <a:bodyPr wrap="none" lIns="90000" tIns="46800" rIns="90000" bIns="46800">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800">
                  <a:solidFill>
                    <a:srgbClr val="FF0000"/>
                  </a:solidFill>
                  <a:ea typeface="楷体_GB2312" pitchFamily="49" charset="-122"/>
                  <a:cs typeface="Times New Roman" panose="02020603050405020304" pitchFamily="18" charset="0"/>
                </a:rPr>
                <a:t>0</a:t>
              </a:r>
            </a:p>
          </p:txBody>
        </p:sp>
        <p:sp>
          <p:nvSpPr>
            <p:cNvPr id="140317" name="Text Box 72"/>
            <p:cNvSpPr txBox="1">
              <a:spLocks noChangeArrowheads="1"/>
            </p:cNvSpPr>
            <p:nvPr/>
          </p:nvSpPr>
          <p:spPr bwMode="auto">
            <a:xfrm>
              <a:off x="1920" y="1902"/>
              <a:ext cx="228" cy="331"/>
            </a:xfrm>
            <a:prstGeom prst="rect">
              <a:avLst/>
            </a:prstGeom>
            <a:noFill/>
            <a:ln w="38100">
              <a:noFill/>
              <a:miter lim="800000"/>
              <a:headEnd/>
              <a:tailEnd/>
            </a:ln>
          </p:spPr>
          <p:txBody>
            <a:bodyPr wrap="none" lIns="90000" tIns="46800" rIns="90000" bIns="46800">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800">
                  <a:solidFill>
                    <a:srgbClr val="FF0000"/>
                  </a:solidFill>
                  <a:ea typeface="楷体_GB2312" pitchFamily="49" charset="-122"/>
                  <a:cs typeface="Times New Roman" panose="02020603050405020304" pitchFamily="18" charset="0"/>
                </a:rPr>
                <a:t>0</a:t>
              </a:r>
            </a:p>
          </p:txBody>
        </p:sp>
        <p:sp>
          <p:nvSpPr>
            <p:cNvPr id="140318" name="Text Box 73"/>
            <p:cNvSpPr txBox="1">
              <a:spLocks noChangeArrowheads="1"/>
            </p:cNvSpPr>
            <p:nvPr/>
          </p:nvSpPr>
          <p:spPr bwMode="auto">
            <a:xfrm>
              <a:off x="1918" y="2142"/>
              <a:ext cx="228" cy="331"/>
            </a:xfrm>
            <a:prstGeom prst="rect">
              <a:avLst/>
            </a:prstGeom>
            <a:noFill/>
            <a:ln w="38100">
              <a:noFill/>
              <a:miter lim="800000"/>
              <a:headEnd/>
              <a:tailEnd/>
            </a:ln>
          </p:spPr>
          <p:txBody>
            <a:bodyPr wrap="none" lIns="90000" tIns="46800" rIns="90000" bIns="46800">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800">
                  <a:solidFill>
                    <a:srgbClr val="FF0000"/>
                  </a:solidFill>
                  <a:ea typeface="楷体_GB2312" pitchFamily="49" charset="-122"/>
                  <a:cs typeface="Times New Roman" panose="02020603050405020304" pitchFamily="18" charset="0"/>
                </a:rPr>
                <a:t>1</a:t>
              </a:r>
            </a:p>
          </p:txBody>
        </p:sp>
      </p:grpSp>
      <p:grpSp>
        <p:nvGrpSpPr>
          <p:cNvPr id="3" name="Group 74"/>
          <p:cNvGrpSpPr>
            <a:grpSpLocks/>
          </p:cNvGrpSpPr>
          <p:nvPr/>
        </p:nvGrpSpPr>
        <p:grpSpPr bwMode="auto">
          <a:xfrm>
            <a:off x="5191125" y="2209800"/>
            <a:ext cx="361950" cy="2327275"/>
            <a:chOff x="3182" y="1248"/>
            <a:chExt cx="228" cy="1466"/>
          </a:xfrm>
        </p:grpSpPr>
        <p:sp>
          <p:nvSpPr>
            <p:cNvPr id="140305" name="Text Box 75"/>
            <p:cNvSpPr txBox="1">
              <a:spLocks noChangeArrowheads="1"/>
            </p:cNvSpPr>
            <p:nvPr/>
          </p:nvSpPr>
          <p:spPr bwMode="auto">
            <a:xfrm>
              <a:off x="3182" y="1999"/>
              <a:ext cx="228" cy="331"/>
            </a:xfrm>
            <a:prstGeom prst="rect">
              <a:avLst/>
            </a:prstGeom>
            <a:noFill/>
            <a:ln w="38100">
              <a:noFill/>
              <a:miter lim="800000"/>
              <a:headEnd/>
              <a:tailEnd/>
            </a:ln>
          </p:spPr>
          <p:txBody>
            <a:bodyPr wrap="none" lIns="90000" tIns="46800" rIns="90000" bIns="46800">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800">
                  <a:solidFill>
                    <a:srgbClr val="FF0000"/>
                  </a:solidFill>
                  <a:ea typeface="楷体_GB2312" pitchFamily="49" charset="-122"/>
                  <a:cs typeface="Times New Roman" panose="02020603050405020304" pitchFamily="18" charset="0"/>
                </a:rPr>
                <a:t>0</a:t>
              </a:r>
            </a:p>
          </p:txBody>
        </p:sp>
        <p:grpSp>
          <p:nvGrpSpPr>
            <p:cNvPr id="140306" name="Group 76"/>
            <p:cNvGrpSpPr>
              <a:grpSpLocks/>
            </p:cNvGrpSpPr>
            <p:nvPr/>
          </p:nvGrpSpPr>
          <p:grpSpPr bwMode="auto">
            <a:xfrm>
              <a:off x="3182" y="1248"/>
              <a:ext cx="228" cy="506"/>
              <a:chOff x="3182" y="1248"/>
              <a:chExt cx="228" cy="506"/>
            </a:xfrm>
          </p:grpSpPr>
          <p:sp>
            <p:nvSpPr>
              <p:cNvPr id="140313" name="Text Box 77"/>
              <p:cNvSpPr txBox="1">
                <a:spLocks noChangeArrowheads="1"/>
              </p:cNvSpPr>
              <p:nvPr/>
            </p:nvSpPr>
            <p:spPr bwMode="auto">
              <a:xfrm>
                <a:off x="3182" y="1248"/>
                <a:ext cx="228" cy="331"/>
              </a:xfrm>
              <a:prstGeom prst="rect">
                <a:avLst/>
              </a:prstGeom>
              <a:noFill/>
              <a:ln w="38100">
                <a:noFill/>
                <a:miter lim="800000"/>
                <a:headEnd/>
                <a:tailEnd/>
              </a:ln>
            </p:spPr>
            <p:txBody>
              <a:bodyPr wrap="none" lIns="90000" tIns="46800" rIns="90000" bIns="46800">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800">
                    <a:solidFill>
                      <a:srgbClr val="FF0000"/>
                    </a:solidFill>
                    <a:ea typeface="楷体_GB2312" pitchFamily="49" charset="-122"/>
                    <a:cs typeface="Times New Roman" panose="02020603050405020304" pitchFamily="18" charset="0"/>
                  </a:rPr>
                  <a:t>1</a:t>
                </a:r>
              </a:p>
            </p:txBody>
          </p:sp>
          <p:sp>
            <p:nvSpPr>
              <p:cNvPr id="140314" name="Text Box 78"/>
              <p:cNvSpPr txBox="1">
                <a:spLocks noChangeArrowheads="1"/>
              </p:cNvSpPr>
              <p:nvPr/>
            </p:nvSpPr>
            <p:spPr bwMode="auto">
              <a:xfrm>
                <a:off x="3182" y="1423"/>
                <a:ext cx="228" cy="331"/>
              </a:xfrm>
              <a:prstGeom prst="rect">
                <a:avLst/>
              </a:prstGeom>
              <a:noFill/>
              <a:ln w="38100">
                <a:noFill/>
                <a:miter lim="800000"/>
                <a:headEnd/>
                <a:tailEnd/>
              </a:ln>
            </p:spPr>
            <p:txBody>
              <a:bodyPr wrap="none" lIns="90000" tIns="46800" rIns="90000" bIns="46800">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800">
                    <a:solidFill>
                      <a:srgbClr val="FF0000"/>
                    </a:solidFill>
                    <a:ea typeface="楷体_GB2312" pitchFamily="49" charset="-122"/>
                    <a:cs typeface="Times New Roman" panose="02020603050405020304" pitchFamily="18" charset="0"/>
                  </a:rPr>
                  <a:t>1</a:t>
                </a:r>
              </a:p>
            </p:txBody>
          </p:sp>
        </p:grpSp>
        <p:grpSp>
          <p:nvGrpSpPr>
            <p:cNvPr id="140307" name="Group 79"/>
            <p:cNvGrpSpPr>
              <a:grpSpLocks/>
            </p:cNvGrpSpPr>
            <p:nvPr/>
          </p:nvGrpSpPr>
          <p:grpSpPr bwMode="auto">
            <a:xfrm>
              <a:off x="3182" y="1610"/>
              <a:ext cx="228" cy="506"/>
              <a:chOff x="3182" y="1248"/>
              <a:chExt cx="228" cy="506"/>
            </a:xfrm>
          </p:grpSpPr>
          <p:sp>
            <p:nvSpPr>
              <p:cNvPr id="140311" name="Text Box 80"/>
              <p:cNvSpPr txBox="1">
                <a:spLocks noChangeArrowheads="1"/>
              </p:cNvSpPr>
              <p:nvPr/>
            </p:nvSpPr>
            <p:spPr bwMode="auto">
              <a:xfrm>
                <a:off x="3182" y="1248"/>
                <a:ext cx="228" cy="331"/>
              </a:xfrm>
              <a:prstGeom prst="rect">
                <a:avLst/>
              </a:prstGeom>
              <a:noFill/>
              <a:ln w="38100">
                <a:noFill/>
                <a:miter lim="800000"/>
                <a:headEnd/>
                <a:tailEnd/>
              </a:ln>
            </p:spPr>
            <p:txBody>
              <a:bodyPr wrap="none" lIns="90000" tIns="46800" rIns="90000" bIns="46800">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800">
                    <a:solidFill>
                      <a:srgbClr val="FF0000"/>
                    </a:solidFill>
                    <a:ea typeface="楷体_GB2312" pitchFamily="49" charset="-122"/>
                    <a:cs typeface="Times New Roman" panose="02020603050405020304" pitchFamily="18" charset="0"/>
                  </a:rPr>
                  <a:t>1</a:t>
                </a:r>
              </a:p>
            </p:txBody>
          </p:sp>
          <p:sp>
            <p:nvSpPr>
              <p:cNvPr id="140312" name="Text Box 81"/>
              <p:cNvSpPr txBox="1">
                <a:spLocks noChangeArrowheads="1"/>
              </p:cNvSpPr>
              <p:nvPr/>
            </p:nvSpPr>
            <p:spPr bwMode="auto">
              <a:xfrm>
                <a:off x="3182" y="1423"/>
                <a:ext cx="228" cy="331"/>
              </a:xfrm>
              <a:prstGeom prst="rect">
                <a:avLst/>
              </a:prstGeom>
              <a:noFill/>
              <a:ln w="38100">
                <a:noFill/>
                <a:miter lim="800000"/>
                <a:headEnd/>
                <a:tailEnd/>
              </a:ln>
            </p:spPr>
            <p:txBody>
              <a:bodyPr wrap="none" lIns="90000" tIns="46800" rIns="90000" bIns="46800">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800">
                    <a:solidFill>
                      <a:srgbClr val="FF0000"/>
                    </a:solidFill>
                    <a:ea typeface="楷体_GB2312" pitchFamily="49" charset="-122"/>
                    <a:cs typeface="Times New Roman" panose="02020603050405020304" pitchFamily="18" charset="0"/>
                  </a:rPr>
                  <a:t>1</a:t>
                </a:r>
              </a:p>
            </p:txBody>
          </p:sp>
        </p:grpSp>
        <p:grpSp>
          <p:nvGrpSpPr>
            <p:cNvPr id="140308" name="Group 82"/>
            <p:cNvGrpSpPr>
              <a:grpSpLocks/>
            </p:cNvGrpSpPr>
            <p:nvPr/>
          </p:nvGrpSpPr>
          <p:grpSpPr bwMode="auto">
            <a:xfrm>
              <a:off x="3182" y="2208"/>
              <a:ext cx="228" cy="506"/>
              <a:chOff x="3182" y="1248"/>
              <a:chExt cx="228" cy="506"/>
            </a:xfrm>
          </p:grpSpPr>
          <p:sp>
            <p:nvSpPr>
              <p:cNvPr id="140309" name="Text Box 83"/>
              <p:cNvSpPr txBox="1">
                <a:spLocks noChangeArrowheads="1"/>
              </p:cNvSpPr>
              <p:nvPr/>
            </p:nvSpPr>
            <p:spPr bwMode="auto">
              <a:xfrm>
                <a:off x="3182" y="1248"/>
                <a:ext cx="228" cy="331"/>
              </a:xfrm>
              <a:prstGeom prst="rect">
                <a:avLst/>
              </a:prstGeom>
              <a:noFill/>
              <a:ln w="38100">
                <a:noFill/>
                <a:miter lim="800000"/>
                <a:headEnd/>
                <a:tailEnd/>
              </a:ln>
            </p:spPr>
            <p:txBody>
              <a:bodyPr wrap="none" lIns="90000" tIns="46800" rIns="90000" bIns="46800">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800">
                    <a:solidFill>
                      <a:srgbClr val="FF0000"/>
                    </a:solidFill>
                    <a:ea typeface="楷体_GB2312" pitchFamily="49" charset="-122"/>
                    <a:cs typeface="Times New Roman" panose="02020603050405020304" pitchFamily="18" charset="0"/>
                  </a:rPr>
                  <a:t>1</a:t>
                </a:r>
              </a:p>
            </p:txBody>
          </p:sp>
          <p:sp>
            <p:nvSpPr>
              <p:cNvPr id="140310" name="Text Box 84"/>
              <p:cNvSpPr txBox="1">
                <a:spLocks noChangeArrowheads="1"/>
              </p:cNvSpPr>
              <p:nvPr/>
            </p:nvSpPr>
            <p:spPr bwMode="auto">
              <a:xfrm>
                <a:off x="3182" y="1423"/>
                <a:ext cx="228" cy="331"/>
              </a:xfrm>
              <a:prstGeom prst="rect">
                <a:avLst/>
              </a:prstGeom>
              <a:noFill/>
              <a:ln w="38100">
                <a:noFill/>
                <a:miter lim="800000"/>
                <a:headEnd/>
                <a:tailEnd/>
              </a:ln>
            </p:spPr>
            <p:txBody>
              <a:bodyPr wrap="none" lIns="90000" tIns="46800" rIns="90000" bIns="46800">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800">
                    <a:solidFill>
                      <a:srgbClr val="FF0000"/>
                    </a:solidFill>
                    <a:ea typeface="楷体_GB2312" pitchFamily="49" charset="-122"/>
                    <a:cs typeface="Times New Roman" panose="02020603050405020304" pitchFamily="18" charset="0"/>
                  </a:rPr>
                  <a:t>1</a:t>
                </a:r>
              </a:p>
            </p:txBody>
          </p:sp>
        </p:grpSp>
      </p:grpSp>
      <p:grpSp>
        <p:nvGrpSpPr>
          <p:cNvPr id="7" name="Group 85"/>
          <p:cNvGrpSpPr>
            <a:grpSpLocks/>
          </p:cNvGrpSpPr>
          <p:nvPr/>
        </p:nvGrpSpPr>
        <p:grpSpPr bwMode="auto">
          <a:xfrm>
            <a:off x="1651000" y="2765427"/>
            <a:ext cx="5300663" cy="592138"/>
            <a:chOff x="1178" y="1742"/>
            <a:chExt cx="3339" cy="373"/>
          </a:xfrm>
        </p:grpSpPr>
        <p:sp>
          <p:nvSpPr>
            <p:cNvPr id="140303" name="Rectangle 86"/>
            <p:cNvSpPr>
              <a:spLocks noChangeArrowheads="1"/>
            </p:cNvSpPr>
            <p:nvPr/>
          </p:nvSpPr>
          <p:spPr bwMode="auto">
            <a:xfrm>
              <a:off x="4058" y="1742"/>
              <a:ext cx="459" cy="330"/>
            </a:xfrm>
            <a:prstGeom prst="rect">
              <a:avLst/>
            </a:prstGeom>
            <a:noFill/>
            <a:ln w="9525" cap="sq">
              <a:noFill/>
              <a:miter lim="800000"/>
              <a:headEnd/>
              <a:tailEnd/>
            </a:ln>
          </p:spPr>
          <p:txBody>
            <a:bodyPr wrap="none">
              <a:spAutoFit/>
            </a:bodyPr>
            <a:lstStyle/>
            <a:p>
              <a:pPr>
                <a:spcBef>
                  <a:spcPct val="50000"/>
                </a:spcBef>
                <a:defRPr/>
              </a:pPr>
              <a:r>
                <a:rPr lang="en-US" altLang="zh-CN" sz="2800" b="1">
                  <a:solidFill>
                    <a:srgbClr val="003399"/>
                  </a:solidFill>
                  <a:latin typeface="Times New Roman" panose="02020603050405020304" pitchFamily="18" charset="0"/>
                  <a:cs typeface="Times New Roman" panose="02020603050405020304" pitchFamily="18" charset="0"/>
                </a:rPr>
                <a:t>7</a:t>
              </a:r>
              <a:r>
                <a:rPr lang="zh-CN" altLang="en-US" sz="2800" b="1">
                  <a:solidFill>
                    <a:srgbClr val="003399"/>
                  </a:solidFill>
                  <a:latin typeface="Times New Roman" panose="02020603050405020304" pitchFamily="18" charset="0"/>
                  <a:cs typeface="Times New Roman" panose="02020603050405020304" pitchFamily="18" charset="0"/>
                </a:rPr>
                <a:t>个</a:t>
              </a:r>
            </a:p>
          </p:txBody>
        </p:sp>
        <p:sp>
          <p:nvSpPr>
            <p:cNvPr id="140304" name="Rectangle 87"/>
            <p:cNvSpPr>
              <a:spLocks noChangeArrowheads="1"/>
            </p:cNvSpPr>
            <p:nvPr/>
          </p:nvSpPr>
          <p:spPr bwMode="auto">
            <a:xfrm>
              <a:off x="1178" y="1785"/>
              <a:ext cx="459" cy="330"/>
            </a:xfrm>
            <a:prstGeom prst="rect">
              <a:avLst/>
            </a:prstGeom>
            <a:noFill/>
            <a:ln w="9525" cap="sq">
              <a:noFill/>
              <a:miter lim="800000"/>
              <a:headEnd/>
              <a:tailEnd/>
            </a:ln>
          </p:spPr>
          <p:txBody>
            <a:bodyPr wrap="none">
              <a:spAutoFit/>
            </a:bodyPr>
            <a:lstStyle/>
            <a:p>
              <a:pPr>
                <a:spcBef>
                  <a:spcPct val="50000"/>
                </a:spcBef>
                <a:defRPr/>
              </a:pPr>
              <a:r>
                <a:rPr lang="en-US" altLang="zh-CN" sz="2800" b="1">
                  <a:solidFill>
                    <a:srgbClr val="003399"/>
                  </a:solidFill>
                  <a:latin typeface="Times New Roman" panose="02020603050405020304" pitchFamily="18" charset="0"/>
                  <a:cs typeface="Times New Roman" panose="02020603050405020304" pitchFamily="18" charset="0"/>
                </a:rPr>
                <a:t>4</a:t>
              </a:r>
              <a:r>
                <a:rPr lang="zh-CN" altLang="en-US" sz="2800" b="1">
                  <a:solidFill>
                    <a:srgbClr val="003399"/>
                  </a:solidFill>
                  <a:latin typeface="Times New Roman" panose="02020603050405020304" pitchFamily="18" charset="0"/>
                  <a:cs typeface="Times New Roman" panose="02020603050405020304" pitchFamily="18" charset="0"/>
                </a:rPr>
                <a:t>位</a:t>
              </a:r>
            </a:p>
          </p:txBody>
        </p:sp>
      </p:grpSp>
      <p:grpSp>
        <p:nvGrpSpPr>
          <p:cNvPr id="8" name="Group 88"/>
          <p:cNvGrpSpPr>
            <a:grpSpLocks/>
          </p:cNvGrpSpPr>
          <p:nvPr/>
        </p:nvGrpSpPr>
        <p:grpSpPr bwMode="auto">
          <a:xfrm>
            <a:off x="7286625" y="2805113"/>
            <a:ext cx="914400" cy="1447800"/>
            <a:chOff x="4896" y="2880"/>
            <a:chExt cx="576" cy="912"/>
          </a:xfrm>
        </p:grpSpPr>
        <p:sp>
          <p:nvSpPr>
            <p:cNvPr id="533593" name="Rectangle 89"/>
            <p:cNvSpPr>
              <a:spLocks noChangeArrowheads="1"/>
            </p:cNvSpPr>
            <p:nvPr/>
          </p:nvSpPr>
          <p:spPr bwMode="auto">
            <a:xfrm>
              <a:off x="4944" y="2880"/>
              <a:ext cx="480" cy="48"/>
            </a:xfrm>
            <a:prstGeom prst="rect">
              <a:avLst/>
            </a:prstGeom>
            <a:solidFill>
              <a:srgbClr val="FF3300"/>
            </a:solidFill>
            <a:ln w="9525">
              <a:solidFill>
                <a:schemeClr val="tx1"/>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33594" name="Rectangle 90"/>
            <p:cNvSpPr>
              <a:spLocks noChangeArrowheads="1"/>
            </p:cNvSpPr>
            <p:nvPr/>
          </p:nvSpPr>
          <p:spPr bwMode="auto">
            <a:xfrm>
              <a:off x="4944" y="3312"/>
              <a:ext cx="480" cy="48"/>
            </a:xfrm>
            <a:prstGeom prst="rect">
              <a:avLst/>
            </a:prstGeom>
            <a:solidFill>
              <a:srgbClr val="FF3300"/>
            </a:solidFill>
            <a:ln w="9525">
              <a:solidFill>
                <a:schemeClr val="tx1"/>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33595" name="Rectangle 91"/>
            <p:cNvSpPr>
              <a:spLocks noChangeArrowheads="1"/>
            </p:cNvSpPr>
            <p:nvPr/>
          </p:nvSpPr>
          <p:spPr bwMode="auto">
            <a:xfrm>
              <a:off x="4944" y="3744"/>
              <a:ext cx="480" cy="48"/>
            </a:xfrm>
            <a:prstGeom prst="rect">
              <a:avLst/>
            </a:prstGeom>
            <a:solidFill>
              <a:srgbClr val="FF3300"/>
            </a:solidFill>
            <a:ln w="9525">
              <a:solidFill>
                <a:schemeClr val="tx1"/>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33596" name="Rectangle 92"/>
            <p:cNvSpPr>
              <a:spLocks noChangeArrowheads="1"/>
            </p:cNvSpPr>
            <p:nvPr/>
          </p:nvSpPr>
          <p:spPr bwMode="auto">
            <a:xfrm>
              <a:off x="5424" y="2928"/>
              <a:ext cx="48" cy="384"/>
            </a:xfrm>
            <a:prstGeom prst="rect">
              <a:avLst/>
            </a:prstGeom>
            <a:solidFill>
              <a:srgbClr val="FF3300"/>
            </a:solidFill>
            <a:ln w="9525">
              <a:solidFill>
                <a:schemeClr val="tx1"/>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33597" name="Rectangle 93"/>
            <p:cNvSpPr>
              <a:spLocks noChangeArrowheads="1"/>
            </p:cNvSpPr>
            <p:nvPr/>
          </p:nvSpPr>
          <p:spPr bwMode="auto">
            <a:xfrm>
              <a:off x="4896" y="3360"/>
              <a:ext cx="48" cy="384"/>
            </a:xfrm>
            <a:prstGeom prst="rect">
              <a:avLst/>
            </a:prstGeom>
            <a:solidFill>
              <a:srgbClr val="FFFF00"/>
            </a:solidFill>
            <a:ln w="9525">
              <a:solidFill>
                <a:schemeClr val="tx1"/>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33598" name="Rectangle 94"/>
            <p:cNvSpPr>
              <a:spLocks noChangeArrowheads="1"/>
            </p:cNvSpPr>
            <p:nvPr/>
          </p:nvSpPr>
          <p:spPr bwMode="auto">
            <a:xfrm>
              <a:off x="4896" y="2928"/>
              <a:ext cx="48" cy="384"/>
            </a:xfrm>
            <a:prstGeom prst="rect">
              <a:avLst/>
            </a:prstGeom>
            <a:solidFill>
              <a:srgbClr val="FF3300"/>
            </a:solidFill>
            <a:ln w="9525">
              <a:solidFill>
                <a:schemeClr val="tx1"/>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33599" name="Rectangle 95"/>
            <p:cNvSpPr>
              <a:spLocks noChangeArrowheads="1"/>
            </p:cNvSpPr>
            <p:nvPr/>
          </p:nvSpPr>
          <p:spPr bwMode="auto">
            <a:xfrm>
              <a:off x="5424" y="3360"/>
              <a:ext cx="48" cy="384"/>
            </a:xfrm>
            <a:prstGeom prst="rect">
              <a:avLst/>
            </a:prstGeom>
            <a:solidFill>
              <a:srgbClr val="FF3300"/>
            </a:solidFill>
            <a:ln w="9525">
              <a:solidFill>
                <a:schemeClr val="tx1"/>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0375885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33641"/>
                                        </p:tgtEl>
                                        <p:attrNameLst>
                                          <p:attrName>style.visibility</p:attrName>
                                        </p:attrNameLst>
                                      </p:cBhvr>
                                      <p:to>
                                        <p:strVal val="visible"/>
                                      </p:to>
                                    </p:set>
                                    <p:animEffect transition="in" filter="wipe(left)">
                                      <p:cBhvr>
                                        <p:cTn id="7" dur="1000"/>
                                        <p:tgtEl>
                                          <p:spTgt spid="53364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up)">
                                      <p:cBhvr>
                                        <p:cTn id="22" dur="500"/>
                                        <p:tgtEl>
                                          <p:spTgt spid="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4" presetClass="entr" presetSubtype="1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randombar(horizontal)">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Text Box 2"/>
          <p:cNvSpPr txBox="1">
            <a:spLocks noChangeArrowheads="1"/>
          </p:cNvSpPr>
          <p:nvPr/>
        </p:nvSpPr>
        <p:spPr bwMode="auto">
          <a:xfrm>
            <a:off x="2743200" y="533400"/>
            <a:ext cx="3962400" cy="519113"/>
          </a:xfrm>
          <a:prstGeom prst="rect">
            <a:avLst/>
          </a:prstGeom>
          <a:noFill/>
          <a:ln w="9525">
            <a:noFill/>
            <a:miter lim="800000"/>
            <a:headEnd/>
            <a:tailEnd/>
          </a:ln>
          <a:effectLst/>
        </p:spPr>
        <p:txBody>
          <a:bodyPr>
            <a:spAutoFit/>
          </a:bodyPr>
          <a:lstStyle/>
          <a:p>
            <a:pPr>
              <a:spcBef>
                <a:spcPct val="50000"/>
              </a:spcBef>
              <a:defRPr/>
            </a:pPr>
            <a:r>
              <a:rPr lang="zh-CN" altLang="en-US" sz="2800" b="1">
                <a:solidFill>
                  <a:srgbClr val="CC0000"/>
                </a:solidFill>
                <a:latin typeface="+mn-lt"/>
              </a:rPr>
              <a:t>七段显示译码器状态表</a:t>
            </a:r>
          </a:p>
        </p:txBody>
      </p:sp>
      <p:grpSp>
        <p:nvGrpSpPr>
          <p:cNvPr id="141315" name="Group 3"/>
          <p:cNvGrpSpPr>
            <a:grpSpLocks/>
          </p:cNvGrpSpPr>
          <p:nvPr/>
        </p:nvGrpSpPr>
        <p:grpSpPr bwMode="auto">
          <a:xfrm>
            <a:off x="455615" y="1843088"/>
            <a:ext cx="1592263" cy="2428874"/>
            <a:chOff x="3408" y="448"/>
            <a:chExt cx="1003" cy="1530"/>
          </a:xfrm>
        </p:grpSpPr>
        <p:grpSp>
          <p:nvGrpSpPr>
            <p:cNvPr id="141330" name="Group 4"/>
            <p:cNvGrpSpPr>
              <a:grpSpLocks/>
            </p:cNvGrpSpPr>
            <p:nvPr/>
          </p:nvGrpSpPr>
          <p:grpSpPr bwMode="auto">
            <a:xfrm>
              <a:off x="3600" y="768"/>
              <a:ext cx="576" cy="912"/>
              <a:chOff x="2784" y="768"/>
              <a:chExt cx="576" cy="912"/>
            </a:xfrm>
          </p:grpSpPr>
          <p:sp>
            <p:nvSpPr>
              <p:cNvPr id="534533" name="Rectangle 5"/>
              <p:cNvSpPr>
                <a:spLocks noChangeArrowheads="1"/>
              </p:cNvSpPr>
              <p:nvPr/>
            </p:nvSpPr>
            <p:spPr bwMode="auto">
              <a:xfrm>
                <a:off x="2832" y="768"/>
                <a:ext cx="480" cy="48"/>
              </a:xfrm>
              <a:prstGeom prst="rect">
                <a:avLst/>
              </a:prstGeom>
              <a:solidFill>
                <a:srgbClr val="FFFFFF"/>
              </a:solidFill>
              <a:ln w="9525">
                <a:solidFill>
                  <a:srgbClr val="000000"/>
                </a:solidFill>
                <a:miter lim="800000"/>
                <a:headEnd/>
                <a:tailEnd/>
              </a:ln>
              <a:effectLst/>
            </p:spPr>
            <p:txBody>
              <a:bodyPr wrap="none" anchor="ctr"/>
              <a:lstStyle/>
              <a:p>
                <a:pPr>
                  <a:defRPr/>
                </a:pPr>
                <a:endParaRPr lang="zh-CN" altLang="en-US" b="1">
                  <a:latin typeface="+mn-lt"/>
                </a:endParaRPr>
              </a:p>
            </p:txBody>
          </p:sp>
          <p:sp>
            <p:nvSpPr>
              <p:cNvPr id="534534" name="Rectangle 6"/>
              <p:cNvSpPr>
                <a:spLocks noChangeArrowheads="1"/>
              </p:cNvSpPr>
              <p:nvPr/>
            </p:nvSpPr>
            <p:spPr bwMode="auto">
              <a:xfrm>
                <a:off x="2832" y="1200"/>
                <a:ext cx="480" cy="48"/>
              </a:xfrm>
              <a:prstGeom prst="rect">
                <a:avLst/>
              </a:prstGeom>
              <a:solidFill>
                <a:srgbClr val="FFFFFF"/>
              </a:solidFill>
              <a:ln w="9525">
                <a:solidFill>
                  <a:srgbClr val="000000"/>
                </a:solidFill>
                <a:miter lim="800000"/>
                <a:headEnd/>
                <a:tailEnd/>
              </a:ln>
              <a:effectLst/>
            </p:spPr>
            <p:txBody>
              <a:bodyPr wrap="none" anchor="ctr"/>
              <a:lstStyle/>
              <a:p>
                <a:pPr>
                  <a:defRPr/>
                </a:pPr>
                <a:endParaRPr lang="zh-CN" altLang="en-US" b="1">
                  <a:latin typeface="+mn-lt"/>
                </a:endParaRPr>
              </a:p>
            </p:txBody>
          </p:sp>
          <p:sp>
            <p:nvSpPr>
              <p:cNvPr id="534535" name="Rectangle 7"/>
              <p:cNvSpPr>
                <a:spLocks noChangeArrowheads="1"/>
              </p:cNvSpPr>
              <p:nvPr/>
            </p:nvSpPr>
            <p:spPr bwMode="auto">
              <a:xfrm>
                <a:off x="2832" y="1632"/>
                <a:ext cx="480" cy="48"/>
              </a:xfrm>
              <a:prstGeom prst="rect">
                <a:avLst/>
              </a:prstGeom>
              <a:solidFill>
                <a:srgbClr val="FFFFFF"/>
              </a:solidFill>
              <a:ln w="9525">
                <a:solidFill>
                  <a:srgbClr val="000000"/>
                </a:solidFill>
                <a:miter lim="800000"/>
                <a:headEnd/>
                <a:tailEnd/>
              </a:ln>
              <a:effectLst/>
            </p:spPr>
            <p:txBody>
              <a:bodyPr wrap="none" anchor="ctr"/>
              <a:lstStyle/>
              <a:p>
                <a:pPr>
                  <a:defRPr/>
                </a:pPr>
                <a:endParaRPr lang="zh-CN" altLang="en-US" b="1">
                  <a:latin typeface="+mn-lt"/>
                </a:endParaRPr>
              </a:p>
            </p:txBody>
          </p:sp>
          <p:sp>
            <p:nvSpPr>
              <p:cNvPr id="534536" name="Rectangle 8"/>
              <p:cNvSpPr>
                <a:spLocks noChangeArrowheads="1"/>
              </p:cNvSpPr>
              <p:nvPr/>
            </p:nvSpPr>
            <p:spPr bwMode="auto">
              <a:xfrm>
                <a:off x="3312" y="816"/>
                <a:ext cx="48" cy="384"/>
              </a:xfrm>
              <a:prstGeom prst="rect">
                <a:avLst/>
              </a:prstGeom>
              <a:solidFill>
                <a:srgbClr val="FFFFFF"/>
              </a:solidFill>
              <a:ln w="9525">
                <a:solidFill>
                  <a:srgbClr val="000000"/>
                </a:solidFill>
                <a:miter lim="800000"/>
                <a:headEnd/>
                <a:tailEnd/>
              </a:ln>
              <a:effectLst/>
            </p:spPr>
            <p:txBody>
              <a:bodyPr wrap="none" anchor="ctr"/>
              <a:lstStyle/>
              <a:p>
                <a:pPr>
                  <a:defRPr/>
                </a:pPr>
                <a:endParaRPr lang="zh-CN" altLang="en-US" b="1">
                  <a:latin typeface="+mn-lt"/>
                </a:endParaRPr>
              </a:p>
            </p:txBody>
          </p:sp>
          <p:sp>
            <p:nvSpPr>
              <p:cNvPr id="534537" name="Rectangle 9"/>
              <p:cNvSpPr>
                <a:spLocks noChangeArrowheads="1"/>
              </p:cNvSpPr>
              <p:nvPr/>
            </p:nvSpPr>
            <p:spPr bwMode="auto">
              <a:xfrm>
                <a:off x="2784" y="1248"/>
                <a:ext cx="48" cy="384"/>
              </a:xfrm>
              <a:prstGeom prst="rect">
                <a:avLst/>
              </a:prstGeom>
              <a:solidFill>
                <a:srgbClr val="FFFFFF"/>
              </a:solidFill>
              <a:ln w="9525">
                <a:solidFill>
                  <a:srgbClr val="000000"/>
                </a:solidFill>
                <a:miter lim="800000"/>
                <a:headEnd/>
                <a:tailEnd/>
              </a:ln>
              <a:effectLst/>
            </p:spPr>
            <p:txBody>
              <a:bodyPr wrap="none" anchor="ctr"/>
              <a:lstStyle/>
              <a:p>
                <a:pPr>
                  <a:defRPr/>
                </a:pPr>
                <a:endParaRPr lang="zh-CN" altLang="en-US" b="1">
                  <a:latin typeface="+mn-lt"/>
                </a:endParaRPr>
              </a:p>
            </p:txBody>
          </p:sp>
          <p:sp>
            <p:nvSpPr>
              <p:cNvPr id="534538" name="Rectangle 10"/>
              <p:cNvSpPr>
                <a:spLocks noChangeArrowheads="1"/>
              </p:cNvSpPr>
              <p:nvPr/>
            </p:nvSpPr>
            <p:spPr bwMode="auto">
              <a:xfrm>
                <a:off x="2784" y="816"/>
                <a:ext cx="48" cy="384"/>
              </a:xfrm>
              <a:prstGeom prst="rect">
                <a:avLst/>
              </a:prstGeom>
              <a:solidFill>
                <a:srgbClr val="FFFFFF"/>
              </a:solidFill>
              <a:ln w="9525">
                <a:solidFill>
                  <a:srgbClr val="000000"/>
                </a:solidFill>
                <a:miter lim="800000"/>
                <a:headEnd/>
                <a:tailEnd/>
              </a:ln>
              <a:effectLst/>
            </p:spPr>
            <p:txBody>
              <a:bodyPr wrap="none" anchor="ctr"/>
              <a:lstStyle/>
              <a:p>
                <a:pPr>
                  <a:defRPr/>
                </a:pPr>
                <a:endParaRPr lang="zh-CN" altLang="en-US" b="1">
                  <a:latin typeface="+mn-lt"/>
                </a:endParaRPr>
              </a:p>
            </p:txBody>
          </p:sp>
          <p:sp>
            <p:nvSpPr>
              <p:cNvPr id="534539" name="Rectangle 11"/>
              <p:cNvSpPr>
                <a:spLocks noChangeArrowheads="1"/>
              </p:cNvSpPr>
              <p:nvPr/>
            </p:nvSpPr>
            <p:spPr bwMode="auto">
              <a:xfrm>
                <a:off x="3312" y="1248"/>
                <a:ext cx="48" cy="384"/>
              </a:xfrm>
              <a:prstGeom prst="rect">
                <a:avLst/>
              </a:prstGeom>
              <a:solidFill>
                <a:srgbClr val="FFFFFF"/>
              </a:solidFill>
              <a:ln w="9525">
                <a:solidFill>
                  <a:srgbClr val="000000"/>
                </a:solidFill>
                <a:miter lim="800000"/>
                <a:headEnd/>
                <a:tailEnd/>
              </a:ln>
              <a:effectLst/>
            </p:spPr>
            <p:txBody>
              <a:bodyPr wrap="none" anchor="ctr"/>
              <a:lstStyle/>
              <a:p>
                <a:pPr>
                  <a:defRPr/>
                </a:pPr>
                <a:endParaRPr lang="zh-CN" altLang="en-US" b="1">
                  <a:latin typeface="+mn-lt"/>
                </a:endParaRPr>
              </a:p>
            </p:txBody>
          </p:sp>
        </p:grpSp>
        <p:sp>
          <p:nvSpPr>
            <p:cNvPr id="141352" name="Rectangle 12"/>
            <p:cNvSpPr>
              <a:spLocks noChangeArrowheads="1"/>
            </p:cNvSpPr>
            <p:nvPr/>
          </p:nvSpPr>
          <p:spPr bwMode="auto">
            <a:xfrm>
              <a:off x="3792" y="912"/>
              <a:ext cx="235" cy="330"/>
            </a:xfrm>
            <a:prstGeom prst="rect">
              <a:avLst/>
            </a:prstGeom>
            <a:noFill/>
            <a:ln w="9525">
              <a:noFill/>
              <a:miter lim="800000"/>
              <a:headEnd/>
              <a:tailEnd/>
            </a:ln>
          </p:spPr>
          <p:txBody>
            <a:bodyPr wrap="none">
              <a:spAutoFit/>
            </a:bodyPr>
            <a:lstStyle/>
            <a:p>
              <a:pPr>
                <a:spcBef>
                  <a:spcPct val="50000"/>
                </a:spcBef>
                <a:defRPr/>
              </a:pPr>
              <a:r>
                <a:rPr lang="en-US" altLang="zh-CN" sz="2800" b="1" i="1">
                  <a:solidFill>
                    <a:schemeClr val="accent2"/>
                  </a:solidFill>
                  <a:latin typeface="+mn-lt"/>
                </a:rPr>
                <a:t>g</a:t>
              </a:r>
              <a:endParaRPr lang="en-US" altLang="zh-CN" sz="2800" b="1" i="1">
                <a:solidFill>
                  <a:srgbClr val="FFFF00"/>
                </a:solidFill>
                <a:latin typeface="+mn-lt"/>
              </a:endParaRPr>
            </a:p>
          </p:txBody>
        </p:sp>
        <p:sp>
          <p:nvSpPr>
            <p:cNvPr id="141353" name="Rectangle 13"/>
            <p:cNvSpPr>
              <a:spLocks noChangeArrowheads="1"/>
            </p:cNvSpPr>
            <p:nvPr/>
          </p:nvSpPr>
          <p:spPr bwMode="auto">
            <a:xfrm>
              <a:off x="3408" y="832"/>
              <a:ext cx="191" cy="327"/>
            </a:xfrm>
            <a:prstGeom prst="rect">
              <a:avLst/>
            </a:prstGeom>
            <a:noFill/>
            <a:ln w="9525">
              <a:noFill/>
              <a:miter lim="800000"/>
              <a:headEnd/>
              <a:tailEnd/>
            </a:ln>
          </p:spPr>
          <p:txBody>
            <a:bodyPr wrap="none">
              <a:spAutoFit/>
            </a:bodyPr>
            <a:lstStyle/>
            <a:p>
              <a:pPr>
                <a:spcBef>
                  <a:spcPct val="50000"/>
                </a:spcBef>
                <a:defRPr/>
              </a:pPr>
              <a:r>
                <a:rPr lang="en-US" altLang="zh-CN" sz="2800" b="1" i="1">
                  <a:solidFill>
                    <a:schemeClr val="accent2"/>
                  </a:solidFill>
                  <a:latin typeface="+mn-lt"/>
                </a:rPr>
                <a:t>f</a:t>
              </a:r>
              <a:endParaRPr lang="en-US" altLang="zh-CN" b="1" i="1">
                <a:solidFill>
                  <a:srgbClr val="FFFF00"/>
                </a:solidFill>
                <a:latin typeface="+mn-lt"/>
              </a:endParaRPr>
            </a:p>
          </p:txBody>
        </p:sp>
        <p:sp>
          <p:nvSpPr>
            <p:cNvPr id="141354" name="Rectangle 14"/>
            <p:cNvSpPr>
              <a:spLocks noChangeArrowheads="1"/>
            </p:cNvSpPr>
            <p:nvPr/>
          </p:nvSpPr>
          <p:spPr bwMode="auto">
            <a:xfrm>
              <a:off x="3408" y="1264"/>
              <a:ext cx="227" cy="330"/>
            </a:xfrm>
            <a:prstGeom prst="rect">
              <a:avLst/>
            </a:prstGeom>
            <a:noFill/>
            <a:ln w="9525">
              <a:noFill/>
              <a:miter lim="800000"/>
              <a:headEnd/>
              <a:tailEnd/>
            </a:ln>
          </p:spPr>
          <p:txBody>
            <a:bodyPr wrap="none">
              <a:spAutoFit/>
            </a:bodyPr>
            <a:lstStyle/>
            <a:p>
              <a:pPr>
                <a:spcBef>
                  <a:spcPct val="50000"/>
                </a:spcBef>
                <a:defRPr/>
              </a:pPr>
              <a:r>
                <a:rPr lang="en-US" altLang="zh-CN" sz="2800" b="1" i="1">
                  <a:solidFill>
                    <a:schemeClr val="accent2"/>
                  </a:solidFill>
                  <a:latin typeface="+mn-lt"/>
                </a:rPr>
                <a:t>e</a:t>
              </a:r>
              <a:endParaRPr lang="en-US" altLang="zh-CN" b="1" i="1">
                <a:solidFill>
                  <a:srgbClr val="FFFF00"/>
                </a:solidFill>
                <a:latin typeface="+mn-lt"/>
              </a:endParaRPr>
            </a:p>
          </p:txBody>
        </p:sp>
        <p:sp>
          <p:nvSpPr>
            <p:cNvPr id="141355" name="Rectangle 15"/>
            <p:cNvSpPr>
              <a:spLocks noChangeArrowheads="1"/>
            </p:cNvSpPr>
            <p:nvPr/>
          </p:nvSpPr>
          <p:spPr bwMode="auto">
            <a:xfrm>
              <a:off x="3792" y="1648"/>
              <a:ext cx="235" cy="330"/>
            </a:xfrm>
            <a:prstGeom prst="rect">
              <a:avLst/>
            </a:prstGeom>
            <a:noFill/>
            <a:ln w="9525">
              <a:noFill/>
              <a:miter lim="800000"/>
              <a:headEnd/>
              <a:tailEnd/>
            </a:ln>
          </p:spPr>
          <p:txBody>
            <a:bodyPr wrap="none">
              <a:spAutoFit/>
            </a:bodyPr>
            <a:lstStyle/>
            <a:p>
              <a:pPr>
                <a:spcBef>
                  <a:spcPct val="50000"/>
                </a:spcBef>
                <a:defRPr/>
              </a:pPr>
              <a:r>
                <a:rPr lang="en-US" altLang="zh-CN" sz="2800" b="1" i="1">
                  <a:solidFill>
                    <a:schemeClr val="accent2"/>
                  </a:solidFill>
                  <a:latin typeface="+mn-lt"/>
                </a:rPr>
                <a:t>d</a:t>
              </a:r>
              <a:endParaRPr lang="en-US" altLang="zh-CN" b="1" i="1">
                <a:solidFill>
                  <a:srgbClr val="FFFF00"/>
                </a:solidFill>
                <a:latin typeface="+mn-lt"/>
              </a:endParaRPr>
            </a:p>
          </p:txBody>
        </p:sp>
        <p:sp>
          <p:nvSpPr>
            <p:cNvPr id="141356" name="Rectangle 16"/>
            <p:cNvSpPr>
              <a:spLocks noChangeArrowheads="1"/>
            </p:cNvSpPr>
            <p:nvPr/>
          </p:nvSpPr>
          <p:spPr bwMode="auto">
            <a:xfrm>
              <a:off x="4176" y="1248"/>
              <a:ext cx="215" cy="327"/>
            </a:xfrm>
            <a:prstGeom prst="rect">
              <a:avLst/>
            </a:prstGeom>
            <a:noFill/>
            <a:ln w="9525">
              <a:noFill/>
              <a:miter lim="800000"/>
              <a:headEnd/>
              <a:tailEnd/>
            </a:ln>
          </p:spPr>
          <p:txBody>
            <a:bodyPr wrap="none">
              <a:spAutoFit/>
            </a:bodyPr>
            <a:lstStyle/>
            <a:p>
              <a:pPr>
                <a:spcBef>
                  <a:spcPct val="50000"/>
                </a:spcBef>
                <a:defRPr/>
              </a:pPr>
              <a:r>
                <a:rPr lang="en-US" altLang="zh-CN" sz="2800" b="1" i="1">
                  <a:solidFill>
                    <a:schemeClr val="accent2"/>
                  </a:solidFill>
                  <a:latin typeface="+mn-lt"/>
                </a:rPr>
                <a:t>c</a:t>
              </a:r>
              <a:endParaRPr lang="en-US" altLang="zh-CN" b="1" i="1">
                <a:solidFill>
                  <a:srgbClr val="FFFF00"/>
                </a:solidFill>
                <a:latin typeface="+mn-lt"/>
              </a:endParaRPr>
            </a:p>
          </p:txBody>
        </p:sp>
        <p:sp>
          <p:nvSpPr>
            <p:cNvPr id="141357" name="Rectangle 17"/>
            <p:cNvSpPr>
              <a:spLocks noChangeArrowheads="1"/>
            </p:cNvSpPr>
            <p:nvPr/>
          </p:nvSpPr>
          <p:spPr bwMode="auto">
            <a:xfrm>
              <a:off x="4176" y="816"/>
              <a:ext cx="235" cy="330"/>
            </a:xfrm>
            <a:prstGeom prst="rect">
              <a:avLst/>
            </a:prstGeom>
            <a:noFill/>
            <a:ln w="9525">
              <a:noFill/>
              <a:miter lim="800000"/>
              <a:headEnd/>
              <a:tailEnd/>
            </a:ln>
          </p:spPr>
          <p:txBody>
            <a:bodyPr wrap="none">
              <a:spAutoFit/>
            </a:bodyPr>
            <a:lstStyle/>
            <a:p>
              <a:pPr>
                <a:spcBef>
                  <a:spcPct val="50000"/>
                </a:spcBef>
                <a:defRPr/>
              </a:pPr>
              <a:r>
                <a:rPr lang="en-US" altLang="zh-CN" sz="2800" b="1" i="1">
                  <a:solidFill>
                    <a:schemeClr val="accent2"/>
                  </a:solidFill>
                  <a:latin typeface="+mn-lt"/>
                </a:rPr>
                <a:t>b</a:t>
              </a:r>
              <a:endParaRPr lang="en-US" altLang="zh-CN" b="1" i="1">
                <a:solidFill>
                  <a:srgbClr val="FFFF00"/>
                </a:solidFill>
                <a:latin typeface="+mn-lt"/>
              </a:endParaRPr>
            </a:p>
          </p:txBody>
        </p:sp>
        <p:sp>
          <p:nvSpPr>
            <p:cNvPr id="141358" name="Rectangle 18"/>
            <p:cNvSpPr>
              <a:spLocks noChangeArrowheads="1"/>
            </p:cNvSpPr>
            <p:nvPr/>
          </p:nvSpPr>
          <p:spPr bwMode="auto">
            <a:xfrm>
              <a:off x="3792" y="448"/>
              <a:ext cx="235" cy="330"/>
            </a:xfrm>
            <a:prstGeom prst="rect">
              <a:avLst/>
            </a:prstGeom>
            <a:noFill/>
            <a:ln w="9525">
              <a:noFill/>
              <a:miter lim="800000"/>
              <a:headEnd/>
              <a:tailEnd/>
            </a:ln>
          </p:spPr>
          <p:txBody>
            <a:bodyPr wrap="none">
              <a:spAutoFit/>
            </a:bodyPr>
            <a:lstStyle/>
            <a:p>
              <a:pPr>
                <a:spcBef>
                  <a:spcPct val="50000"/>
                </a:spcBef>
                <a:defRPr/>
              </a:pPr>
              <a:r>
                <a:rPr lang="en-US" altLang="zh-CN" sz="2800" b="1" i="1">
                  <a:solidFill>
                    <a:schemeClr val="accent2"/>
                  </a:solidFill>
                  <a:latin typeface="+mn-lt"/>
                </a:rPr>
                <a:t>a</a:t>
              </a:r>
              <a:endParaRPr lang="en-US" altLang="zh-CN" b="1" i="1">
                <a:solidFill>
                  <a:srgbClr val="FFFF00"/>
                </a:solidFill>
                <a:latin typeface="+mn-lt"/>
              </a:endParaRPr>
            </a:p>
          </p:txBody>
        </p:sp>
      </p:grpSp>
      <p:sp>
        <p:nvSpPr>
          <p:cNvPr id="534548" name="Line 20"/>
          <p:cNvSpPr>
            <a:spLocks noChangeShapeType="1"/>
          </p:cNvSpPr>
          <p:nvPr/>
        </p:nvSpPr>
        <p:spPr bwMode="auto">
          <a:xfrm>
            <a:off x="1981200" y="4495800"/>
            <a:ext cx="6019800" cy="0"/>
          </a:xfrm>
          <a:prstGeom prst="line">
            <a:avLst/>
          </a:prstGeom>
          <a:noFill/>
          <a:ln w="28575">
            <a:solidFill>
              <a:srgbClr val="003366"/>
            </a:solidFill>
            <a:round/>
            <a:headEnd/>
            <a:tailEnd/>
          </a:ln>
          <a:effectLst/>
        </p:spPr>
        <p:txBody>
          <a:bodyPr lIns="90000" tIns="46800" rIns="90000" bIns="46800" anchor="ctr">
            <a:spAutoFit/>
          </a:bodyPr>
          <a:lstStyle/>
          <a:p>
            <a:pPr>
              <a:defRPr/>
            </a:pPr>
            <a:endParaRPr lang="zh-CN" altLang="en-US" b="1">
              <a:latin typeface="+mn-lt"/>
            </a:endParaRPr>
          </a:p>
        </p:txBody>
      </p:sp>
      <p:grpSp>
        <p:nvGrpSpPr>
          <p:cNvPr id="4" name="Group 21"/>
          <p:cNvGrpSpPr>
            <a:grpSpLocks/>
          </p:cNvGrpSpPr>
          <p:nvPr/>
        </p:nvGrpSpPr>
        <p:grpSpPr bwMode="auto">
          <a:xfrm>
            <a:off x="762000" y="2362200"/>
            <a:ext cx="914400" cy="1447800"/>
            <a:chOff x="-1056" y="1856"/>
            <a:chExt cx="576" cy="912"/>
          </a:xfrm>
        </p:grpSpPr>
        <p:sp>
          <p:nvSpPr>
            <p:cNvPr id="534550" name="Rectangle 22"/>
            <p:cNvSpPr>
              <a:spLocks noChangeArrowheads="1"/>
            </p:cNvSpPr>
            <p:nvPr/>
          </p:nvSpPr>
          <p:spPr bwMode="auto">
            <a:xfrm>
              <a:off x="-1008" y="1856"/>
              <a:ext cx="480" cy="48"/>
            </a:xfrm>
            <a:prstGeom prst="rect">
              <a:avLst/>
            </a:prstGeom>
            <a:solidFill>
              <a:srgbClr val="FF3300"/>
            </a:solidFill>
            <a:ln w="9525">
              <a:solidFill>
                <a:srgbClr val="000000"/>
              </a:solidFill>
              <a:miter lim="800000"/>
              <a:headEnd/>
              <a:tailEnd/>
            </a:ln>
            <a:effectLst/>
          </p:spPr>
          <p:txBody>
            <a:bodyPr wrap="none" anchor="ctr"/>
            <a:lstStyle/>
            <a:p>
              <a:pPr>
                <a:defRPr/>
              </a:pPr>
              <a:endParaRPr lang="zh-CN" altLang="en-US" b="1">
                <a:latin typeface="+mn-lt"/>
              </a:endParaRPr>
            </a:p>
          </p:txBody>
        </p:sp>
        <p:sp>
          <p:nvSpPr>
            <p:cNvPr id="534551" name="Rectangle 23"/>
            <p:cNvSpPr>
              <a:spLocks noChangeArrowheads="1"/>
            </p:cNvSpPr>
            <p:nvPr/>
          </p:nvSpPr>
          <p:spPr bwMode="auto">
            <a:xfrm>
              <a:off x="-1008" y="2288"/>
              <a:ext cx="480" cy="48"/>
            </a:xfrm>
            <a:prstGeom prst="rect">
              <a:avLst/>
            </a:prstGeom>
            <a:solidFill>
              <a:srgbClr val="FF3300"/>
            </a:solidFill>
            <a:ln w="9525">
              <a:solidFill>
                <a:srgbClr val="000000"/>
              </a:solidFill>
              <a:miter lim="800000"/>
              <a:headEnd/>
              <a:tailEnd/>
            </a:ln>
            <a:effectLst/>
          </p:spPr>
          <p:txBody>
            <a:bodyPr wrap="none" anchor="ctr"/>
            <a:lstStyle/>
            <a:p>
              <a:pPr>
                <a:defRPr/>
              </a:pPr>
              <a:endParaRPr lang="zh-CN" altLang="en-US" b="1">
                <a:latin typeface="+mn-lt"/>
              </a:endParaRPr>
            </a:p>
          </p:txBody>
        </p:sp>
        <p:sp>
          <p:nvSpPr>
            <p:cNvPr id="534552" name="Rectangle 24"/>
            <p:cNvSpPr>
              <a:spLocks noChangeArrowheads="1"/>
            </p:cNvSpPr>
            <p:nvPr/>
          </p:nvSpPr>
          <p:spPr bwMode="auto">
            <a:xfrm>
              <a:off x="-1008" y="2720"/>
              <a:ext cx="480" cy="48"/>
            </a:xfrm>
            <a:prstGeom prst="rect">
              <a:avLst/>
            </a:prstGeom>
            <a:solidFill>
              <a:srgbClr val="FF3300"/>
            </a:solidFill>
            <a:ln w="9525">
              <a:solidFill>
                <a:srgbClr val="000000"/>
              </a:solidFill>
              <a:miter lim="800000"/>
              <a:headEnd/>
              <a:tailEnd/>
            </a:ln>
            <a:effectLst/>
          </p:spPr>
          <p:txBody>
            <a:bodyPr wrap="none" anchor="ctr"/>
            <a:lstStyle/>
            <a:p>
              <a:pPr>
                <a:defRPr/>
              </a:pPr>
              <a:endParaRPr lang="zh-CN" altLang="en-US" b="1">
                <a:latin typeface="+mn-lt"/>
              </a:endParaRPr>
            </a:p>
          </p:txBody>
        </p:sp>
        <p:sp>
          <p:nvSpPr>
            <p:cNvPr id="534553" name="Rectangle 25"/>
            <p:cNvSpPr>
              <a:spLocks noChangeArrowheads="1"/>
            </p:cNvSpPr>
            <p:nvPr/>
          </p:nvSpPr>
          <p:spPr bwMode="auto">
            <a:xfrm>
              <a:off x="-1056" y="1904"/>
              <a:ext cx="48" cy="384"/>
            </a:xfrm>
            <a:prstGeom prst="rect">
              <a:avLst/>
            </a:prstGeom>
            <a:solidFill>
              <a:srgbClr val="FF3300"/>
            </a:solidFill>
            <a:ln w="9525">
              <a:solidFill>
                <a:srgbClr val="000000"/>
              </a:solidFill>
              <a:miter lim="800000"/>
              <a:headEnd/>
              <a:tailEnd/>
            </a:ln>
            <a:effectLst/>
          </p:spPr>
          <p:txBody>
            <a:bodyPr wrap="none" anchor="ctr"/>
            <a:lstStyle/>
            <a:p>
              <a:pPr>
                <a:defRPr/>
              </a:pPr>
              <a:endParaRPr lang="zh-CN" altLang="en-US" b="1">
                <a:latin typeface="+mn-lt"/>
              </a:endParaRPr>
            </a:p>
          </p:txBody>
        </p:sp>
        <p:sp>
          <p:nvSpPr>
            <p:cNvPr id="534554" name="Rectangle 26"/>
            <p:cNvSpPr>
              <a:spLocks noChangeArrowheads="1"/>
            </p:cNvSpPr>
            <p:nvPr/>
          </p:nvSpPr>
          <p:spPr bwMode="auto">
            <a:xfrm>
              <a:off x="-528" y="2336"/>
              <a:ext cx="48" cy="384"/>
            </a:xfrm>
            <a:prstGeom prst="rect">
              <a:avLst/>
            </a:prstGeom>
            <a:solidFill>
              <a:srgbClr val="FF3300"/>
            </a:solidFill>
            <a:ln w="9525">
              <a:solidFill>
                <a:srgbClr val="000000"/>
              </a:solidFill>
              <a:miter lim="800000"/>
              <a:headEnd/>
              <a:tailEnd/>
            </a:ln>
            <a:effectLst/>
          </p:spPr>
          <p:txBody>
            <a:bodyPr wrap="none" anchor="ctr"/>
            <a:lstStyle/>
            <a:p>
              <a:pPr>
                <a:defRPr/>
              </a:pPr>
              <a:endParaRPr lang="zh-CN" altLang="en-US" b="1">
                <a:latin typeface="+mn-lt"/>
              </a:endParaRPr>
            </a:p>
          </p:txBody>
        </p:sp>
      </p:grpSp>
      <p:grpSp>
        <p:nvGrpSpPr>
          <p:cNvPr id="5" name="Group 27"/>
          <p:cNvGrpSpPr>
            <a:grpSpLocks/>
          </p:cNvGrpSpPr>
          <p:nvPr/>
        </p:nvGrpSpPr>
        <p:grpSpPr bwMode="auto">
          <a:xfrm>
            <a:off x="762000" y="2438400"/>
            <a:ext cx="914400" cy="1295400"/>
            <a:chOff x="-817" y="1904"/>
            <a:chExt cx="576" cy="816"/>
          </a:xfrm>
        </p:grpSpPr>
        <p:sp>
          <p:nvSpPr>
            <p:cNvPr id="534556" name="Rectangle 28"/>
            <p:cNvSpPr>
              <a:spLocks noChangeArrowheads="1"/>
            </p:cNvSpPr>
            <p:nvPr/>
          </p:nvSpPr>
          <p:spPr bwMode="auto">
            <a:xfrm>
              <a:off x="-769" y="2288"/>
              <a:ext cx="480" cy="48"/>
            </a:xfrm>
            <a:prstGeom prst="rect">
              <a:avLst/>
            </a:prstGeom>
            <a:solidFill>
              <a:srgbClr val="FF3300"/>
            </a:solidFill>
            <a:ln w="9525">
              <a:solidFill>
                <a:srgbClr val="000000"/>
              </a:solidFill>
              <a:miter lim="800000"/>
              <a:headEnd/>
              <a:tailEnd/>
            </a:ln>
            <a:effectLst/>
          </p:spPr>
          <p:txBody>
            <a:bodyPr wrap="none" anchor="ctr"/>
            <a:lstStyle/>
            <a:p>
              <a:pPr>
                <a:defRPr/>
              </a:pPr>
              <a:endParaRPr lang="zh-CN" altLang="en-US" b="1">
                <a:latin typeface="+mn-lt"/>
              </a:endParaRPr>
            </a:p>
          </p:txBody>
        </p:sp>
        <p:sp>
          <p:nvSpPr>
            <p:cNvPr id="534557" name="Rectangle 29"/>
            <p:cNvSpPr>
              <a:spLocks noChangeArrowheads="1"/>
            </p:cNvSpPr>
            <p:nvPr/>
          </p:nvSpPr>
          <p:spPr bwMode="auto">
            <a:xfrm>
              <a:off x="-289" y="1904"/>
              <a:ext cx="48" cy="384"/>
            </a:xfrm>
            <a:prstGeom prst="rect">
              <a:avLst/>
            </a:prstGeom>
            <a:solidFill>
              <a:srgbClr val="FF3300"/>
            </a:solidFill>
            <a:ln w="9525">
              <a:solidFill>
                <a:srgbClr val="000000"/>
              </a:solidFill>
              <a:miter lim="800000"/>
              <a:headEnd/>
              <a:tailEnd/>
            </a:ln>
            <a:effectLst/>
          </p:spPr>
          <p:txBody>
            <a:bodyPr wrap="none" anchor="ctr"/>
            <a:lstStyle/>
            <a:p>
              <a:pPr>
                <a:defRPr/>
              </a:pPr>
              <a:endParaRPr lang="zh-CN" altLang="en-US" b="1">
                <a:latin typeface="+mn-lt"/>
              </a:endParaRPr>
            </a:p>
          </p:txBody>
        </p:sp>
        <p:sp>
          <p:nvSpPr>
            <p:cNvPr id="534558" name="Rectangle 30"/>
            <p:cNvSpPr>
              <a:spLocks noChangeArrowheads="1"/>
            </p:cNvSpPr>
            <p:nvPr/>
          </p:nvSpPr>
          <p:spPr bwMode="auto">
            <a:xfrm>
              <a:off x="-817" y="1904"/>
              <a:ext cx="48" cy="384"/>
            </a:xfrm>
            <a:prstGeom prst="rect">
              <a:avLst/>
            </a:prstGeom>
            <a:solidFill>
              <a:srgbClr val="FF3300"/>
            </a:solidFill>
            <a:ln w="9525">
              <a:solidFill>
                <a:srgbClr val="000000"/>
              </a:solidFill>
              <a:miter lim="800000"/>
              <a:headEnd/>
              <a:tailEnd/>
            </a:ln>
            <a:effectLst/>
          </p:spPr>
          <p:txBody>
            <a:bodyPr wrap="none" anchor="ctr"/>
            <a:lstStyle/>
            <a:p>
              <a:pPr>
                <a:defRPr/>
              </a:pPr>
              <a:endParaRPr lang="zh-CN" altLang="en-US" b="1">
                <a:latin typeface="+mn-lt"/>
              </a:endParaRPr>
            </a:p>
          </p:txBody>
        </p:sp>
        <p:sp>
          <p:nvSpPr>
            <p:cNvPr id="534559" name="Rectangle 31"/>
            <p:cNvSpPr>
              <a:spLocks noChangeArrowheads="1"/>
            </p:cNvSpPr>
            <p:nvPr/>
          </p:nvSpPr>
          <p:spPr bwMode="auto">
            <a:xfrm>
              <a:off x="-289" y="2336"/>
              <a:ext cx="48" cy="384"/>
            </a:xfrm>
            <a:prstGeom prst="rect">
              <a:avLst/>
            </a:prstGeom>
            <a:solidFill>
              <a:srgbClr val="FF3300"/>
            </a:solidFill>
            <a:ln w="9525">
              <a:solidFill>
                <a:srgbClr val="000000"/>
              </a:solidFill>
              <a:miter lim="800000"/>
              <a:headEnd/>
              <a:tailEnd/>
            </a:ln>
            <a:effectLst/>
          </p:spPr>
          <p:txBody>
            <a:bodyPr wrap="none" anchor="ctr"/>
            <a:lstStyle/>
            <a:p>
              <a:pPr>
                <a:defRPr/>
              </a:pPr>
              <a:endParaRPr lang="zh-CN" altLang="en-US" b="1">
                <a:latin typeface="+mn-lt"/>
              </a:endParaRPr>
            </a:p>
          </p:txBody>
        </p:sp>
      </p:grpSp>
      <p:sp>
        <p:nvSpPr>
          <p:cNvPr id="534560" name="Line 32"/>
          <p:cNvSpPr>
            <a:spLocks noChangeShapeType="1"/>
          </p:cNvSpPr>
          <p:nvPr/>
        </p:nvSpPr>
        <p:spPr bwMode="auto">
          <a:xfrm>
            <a:off x="2057400" y="4114800"/>
            <a:ext cx="6019800" cy="1588"/>
          </a:xfrm>
          <a:prstGeom prst="line">
            <a:avLst/>
          </a:prstGeom>
          <a:noFill/>
          <a:ln w="28575">
            <a:solidFill>
              <a:srgbClr val="339933"/>
            </a:solidFill>
            <a:round/>
            <a:headEnd/>
            <a:tailEnd/>
          </a:ln>
          <a:effectLst/>
        </p:spPr>
        <p:txBody>
          <a:bodyPr lIns="90000" tIns="46800" rIns="90000" bIns="46800" anchor="ctr">
            <a:spAutoFit/>
          </a:bodyPr>
          <a:lstStyle/>
          <a:p>
            <a:pPr>
              <a:defRPr/>
            </a:pPr>
            <a:endParaRPr lang="zh-CN" altLang="en-US" b="1">
              <a:latin typeface="+mn-lt"/>
            </a:endParaRPr>
          </a:p>
        </p:txBody>
      </p:sp>
      <p:pic>
        <p:nvPicPr>
          <p:cNvPr id="141320" name="Picture 54" descr="C:\Users\Administrator\Desktop\图片4.jpg"/>
          <p:cNvPicPr>
            <a:picLocks noChangeAspect="1" noChangeArrowheads="1"/>
          </p:cNvPicPr>
          <p:nvPr/>
        </p:nvPicPr>
        <p:blipFill>
          <a:blip r:embed="rId2">
            <a:clrChange>
              <a:clrFrom>
                <a:srgbClr val="FFFEFF"/>
              </a:clrFrom>
              <a:clrTo>
                <a:srgbClr val="FFFEFF">
                  <a:alpha val="0"/>
                </a:srgbClr>
              </a:clrTo>
            </a:clrChange>
            <a:extLst>
              <a:ext uri="{28A0092B-C50C-407E-A947-70E740481C1C}">
                <a14:useLocalDpi xmlns:a14="http://schemas.microsoft.com/office/drawing/2010/main" val="0"/>
              </a:ext>
            </a:extLst>
          </a:blip>
          <a:srcRect/>
          <a:stretch>
            <a:fillRect/>
          </a:stretch>
        </p:blipFill>
        <p:spPr bwMode="auto">
          <a:xfrm>
            <a:off x="1830388" y="1123950"/>
            <a:ext cx="6791325" cy="512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29330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34548"/>
                                        </p:tgtEl>
                                        <p:attrNameLst>
                                          <p:attrName>style.visibility</p:attrName>
                                        </p:attrNameLst>
                                      </p:cBhvr>
                                      <p:to>
                                        <p:strVal val="visible"/>
                                      </p:to>
                                    </p:set>
                                    <p:animEffect transition="in" filter="wipe(left)">
                                      <p:cBhvr>
                                        <p:cTn id="7" dur="500"/>
                                        <p:tgtEl>
                                          <p:spTgt spid="5345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34560"/>
                                        </p:tgtEl>
                                        <p:attrNameLst>
                                          <p:attrName>style.visibility</p:attrName>
                                        </p:attrNameLst>
                                      </p:cBhvr>
                                      <p:to>
                                        <p:strVal val="visible"/>
                                      </p:to>
                                    </p:set>
                                    <p:animEffect transition="in" filter="wipe(left)">
                                      <p:cBhvr>
                                        <p:cTn id="17" dur="500"/>
                                        <p:tgtEl>
                                          <p:spTgt spid="53456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733" name="Rectangle 181"/>
          <p:cNvSpPr>
            <a:spLocks noChangeArrowheads="1"/>
          </p:cNvSpPr>
          <p:nvPr/>
        </p:nvSpPr>
        <p:spPr bwMode="auto">
          <a:xfrm>
            <a:off x="4114800" y="5267325"/>
            <a:ext cx="4632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600">
                <a:latin typeface="宋体" panose="02010600030101010101" pitchFamily="2" charset="-122"/>
              </a:rPr>
              <a:t>七段译码器和数码管的连接图</a:t>
            </a:r>
            <a:endParaRPr lang="zh-CN" altLang="en-US" sz="2600"/>
          </a:p>
        </p:txBody>
      </p:sp>
      <p:grpSp>
        <p:nvGrpSpPr>
          <p:cNvPr id="2" name="Group 285"/>
          <p:cNvGrpSpPr>
            <a:grpSpLocks/>
          </p:cNvGrpSpPr>
          <p:nvPr/>
        </p:nvGrpSpPr>
        <p:grpSpPr bwMode="auto">
          <a:xfrm>
            <a:off x="547688" y="4889500"/>
            <a:ext cx="2943225" cy="808038"/>
            <a:chOff x="482" y="3043"/>
            <a:chExt cx="1854" cy="509"/>
          </a:xfrm>
        </p:grpSpPr>
        <p:sp>
          <p:nvSpPr>
            <p:cNvPr id="142343" name="Rectangle 286"/>
            <p:cNvSpPr>
              <a:spLocks noChangeArrowheads="1"/>
            </p:cNvSpPr>
            <p:nvPr/>
          </p:nvSpPr>
          <p:spPr bwMode="auto">
            <a:xfrm>
              <a:off x="482" y="3043"/>
              <a:ext cx="185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600"/>
                <a:t>  74LS247</a:t>
              </a:r>
              <a:r>
                <a:rPr lang="zh-CN" altLang="en-US" sz="2600"/>
                <a:t>型译码</a:t>
              </a:r>
              <a:r>
                <a:rPr lang="zh-CN" altLang="en-US"/>
                <a:t>器</a:t>
              </a:r>
            </a:p>
          </p:txBody>
        </p:sp>
        <p:sp>
          <p:nvSpPr>
            <p:cNvPr id="142344" name="Rectangle 287"/>
            <p:cNvSpPr>
              <a:spLocks noChangeArrowheads="1"/>
            </p:cNvSpPr>
            <p:nvPr/>
          </p:nvSpPr>
          <p:spPr bwMode="auto">
            <a:xfrm>
              <a:off x="673" y="3302"/>
              <a:ext cx="15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600"/>
                <a:t>外引线排列图</a:t>
              </a:r>
            </a:p>
          </p:txBody>
        </p:sp>
      </p:grpSp>
      <p:pic>
        <p:nvPicPr>
          <p:cNvPr id="535911" name="Picture 359" descr="图片5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052513"/>
            <a:ext cx="2930525" cy="36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5912" name="Picture 360" descr="图片5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8100" y="620713"/>
            <a:ext cx="4540250" cy="448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51028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35911"/>
                                        </p:tgtEl>
                                        <p:attrNameLst>
                                          <p:attrName>style.visibility</p:attrName>
                                        </p:attrNameLst>
                                      </p:cBhvr>
                                      <p:to>
                                        <p:strVal val="visible"/>
                                      </p:to>
                                    </p:set>
                                    <p:animEffect transition="in" filter="wipe(left)">
                                      <p:cBhvr>
                                        <p:cTn id="7" dur="1000"/>
                                        <p:tgtEl>
                                          <p:spTgt spid="535911"/>
                                        </p:tgtEl>
                                      </p:cBhvr>
                                    </p:animEffect>
                                  </p:childTnLst>
                                </p:cTn>
                              </p:par>
                            </p:childTnLst>
                          </p:cTn>
                        </p:par>
                        <p:par>
                          <p:cTn id="8" fill="hold" nodeType="afterGroup">
                            <p:stCondLst>
                              <p:cond delay="1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535912"/>
                                        </p:tgtEl>
                                        <p:attrNameLst>
                                          <p:attrName>style.visibility</p:attrName>
                                        </p:attrNameLst>
                                      </p:cBhvr>
                                      <p:to>
                                        <p:strVal val="visible"/>
                                      </p:to>
                                    </p:set>
                                    <p:animEffect transition="in" filter="wipe(left)">
                                      <p:cBhvr>
                                        <p:cTn id="16" dur="1000"/>
                                        <p:tgtEl>
                                          <p:spTgt spid="535912"/>
                                        </p:tgtEl>
                                      </p:cBhvr>
                                    </p:animEffect>
                                  </p:childTnLst>
                                </p:cTn>
                              </p:par>
                            </p:childTnLst>
                          </p:cTn>
                        </p:par>
                        <p:par>
                          <p:cTn id="17" fill="hold" nodeType="afterGroup">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535733"/>
                                        </p:tgtEl>
                                        <p:attrNameLst>
                                          <p:attrName>style.visibility</p:attrName>
                                        </p:attrNameLst>
                                      </p:cBhvr>
                                      <p:to>
                                        <p:strVal val="visible"/>
                                      </p:to>
                                    </p:set>
                                    <p:animEffect transition="in" filter="wipe(left)">
                                      <p:cBhvr>
                                        <p:cTn id="20" dur="1000"/>
                                        <p:tgtEl>
                                          <p:spTgt spid="535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5733"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Rectangle 2"/>
          <p:cNvSpPr>
            <a:spLocks noGrp="1" noChangeArrowheads="1"/>
          </p:cNvSpPr>
          <p:nvPr>
            <p:ph type="title"/>
          </p:nvPr>
        </p:nvSpPr>
        <p:spPr bwMode="auto">
          <a:xfrm>
            <a:off x="999654" y="588758"/>
            <a:ext cx="6934200" cy="609600"/>
          </a:xfrm>
          <a:ln>
            <a:miter lim="800000"/>
            <a:headEnd/>
            <a:tailEnd/>
          </a:ln>
        </p:spPr>
        <p:txBody>
          <a:bodyPr vert="horz" wrap="square" lIns="91440" tIns="45720" rIns="91440" bIns="45720" numCol="1" anchor="t" anchorCtr="0" compatLnSpc="1">
            <a:prstTxWarp prst="textNoShape">
              <a:avLst/>
            </a:prstTxWarp>
          </a:bodyPr>
          <a:lstStyle/>
          <a:p>
            <a:pPr eaLnBrk="1" hangingPunct="1">
              <a:defRPr/>
            </a:pPr>
            <a:r>
              <a:rPr lang="en-US" altLang="zh-CN" sz="3600" b="1" smtClean="0">
                <a:solidFill>
                  <a:srgbClr val="CC0000"/>
                </a:solidFill>
                <a:latin typeface="Times New Roman" panose="02020603050405020304" pitchFamily="18" charset="0"/>
                <a:ea typeface="黑体" pitchFamily="2" charset="-122"/>
                <a:cs typeface="Times New Roman" panose="02020603050405020304" pitchFamily="18" charset="0"/>
              </a:rPr>
              <a:t>20. 10  </a:t>
            </a:r>
            <a:r>
              <a:rPr lang="zh-CN" altLang="en-US" sz="3600" b="1" smtClean="0">
                <a:solidFill>
                  <a:srgbClr val="CC0000"/>
                </a:solidFill>
                <a:latin typeface="Times New Roman" panose="02020603050405020304" pitchFamily="18" charset="0"/>
                <a:ea typeface="黑体" pitchFamily="2" charset="-122"/>
                <a:cs typeface="Times New Roman" panose="02020603050405020304" pitchFamily="18" charset="0"/>
              </a:rPr>
              <a:t>数据分配器和数据选择器</a:t>
            </a:r>
          </a:p>
        </p:txBody>
      </p:sp>
      <p:sp>
        <p:nvSpPr>
          <p:cNvPr id="536579" name="Text Box 3"/>
          <p:cNvSpPr txBox="1">
            <a:spLocks noChangeArrowheads="1"/>
          </p:cNvSpPr>
          <p:nvPr/>
        </p:nvSpPr>
        <p:spPr bwMode="auto">
          <a:xfrm>
            <a:off x="548804" y="1207883"/>
            <a:ext cx="8280400" cy="2441575"/>
          </a:xfrm>
          <a:prstGeom prst="rect">
            <a:avLst/>
          </a:prstGeom>
          <a:noFill/>
          <a:ln w="9525">
            <a:noFill/>
            <a:miter lim="800000"/>
            <a:headEnd/>
            <a:tailEnd/>
          </a:ln>
          <a:effectLst/>
        </p:spPr>
        <p:txBody>
          <a:bodyPr>
            <a:spAutoFit/>
          </a:bodyPr>
          <a:lstStyle/>
          <a:p>
            <a:pPr>
              <a:lnSpc>
                <a:spcPct val="110000"/>
              </a:lnSpc>
              <a:defRPr/>
            </a:pPr>
            <a:r>
              <a:rPr lang="en-US" altLang="zh-CN" sz="2800" b="1">
                <a:solidFill>
                  <a:srgbClr val="000000"/>
                </a:solidFill>
                <a:latin typeface="Times New Roman" panose="02020603050405020304" pitchFamily="18" charset="0"/>
                <a:cs typeface="Times New Roman" panose="02020603050405020304" pitchFamily="18" charset="0"/>
              </a:rPr>
              <a:t>        </a:t>
            </a:r>
            <a:r>
              <a:rPr lang="zh-CN" altLang="en-US" sz="2800" b="1">
                <a:solidFill>
                  <a:srgbClr val="000000"/>
                </a:solidFill>
                <a:latin typeface="Times New Roman" panose="02020603050405020304" pitchFamily="18" charset="0"/>
                <a:cs typeface="Times New Roman" panose="02020603050405020304" pitchFamily="18" charset="0"/>
              </a:rPr>
              <a:t>在数字电路中，当需要进行远距离多路数字传输时，为了减少传输线的数目，发送端常通过一条公共传输线，用多路选择器分时发送数据到接收端</a:t>
            </a:r>
            <a:r>
              <a:rPr lang="en-US" altLang="zh-CN" sz="2800" b="1">
                <a:solidFill>
                  <a:srgbClr val="000000"/>
                </a:solidFill>
                <a:latin typeface="Times New Roman" panose="02020603050405020304" pitchFamily="18" charset="0"/>
                <a:cs typeface="Times New Roman" panose="02020603050405020304" pitchFamily="18" charset="0"/>
              </a:rPr>
              <a:t>,</a:t>
            </a:r>
            <a:r>
              <a:rPr lang="zh-CN" altLang="en-US" sz="2800" b="1">
                <a:solidFill>
                  <a:srgbClr val="000000"/>
                </a:solidFill>
                <a:latin typeface="Times New Roman" panose="02020603050405020304" pitchFamily="18" charset="0"/>
                <a:cs typeface="Times New Roman" panose="02020603050405020304" pitchFamily="18" charset="0"/>
              </a:rPr>
              <a:t>接收端利用多路分配器分时将数据分配给各路接收端，其原理如图所示。</a:t>
            </a:r>
          </a:p>
        </p:txBody>
      </p:sp>
      <p:sp>
        <p:nvSpPr>
          <p:cNvPr id="536589" name="AutoShape 13" descr="40%"/>
          <p:cNvSpPr>
            <a:spLocks noChangeArrowheads="1"/>
          </p:cNvSpPr>
          <p:nvPr/>
        </p:nvSpPr>
        <p:spPr bwMode="auto">
          <a:xfrm>
            <a:off x="3819054" y="5856083"/>
            <a:ext cx="1066800" cy="533400"/>
          </a:xfrm>
          <a:prstGeom prst="wedgeRoundRectCallout">
            <a:avLst>
              <a:gd name="adj1" fmla="val -109375"/>
              <a:gd name="adj2" fmla="val -296"/>
              <a:gd name="adj3" fmla="val 16667"/>
            </a:avLst>
          </a:prstGeom>
          <a:pattFill prst="pct40">
            <a:fgClr>
              <a:srgbClr val="FFCCCC"/>
            </a:fgClr>
            <a:bgClr>
              <a:srgbClr val="FFFFFF"/>
            </a:bgClr>
          </a:pattFill>
          <a:ln w="28575">
            <a:solidFill>
              <a:srgbClr val="FF3300"/>
            </a:solidFill>
            <a:miter lim="800000"/>
            <a:headEnd/>
            <a:tailEnd/>
          </a:ln>
          <a:effectLst/>
        </p:spPr>
        <p:txBody>
          <a:bodyPr wrap="none" anchor="ctr"/>
          <a:lstStyle/>
          <a:p>
            <a:pPr algn="ctr">
              <a:spcBef>
                <a:spcPct val="50000"/>
              </a:spcBef>
              <a:defRPr/>
            </a:pPr>
            <a:r>
              <a:rPr lang="zh-CN" altLang="en-US" sz="2400" b="1">
                <a:solidFill>
                  <a:schemeClr val="accent2"/>
                </a:solidFill>
                <a:latin typeface="Times New Roman" panose="02020603050405020304" pitchFamily="18" charset="0"/>
                <a:cs typeface="Times New Roman" panose="02020603050405020304" pitchFamily="18" charset="0"/>
              </a:rPr>
              <a:t>使能端</a:t>
            </a:r>
          </a:p>
        </p:txBody>
      </p:sp>
      <p:sp>
        <p:nvSpPr>
          <p:cNvPr id="536590" name="Rectangle 14"/>
          <p:cNvSpPr>
            <a:spLocks noChangeArrowheads="1"/>
          </p:cNvSpPr>
          <p:nvPr/>
        </p:nvSpPr>
        <p:spPr bwMode="auto">
          <a:xfrm>
            <a:off x="771054" y="5856083"/>
            <a:ext cx="1731564" cy="461665"/>
          </a:xfrm>
          <a:prstGeom prst="rect">
            <a:avLst/>
          </a:prstGeom>
          <a:noFill/>
          <a:ln w="28575">
            <a:solidFill>
              <a:srgbClr val="000099"/>
            </a:solidFill>
            <a:miter lim="800000"/>
            <a:headEnd/>
            <a:tailEnd/>
          </a:ln>
          <a:effectLst/>
        </p:spPr>
        <p:txBody>
          <a:bodyPr wrap="none">
            <a:spAutoFit/>
          </a:bodyPr>
          <a:lstStyle/>
          <a:p>
            <a:pPr>
              <a:spcBef>
                <a:spcPct val="50000"/>
              </a:spcBef>
              <a:defRPr/>
            </a:pPr>
            <a:r>
              <a:rPr lang="zh-CN" altLang="en-US" sz="2400" b="1">
                <a:solidFill>
                  <a:srgbClr val="CC0000"/>
                </a:solidFill>
                <a:latin typeface="Times New Roman" panose="02020603050405020304" pitchFamily="18" charset="0"/>
                <a:cs typeface="Times New Roman" panose="02020603050405020304" pitchFamily="18" charset="0"/>
              </a:rPr>
              <a:t>多路选择器</a:t>
            </a:r>
          </a:p>
        </p:txBody>
      </p:sp>
      <p:sp>
        <p:nvSpPr>
          <p:cNvPr id="536591" name="Rectangle 15"/>
          <p:cNvSpPr>
            <a:spLocks noChangeArrowheads="1"/>
          </p:cNvSpPr>
          <p:nvPr/>
        </p:nvSpPr>
        <p:spPr bwMode="auto">
          <a:xfrm>
            <a:off x="6638454" y="5856083"/>
            <a:ext cx="1731564" cy="461665"/>
          </a:xfrm>
          <a:prstGeom prst="rect">
            <a:avLst/>
          </a:prstGeom>
          <a:noFill/>
          <a:ln w="28575">
            <a:solidFill>
              <a:srgbClr val="000099"/>
            </a:solidFill>
            <a:miter lim="800000"/>
            <a:headEnd/>
            <a:tailEnd/>
          </a:ln>
          <a:effectLst/>
        </p:spPr>
        <p:txBody>
          <a:bodyPr wrap="none">
            <a:spAutoFit/>
          </a:bodyPr>
          <a:lstStyle/>
          <a:p>
            <a:pPr>
              <a:spcBef>
                <a:spcPct val="50000"/>
              </a:spcBef>
              <a:defRPr/>
            </a:pPr>
            <a:r>
              <a:rPr lang="zh-CN" altLang="en-US" sz="2400" b="1">
                <a:solidFill>
                  <a:srgbClr val="CC0000"/>
                </a:solidFill>
                <a:latin typeface="Times New Roman" panose="02020603050405020304" pitchFamily="18" charset="0"/>
                <a:cs typeface="Times New Roman" panose="02020603050405020304" pitchFamily="18" charset="0"/>
              </a:rPr>
              <a:t>多路分配器</a:t>
            </a:r>
          </a:p>
        </p:txBody>
      </p:sp>
      <p:grpSp>
        <p:nvGrpSpPr>
          <p:cNvPr id="2" name="Group 16"/>
          <p:cNvGrpSpPr>
            <a:grpSpLocks/>
          </p:cNvGrpSpPr>
          <p:nvPr/>
        </p:nvGrpSpPr>
        <p:grpSpPr bwMode="auto">
          <a:xfrm>
            <a:off x="2218854" y="3760583"/>
            <a:ext cx="2743200" cy="952500"/>
            <a:chOff x="1392" y="2232"/>
            <a:chExt cx="1728" cy="600"/>
          </a:xfrm>
        </p:grpSpPr>
        <p:sp>
          <p:nvSpPr>
            <p:cNvPr id="536593" name="Oval 17"/>
            <p:cNvSpPr>
              <a:spLocks noChangeArrowheads="1"/>
            </p:cNvSpPr>
            <p:nvPr/>
          </p:nvSpPr>
          <p:spPr bwMode="auto">
            <a:xfrm>
              <a:off x="1392" y="2232"/>
              <a:ext cx="768" cy="240"/>
            </a:xfrm>
            <a:prstGeom prst="ellipse">
              <a:avLst/>
            </a:prstGeom>
            <a:noFill/>
            <a:ln w="28575">
              <a:solidFill>
                <a:srgbClr val="000099"/>
              </a:solidFill>
              <a:round/>
              <a:headEnd/>
              <a:tailEnd/>
            </a:ln>
            <a:effectLst/>
          </p:spPr>
          <p:txBody>
            <a:bodyPr wrap="none" anchor="ctr"/>
            <a:lstStyle/>
            <a:p>
              <a:pPr>
                <a:defRPr/>
              </a:pPr>
              <a:endParaRPr lang="zh-CN" altLang="en-US" sz="2400" b="1">
                <a:latin typeface="Times New Roman" panose="02020603050405020304" pitchFamily="18" charset="0"/>
                <a:cs typeface="Times New Roman" panose="02020603050405020304" pitchFamily="18" charset="0"/>
              </a:endParaRPr>
            </a:p>
          </p:txBody>
        </p:sp>
        <p:grpSp>
          <p:nvGrpSpPr>
            <p:cNvPr id="143384" name="Group 18"/>
            <p:cNvGrpSpPr>
              <a:grpSpLocks/>
            </p:cNvGrpSpPr>
            <p:nvPr/>
          </p:nvGrpSpPr>
          <p:grpSpPr bwMode="auto">
            <a:xfrm>
              <a:off x="2352" y="2256"/>
              <a:ext cx="768" cy="576"/>
              <a:chOff x="2352" y="2256"/>
              <a:chExt cx="768" cy="576"/>
            </a:xfrm>
          </p:grpSpPr>
          <p:sp>
            <p:nvSpPr>
              <p:cNvPr id="536595" name="AutoShape 19" descr="40%"/>
              <p:cNvSpPr>
                <a:spLocks noChangeArrowheads="1"/>
              </p:cNvSpPr>
              <p:nvPr/>
            </p:nvSpPr>
            <p:spPr bwMode="auto">
              <a:xfrm>
                <a:off x="2352" y="2256"/>
                <a:ext cx="720" cy="576"/>
              </a:xfrm>
              <a:prstGeom prst="wedgeRoundRectCallout">
                <a:avLst>
                  <a:gd name="adj1" fmla="val -95000"/>
                  <a:gd name="adj2" fmla="val -39407"/>
                  <a:gd name="adj3" fmla="val 16667"/>
                </a:avLst>
              </a:prstGeom>
              <a:pattFill prst="pct40">
                <a:fgClr>
                  <a:srgbClr val="00FF00"/>
                </a:fgClr>
                <a:bgClr>
                  <a:srgbClr val="FFFFFF"/>
                </a:bgClr>
              </a:pattFill>
              <a:ln w="28575">
                <a:solidFill>
                  <a:srgbClr val="FF3300"/>
                </a:solidFill>
                <a:miter lim="800000"/>
                <a:headEnd/>
                <a:tailEnd/>
              </a:ln>
              <a:effectLst/>
            </p:spPr>
            <p:txBody>
              <a:bodyPr wrap="none" anchor="ctr"/>
              <a:lstStyle/>
              <a:p>
                <a:pPr algn="ctr">
                  <a:spcBef>
                    <a:spcPct val="50000"/>
                  </a:spcBef>
                  <a:defRPr/>
                </a:pPr>
                <a:endParaRPr lang="zh-CN" altLang="zh-CN" sz="2400" b="1">
                  <a:solidFill>
                    <a:srgbClr val="000099"/>
                  </a:solidFill>
                  <a:latin typeface="Times New Roman" panose="02020603050405020304" pitchFamily="18" charset="0"/>
                  <a:cs typeface="Times New Roman" panose="02020603050405020304" pitchFamily="18" charset="0"/>
                </a:endParaRPr>
              </a:p>
            </p:txBody>
          </p:sp>
          <p:sp>
            <p:nvSpPr>
              <p:cNvPr id="536596" name="Rectangle 20"/>
              <p:cNvSpPr>
                <a:spLocks noChangeArrowheads="1"/>
              </p:cNvSpPr>
              <p:nvPr/>
            </p:nvSpPr>
            <p:spPr bwMode="auto">
              <a:xfrm>
                <a:off x="2352" y="2256"/>
                <a:ext cx="768" cy="523"/>
              </a:xfrm>
              <a:prstGeom prst="rect">
                <a:avLst/>
              </a:prstGeom>
              <a:noFill/>
              <a:ln w="9525">
                <a:noFill/>
                <a:miter lim="800000"/>
                <a:headEnd/>
                <a:tailEnd/>
              </a:ln>
              <a:effectLst/>
            </p:spPr>
            <p:txBody>
              <a:bodyPr>
                <a:spAutoFit/>
              </a:bodyPr>
              <a:lstStyle/>
              <a:p>
                <a:pPr algn="ctr">
                  <a:defRPr/>
                </a:pPr>
                <a:r>
                  <a:rPr lang="zh-CN" altLang="en-US" sz="2400" b="1">
                    <a:solidFill>
                      <a:srgbClr val="000099"/>
                    </a:solidFill>
                    <a:latin typeface="Times New Roman" panose="02020603050405020304" pitchFamily="18" charset="0"/>
                    <a:cs typeface="Times New Roman" panose="02020603050405020304" pitchFamily="18" charset="0"/>
                  </a:rPr>
                  <a:t>数据选</a:t>
                </a:r>
              </a:p>
              <a:p>
                <a:pPr algn="ctr">
                  <a:defRPr/>
                </a:pPr>
                <a:r>
                  <a:rPr lang="zh-CN" altLang="en-US" sz="2400" b="1">
                    <a:solidFill>
                      <a:srgbClr val="000099"/>
                    </a:solidFill>
                    <a:latin typeface="Times New Roman" panose="02020603050405020304" pitchFamily="18" charset="0"/>
                    <a:cs typeface="Times New Roman" panose="02020603050405020304" pitchFamily="18" charset="0"/>
                  </a:rPr>
                  <a:t>择控制</a:t>
                </a:r>
              </a:p>
            </p:txBody>
          </p:sp>
        </p:grpSp>
      </p:grpSp>
      <p:grpSp>
        <p:nvGrpSpPr>
          <p:cNvPr id="4" name="Group 21"/>
          <p:cNvGrpSpPr>
            <a:grpSpLocks/>
          </p:cNvGrpSpPr>
          <p:nvPr/>
        </p:nvGrpSpPr>
        <p:grpSpPr bwMode="auto">
          <a:xfrm>
            <a:off x="5419254" y="3417683"/>
            <a:ext cx="2743200" cy="838200"/>
            <a:chOff x="3408" y="2016"/>
            <a:chExt cx="1728" cy="528"/>
          </a:xfrm>
        </p:grpSpPr>
        <p:sp>
          <p:nvSpPr>
            <p:cNvPr id="536598" name="Oval 22"/>
            <p:cNvSpPr>
              <a:spLocks noChangeArrowheads="1"/>
            </p:cNvSpPr>
            <p:nvPr/>
          </p:nvSpPr>
          <p:spPr bwMode="auto">
            <a:xfrm>
              <a:off x="3408" y="2232"/>
              <a:ext cx="768" cy="240"/>
            </a:xfrm>
            <a:prstGeom prst="ellipse">
              <a:avLst/>
            </a:prstGeom>
            <a:noFill/>
            <a:ln w="28575">
              <a:solidFill>
                <a:srgbClr val="000099"/>
              </a:solidFill>
              <a:round/>
              <a:headEnd/>
              <a:tailEnd/>
            </a:ln>
            <a:effectLst/>
          </p:spPr>
          <p:txBody>
            <a:bodyPr wrap="none" anchor="ctr"/>
            <a:lstStyle/>
            <a:p>
              <a:pPr>
                <a:defRPr/>
              </a:pPr>
              <a:endParaRPr lang="zh-CN" altLang="en-US" sz="2400" b="1">
                <a:latin typeface="Times New Roman" panose="02020603050405020304" pitchFamily="18" charset="0"/>
                <a:cs typeface="Times New Roman" panose="02020603050405020304" pitchFamily="18" charset="0"/>
              </a:endParaRPr>
            </a:p>
          </p:txBody>
        </p:sp>
        <p:grpSp>
          <p:nvGrpSpPr>
            <p:cNvPr id="143380" name="Group 23"/>
            <p:cNvGrpSpPr>
              <a:grpSpLocks/>
            </p:cNvGrpSpPr>
            <p:nvPr/>
          </p:nvGrpSpPr>
          <p:grpSpPr bwMode="auto">
            <a:xfrm>
              <a:off x="4368" y="2016"/>
              <a:ext cx="768" cy="528"/>
              <a:chOff x="4368" y="2016"/>
              <a:chExt cx="768" cy="528"/>
            </a:xfrm>
          </p:grpSpPr>
          <p:sp>
            <p:nvSpPr>
              <p:cNvPr id="536600" name="AutoShape 24" descr="40%"/>
              <p:cNvSpPr>
                <a:spLocks noChangeArrowheads="1"/>
              </p:cNvSpPr>
              <p:nvPr/>
            </p:nvSpPr>
            <p:spPr bwMode="auto">
              <a:xfrm>
                <a:off x="4368" y="2016"/>
                <a:ext cx="720" cy="528"/>
              </a:xfrm>
              <a:prstGeom prst="wedgeRoundRectCallout">
                <a:avLst>
                  <a:gd name="adj1" fmla="val -99306"/>
                  <a:gd name="adj2" fmla="val 1324"/>
                  <a:gd name="adj3" fmla="val 16667"/>
                </a:avLst>
              </a:prstGeom>
              <a:pattFill prst="pct40">
                <a:fgClr>
                  <a:srgbClr val="00FF00"/>
                </a:fgClr>
                <a:bgClr>
                  <a:srgbClr val="FFFFFF"/>
                </a:bgClr>
              </a:pattFill>
              <a:ln w="28575">
                <a:solidFill>
                  <a:srgbClr val="FF3300"/>
                </a:solidFill>
                <a:miter lim="800000"/>
                <a:headEnd/>
                <a:tailEnd/>
              </a:ln>
              <a:effectLst/>
            </p:spPr>
            <p:txBody>
              <a:bodyPr wrap="none" anchor="ctr"/>
              <a:lstStyle/>
              <a:p>
                <a:pPr algn="ctr">
                  <a:spcBef>
                    <a:spcPct val="50000"/>
                  </a:spcBef>
                  <a:defRPr/>
                </a:pPr>
                <a:endParaRPr lang="zh-CN" altLang="zh-CN" sz="2400" b="1" dirty="0">
                  <a:solidFill>
                    <a:srgbClr val="000099"/>
                  </a:solidFill>
                  <a:latin typeface="Times New Roman" panose="02020603050405020304" pitchFamily="18" charset="0"/>
                  <a:cs typeface="Times New Roman" panose="02020603050405020304" pitchFamily="18" charset="0"/>
                </a:endParaRPr>
              </a:p>
            </p:txBody>
          </p:sp>
          <p:sp>
            <p:nvSpPr>
              <p:cNvPr id="536601" name="Rectangle 25"/>
              <p:cNvSpPr>
                <a:spLocks noChangeArrowheads="1"/>
              </p:cNvSpPr>
              <p:nvPr/>
            </p:nvSpPr>
            <p:spPr bwMode="auto">
              <a:xfrm>
                <a:off x="4368" y="2016"/>
                <a:ext cx="768" cy="523"/>
              </a:xfrm>
              <a:prstGeom prst="rect">
                <a:avLst/>
              </a:prstGeom>
              <a:noFill/>
              <a:ln w="9525">
                <a:noFill/>
                <a:miter lim="800000"/>
                <a:headEnd/>
                <a:tailEnd/>
              </a:ln>
              <a:effectLst/>
            </p:spPr>
            <p:txBody>
              <a:bodyPr>
                <a:spAutoFit/>
              </a:bodyPr>
              <a:lstStyle/>
              <a:p>
                <a:pPr algn="ctr">
                  <a:defRPr/>
                </a:pPr>
                <a:r>
                  <a:rPr lang="zh-CN" altLang="en-US" sz="2400" b="1">
                    <a:solidFill>
                      <a:srgbClr val="000099"/>
                    </a:solidFill>
                    <a:latin typeface="Times New Roman" panose="02020603050405020304" pitchFamily="18" charset="0"/>
                    <a:cs typeface="Times New Roman" panose="02020603050405020304" pitchFamily="18" charset="0"/>
                  </a:rPr>
                  <a:t>数据分</a:t>
                </a:r>
              </a:p>
              <a:p>
                <a:pPr algn="ctr">
                  <a:defRPr/>
                </a:pPr>
                <a:r>
                  <a:rPr lang="zh-CN" altLang="en-US" sz="2400" b="1">
                    <a:solidFill>
                      <a:srgbClr val="000099"/>
                    </a:solidFill>
                    <a:latin typeface="Times New Roman" panose="02020603050405020304" pitchFamily="18" charset="0"/>
                    <a:cs typeface="Times New Roman" panose="02020603050405020304" pitchFamily="18" charset="0"/>
                  </a:rPr>
                  <a:t>配控制</a:t>
                </a:r>
              </a:p>
            </p:txBody>
          </p:sp>
        </p:grpSp>
      </p:grpSp>
      <p:pic>
        <p:nvPicPr>
          <p:cNvPr id="536749" name="Picture 173" descr="图片5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242" y="3574846"/>
            <a:ext cx="7808912" cy="282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96348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6579"/>
                                        </p:tgtEl>
                                        <p:attrNameLst>
                                          <p:attrName>style.visibility</p:attrName>
                                        </p:attrNameLst>
                                      </p:cBhvr>
                                      <p:to>
                                        <p:strVal val="visible"/>
                                      </p:to>
                                    </p:set>
                                    <p:animEffect transition="in" filter="wipe(left)">
                                      <p:cBhvr>
                                        <p:cTn id="7" dur="500"/>
                                        <p:tgtEl>
                                          <p:spTgt spid="5365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36749"/>
                                        </p:tgtEl>
                                        <p:attrNameLst>
                                          <p:attrName>style.visibility</p:attrName>
                                        </p:attrNameLst>
                                      </p:cBhvr>
                                      <p:to>
                                        <p:strVal val="visible"/>
                                      </p:to>
                                    </p:set>
                                    <p:animEffect transition="in" filter="wipe(left)">
                                      <p:cBhvr>
                                        <p:cTn id="12" dur="500"/>
                                        <p:tgtEl>
                                          <p:spTgt spid="53674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2" fill="hold" nodeType="clickEffect">
                                  <p:stCondLst>
                                    <p:cond delay="0"/>
                                  </p:stCondLst>
                                  <p:childTnLst>
                                    <p:set>
                                      <p:cBhvr>
                                        <p:cTn id="16" dur="1" fill="hold">
                                          <p:stCondLst>
                                            <p:cond delay="0"/>
                                          </p:stCondLst>
                                        </p:cTn>
                                        <p:tgtEl>
                                          <p:spTgt spid="536589"/>
                                        </p:tgtEl>
                                        <p:attrNameLst>
                                          <p:attrName>style.visibility</p:attrName>
                                        </p:attrNameLst>
                                      </p:cBhvr>
                                      <p:to>
                                        <p:strVal val="visible"/>
                                      </p:to>
                                    </p:set>
                                    <p:animEffect transition="in" filter="wipe(right)">
                                      <p:cBhvr>
                                        <p:cTn id="17" dur="500"/>
                                        <p:tgtEl>
                                          <p:spTgt spid="53658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2"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right)">
                                      <p:cBhvr>
                                        <p:cTn id="22" dur="5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2"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right)">
                                      <p:cBhvr>
                                        <p:cTn id="27" dur="500"/>
                                        <p:tgtEl>
                                          <p:spTgt spid="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36590"/>
                                        </p:tgtEl>
                                        <p:attrNameLst>
                                          <p:attrName>style.visibility</p:attrName>
                                        </p:attrNameLst>
                                      </p:cBhvr>
                                      <p:to>
                                        <p:strVal val="visible"/>
                                      </p:to>
                                    </p:set>
                                    <p:animEffect transition="in" filter="wipe(left)">
                                      <p:cBhvr>
                                        <p:cTn id="32" dur="500"/>
                                        <p:tgtEl>
                                          <p:spTgt spid="53659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36591"/>
                                        </p:tgtEl>
                                        <p:attrNameLst>
                                          <p:attrName>style.visibility</p:attrName>
                                        </p:attrNameLst>
                                      </p:cBhvr>
                                      <p:to>
                                        <p:strVal val="visible"/>
                                      </p:to>
                                    </p:set>
                                    <p:animEffect transition="in" filter="wipe(left)">
                                      <p:cBhvr>
                                        <p:cTn id="37" dur="500"/>
                                        <p:tgtEl>
                                          <p:spTgt spid="5365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6579" grpId="0" autoUpdateAnimBg="0"/>
      <p:bldP spid="536590" grpId="0" animBg="1" autoUpdateAnimBg="0"/>
      <p:bldP spid="536591" grpId="0" animBg="1"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2434" name="Rectangle 2"/>
          <p:cNvSpPr>
            <a:spLocks noGrp="1" noChangeArrowheads="1"/>
          </p:cNvSpPr>
          <p:nvPr>
            <p:ph type="ctrTitle"/>
          </p:nvPr>
        </p:nvSpPr>
        <p:spPr bwMode="auto">
          <a:xfrm>
            <a:off x="2160760" y="651095"/>
            <a:ext cx="5867400" cy="76200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en-US" altLang="zh-CN" sz="3600" b="1" smtClean="0">
                <a:solidFill>
                  <a:srgbClr val="CC0000"/>
                </a:solidFill>
                <a:latin typeface="Times New Roman" panose="02020603050405020304" pitchFamily="18" charset="0"/>
                <a:ea typeface="+mn-ea"/>
                <a:cs typeface="Times New Roman" panose="02020603050405020304" pitchFamily="18" charset="0"/>
              </a:rPr>
              <a:t>20.2 </a:t>
            </a:r>
            <a:r>
              <a:rPr lang="zh-CN" altLang="en-US" sz="3600" b="1" smtClean="0">
                <a:solidFill>
                  <a:srgbClr val="CC0000"/>
                </a:solidFill>
                <a:latin typeface="Times New Roman" panose="02020603050405020304" pitchFamily="18" charset="0"/>
                <a:ea typeface="+mn-ea"/>
                <a:cs typeface="Times New Roman" panose="02020603050405020304" pitchFamily="18" charset="0"/>
              </a:rPr>
              <a:t>基本门电路及其组合</a:t>
            </a:r>
          </a:p>
        </p:txBody>
      </p:sp>
      <p:sp>
        <p:nvSpPr>
          <p:cNvPr id="402435" name="Rectangle 3"/>
          <p:cNvSpPr>
            <a:spLocks noChangeArrowheads="1"/>
          </p:cNvSpPr>
          <p:nvPr/>
        </p:nvSpPr>
        <p:spPr bwMode="auto">
          <a:xfrm>
            <a:off x="354185" y="1867120"/>
            <a:ext cx="8566150" cy="2568575"/>
          </a:xfrm>
          <a:prstGeom prst="rect">
            <a:avLst/>
          </a:prstGeom>
          <a:noFill/>
          <a:ln w="9525">
            <a:noFill/>
            <a:miter lim="800000"/>
            <a:headEnd/>
            <a:tailEnd/>
          </a:ln>
        </p:spPr>
        <p:txBody>
          <a:bodyPr>
            <a:spAutoFit/>
          </a:bodyPr>
          <a:lstStyle/>
          <a:p>
            <a:pPr>
              <a:lnSpc>
                <a:spcPct val="110000"/>
              </a:lnSpc>
              <a:spcBef>
                <a:spcPct val="15000"/>
              </a:spcBef>
              <a:defRPr/>
            </a:pPr>
            <a:r>
              <a:rPr lang="en-US" altLang="zh-CN" sz="2800" b="1">
                <a:solidFill>
                  <a:srgbClr val="CC0000"/>
                </a:solidFill>
                <a:latin typeface="Times New Roman" panose="02020603050405020304" pitchFamily="18" charset="0"/>
                <a:cs typeface="Times New Roman" panose="02020603050405020304" pitchFamily="18" charset="0"/>
              </a:rPr>
              <a:t>        </a:t>
            </a:r>
            <a:r>
              <a:rPr lang="zh-CN" altLang="en-US" sz="2800" b="1">
                <a:solidFill>
                  <a:srgbClr val="CC0000"/>
                </a:solidFill>
                <a:latin typeface="Times New Roman" panose="02020603050405020304" pitchFamily="18" charset="0"/>
                <a:cs typeface="Times New Roman" panose="02020603050405020304" pitchFamily="18" charset="0"/>
              </a:rPr>
              <a:t>逻辑门电路是数字电路中最基本的逻辑元件。</a:t>
            </a:r>
            <a:r>
              <a:rPr lang="zh-CN" altLang="en-US" sz="2800" b="1">
                <a:solidFill>
                  <a:schemeClr val="accent2"/>
                </a:solidFill>
                <a:latin typeface="Times New Roman" panose="02020603050405020304" pitchFamily="18" charset="0"/>
                <a:cs typeface="Times New Roman" panose="02020603050405020304" pitchFamily="18" charset="0"/>
              </a:rPr>
              <a:t>  </a:t>
            </a:r>
          </a:p>
          <a:p>
            <a:pPr>
              <a:lnSpc>
                <a:spcPct val="110000"/>
              </a:lnSpc>
              <a:spcBef>
                <a:spcPct val="15000"/>
              </a:spcBef>
              <a:defRPr/>
            </a:pPr>
            <a:r>
              <a:rPr lang="zh-CN" altLang="en-US" sz="2800" b="1">
                <a:solidFill>
                  <a:schemeClr val="accent2"/>
                </a:solidFill>
                <a:latin typeface="Times New Roman" panose="02020603050405020304" pitchFamily="18" charset="0"/>
                <a:cs typeface="Times New Roman" panose="02020603050405020304" pitchFamily="18" charset="0"/>
              </a:rPr>
              <a:t>        </a:t>
            </a:r>
            <a:r>
              <a:rPr lang="zh-CN" altLang="en-US" sz="2800" b="1">
                <a:solidFill>
                  <a:srgbClr val="000018"/>
                </a:solidFill>
                <a:latin typeface="Times New Roman" panose="02020603050405020304" pitchFamily="18" charset="0"/>
                <a:cs typeface="Times New Roman" panose="02020603050405020304" pitchFamily="18" charset="0"/>
              </a:rPr>
              <a:t>所谓门就是一种开关，它能按照一定的条件去控制信号的通过或不通过。</a:t>
            </a:r>
          </a:p>
          <a:p>
            <a:pPr>
              <a:lnSpc>
                <a:spcPct val="110000"/>
              </a:lnSpc>
              <a:spcBef>
                <a:spcPct val="15000"/>
              </a:spcBef>
              <a:defRPr/>
            </a:pPr>
            <a:r>
              <a:rPr lang="zh-CN" altLang="en-US" sz="2800" b="1">
                <a:solidFill>
                  <a:srgbClr val="000018"/>
                </a:solidFill>
                <a:latin typeface="Times New Roman" panose="02020603050405020304" pitchFamily="18" charset="0"/>
                <a:cs typeface="Times New Roman" panose="02020603050405020304" pitchFamily="18" charset="0"/>
              </a:rPr>
              <a:t>        门电路的输入和输出之间存在一定的逻辑关系</a:t>
            </a:r>
            <a:r>
              <a:rPr lang="en-US" altLang="zh-CN" sz="2800" b="1">
                <a:solidFill>
                  <a:srgbClr val="000018"/>
                </a:solidFill>
                <a:latin typeface="Times New Roman" panose="02020603050405020304" pitchFamily="18" charset="0"/>
                <a:cs typeface="Times New Roman" panose="02020603050405020304" pitchFamily="18" charset="0"/>
              </a:rPr>
              <a:t>(</a:t>
            </a:r>
            <a:r>
              <a:rPr lang="zh-CN" altLang="en-US" sz="2800" b="1">
                <a:solidFill>
                  <a:srgbClr val="000018"/>
                </a:solidFill>
                <a:latin typeface="Times New Roman" panose="02020603050405020304" pitchFamily="18" charset="0"/>
                <a:cs typeface="Times New Roman" panose="02020603050405020304" pitchFamily="18" charset="0"/>
              </a:rPr>
              <a:t>因果关系</a:t>
            </a:r>
            <a:r>
              <a:rPr lang="en-US" altLang="zh-CN" sz="2800" b="1">
                <a:solidFill>
                  <a:srgbClr val="000018"/>
                </a:solidFill>
                <a:latin typeface="Times New Roman" panose="02020603050405020304" pitchFamily="18" charset="0"/>
                <a:cs typeface="Times New Roman" panose="02020603050405020304" pitchFamily="18" charset="0"/>
              </a:rPr>
              <a:t>)</a:t>
            </a:r>
            <a:r>
              <a:rPr lang="zh-CN" altLang="en-US" sz="2800" b="1">
                <a:solidFill>
                  <a:srgbClr val="000018"/>
                </a:solidFill>
                <a:latin typeface="Times New Roman" panose="02020603050405020304" pitchFamily="18" charset="0"/>
                <a:cs typeface="Times New Roman" panose="02020603050405020304" pitchFamily="18" charset="0"/>
              </a:rPr>
              <a:t>，所以门电路又称为</a:t>
            </a:r>
            <a:r>
              <a:rPr lang="zh-CN" altLang="en-US" sz="2800" b="1">
                <a:solidFill>
                  <a:srgbClr val="000099"/>
                </a:solidFill>
                <a:latin typeface="Times New Roman" panose="02020603050405020304" pitchFamily="18" charset="0"/>
                <a:cs typeface="Times New Roman" panose="02020603050405020304" pitchFamily="18" charset="0"/>
              </a:rPr>
              <a:t>逻辑门电路</a:t>
            </a:r>
            <a:r>
              <a:rPr lang="zh-CN" altLang="en-US" sz="2800" b="1">
                <a:latin typeface="Times New Roman" panose="02020603050405020304" pitchFamily="18" charset="0"/>
                <a:cs typeface="Times New Roman" panose="02020603050405020304" pitchFamily="18" charset="0"/>
              </a:rPr>
              <a:t>。</a:t>
            </a:r>
            <a:endParaRPr lang="zh-CN" altLang="en-US" sz="2800" b="1">
              <a:solidFill>
                <a:schemeClr val="accent2"/>
              </a:solidFill>
              <a:latin typeface="Times New Roman" panose="02020603050405020304" pitchFamily="18" charset="0"/>
              <a:cs typeface="Times New Roman" panose="02020603050405020304" pitchFamily="18" charset="0"/>
            </a:endParaRPr>
          </a:p>
        </p:txBody>
      </p:sp>
      <p:sp>
        <p:nvSpPr>
          <p:cNvPr id="402436" name="Rectangle 4"/>
          <p:cNvSpPr>
            <a:spLocks noGrp="1" noChangeArrowheads="1"/>
          </p:cNvSpPr>
          <p:nvPr>
            <p:ph type="subTitle" idx="1"/>
          </p:nvPr>
        </p:nvSpPr>
        <p:spPr bwMode="auto">
          <a:xfrm>
            <a:off x="373235" y="1314670"/>
            <a:ext cx="6172200" cy="45720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en-US" altLang="zh-CN" sz="2800" b="1" dirty="0" smtClean="0">
                <a:solidFill>
                  <a:srgbClr val="000099"/>
                </a:solidFill>
                <a:latin typeface="Times New Roman" panose="02020603050405020304" pitchFamily="18" charset="0"/>
                <a:cs typeface="Times New Roman" panose="02020603050405020304" pitchFamily="18" charset="0"/>
              </a:rPr>
              <a:t>20.2.1  </a:t>
            </a:r>
            <a:r>
              <a:rPr lang="zh-CN" altLang="en-US" sz="2800" b="1" dirty="0" smtClean="0">
                <a:solidFill>
                  <a:srgbClr val="000099"/>
                </a:solidFill>
                <a:latin typeface="Times New Roman" panose="02020603050405020304" pitchFamily="18" charset="0"/>
                <a:cs typeface="Times New Roman" panose="02020603050405020304" pitchFamily="18" charset="0"/>
              </a:rPr>
              <a:t>逻辑门电路的基本概念</a:t>
            </a:r>
          </a:p>
        </p:txBody>
      </p:sp>
      <p:sp>
        <p:nvSpPr>
          <p:cNvPr id="402437" name="Text Box 5"/>
          <p:cNvSpPr txBox="1">
            <a:spLocks noChangeArrowheads="1"/>
          </p:cNvSpPr>
          <p:nvPr/>
        </p:nvSpPr>
        <p:spPr bwMode="auto">
          <a:xfrm>
            <a:off x="506585" y="4457920"/>
            <a:ext cx="7162800" cy="519113"/>
          </a:xfrm>
          <a:prstGeom prst="rect">
            <a:avLst/>
          </a:prstGeom>
          <a:noFill/>
          <a:ln w="9525" cap="sq">
            <a:noFill/>
            <a:miter lim="800000"/>
            <a:headEnd/>
            <a:tailEnd/>
          </a:ln>
          <a:effectLst/>
        </p:spPr>
        <p:txBody>
          <a:bodyPr>
            <a:spAutoFit/>
          </a:bodyPr>
          <a:lstStyle/>
          <a:p>
            <a:pPr>
              <a:spcBef>
                <a:spcPct val="30000"/>
              </a:spcBef>
              <a:defRPr/>
            </a:pPr>
            <a:r>
              <a:rPr lang="en-US" altLang="zh-CN" sz="2800" b="1">
                <a:solidFill>
                  <a:schemeClr val="accent2"/>
                </a:solidFill>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基本逻辑关系为</a:t>
            </a:r>
            <a:r>
              <a:rPr lang="zh-CN" altLang="en-US" sz="2800" b="1">
                <a:solidFill>
                  <a:srgbClr val="CC0000"/>
                </a:solidFill>
                <a:latin typeface="Times New Roman" panose="02020603050405020304" pitchFamily="18" charset="0"/>
                <a:cs typeface="Times New Roman" panose="02020603050405020304" pitchFamily="18" charset="0"/>
              </a:rPr>
              <a:t>与、或、非</a:t>
            </a:r>
            <a:r>
              <a:rPr lang="zh-CN" altLang="en-US" sz="2800" b="1">
                <a:latin typeface="Times New Roman" panose="02020603050405020304" pitchFamily="18" charset="0"/>
                <a:cs typeface="Times New Roman" panose="02020603050405020304" pitchFamily="18" charset="0"/>
              </a:rPr>
              <a:t>三种。</a:t>
            </a:r>
            <a:endParaRPr lang="zh-CN" altLang="en-US" sz="2800" b="1">
              <a:solidFill>
                <a:schemeClr val="accent2"/>
              </a:solidFill>
              <a:latin typeface="Times New Roman" panose="02020603050405020304" pitchFamily="18" charset="0"/>
              <a:cs typeface="Times New Roman" panose="02020603050405020304" pitchFamily="18" charset="0"/>
            </a:endParaRPr>
          </a:p>
        </p:txBody>
      </p:sp>
      <p:sp>
        <p:nvSpPr>
          <p:cNvPr id="402438" name="Rectangle 6"/>
          <p:cNvSpPr>
            <a:spLocks noChangeArrowheads="1"/>
          </p:cNvSpPr>
          <p:nvPr/>
        </p:nvSpPr>
        <p:spPr bwMode="auto">
          <a:xfrm>
            <a:off x="277985" y="4991320"/>
            <a:ext cx="8713788" cy="946150"/>
          </a:xfrm>
          <a:prstGeom prst="rect">
            <a:avLst/>
          </a:prstGeom>
          <a:noFill/>
          <a:ln w="9525">
            <a:noFill/>
            <a:miter lim="800000"/>
            <a:headEnd/>
            <a:tailEnd/>
          </a:ln>
          <a:effectLst/>
        </p:spPr>
        <p:txBody>
          <a:bodyPr>
            <a:spAutoFit/>
          </a:bodyPr>
          <a:lstStyle/>
          <a:p>
            <a:pPr>
              <a:defRPr/>
            </a:pPr>
            <a:r>
              <a:rPr lang="en-US" altLang="zh-CN" sz="2800" b="1">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下面通过例子说明逻辑电路的概念及</a:t>
            </a:r>
            <a:r>
              <a:rPr lang="zh-CN" altLang="en-US" sz="2800" b="1">
                <a:solidFill>
                  <a:srgbClr val="CC0000"/>
                </a:solidFill>
                <a:latin typeface="Times New Roman" panose="02020603050405020304" pitchFamily="18" charset="0"/>
                <a:cs typeface="Times New Roman" panose="02020603050405020304" pitchFamily="18" charset="0"/>
              </a:rPr>
              <a:t>与、或、非  </a:t>
            </a:r>
            <a:r>
              <a:rPr lang="zh-CN" altLang="en-US" sz="2800" b="1">
                <a:latin typeface="Times New Roman" panose="02020603050405020304" pitchFamily="18" charset="0"/>
                <a:cs typeface="Times New Roman" panose="02020603050405020304" pitchFamily="18" charset="0"/>
              </a:rPr>
              <a:t>的意义。</a:t>
            </a:r>
            <a:endParaRPr lang="zh-CN" altLang="en-US" sz="2800" b="1">
              <a:solidFill>
                <a:srgbClr val="CC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40197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2436">
                                            <p:txEl>
                                              <p:pRg st="0" end="0"/>
                                            </p:txEl>
                                          </p:spTgt>
                                        </p:tgtEl>
                                        <p:attrNameLst>
                                          <p:attrName>style.visibility</p:attrName>
                                        </p:attrNameLst>
                                      </p:cBhvr>
                                      <p:to>
                                        <p:strVal val="visible"/>
                                      </p:to>
                                    </p:set>
                                    <p:animEffect transition="in" filter="wipe(left)">
                                      <p:cBhvr>
                                        <p:cTn id="7" dur="500"/>
                                        <p:tgtEl>
                                          <p:spTgt spid="40243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02435"/>
                                        </p:tgtEl>
                                        <p:attrNameLst>
                                          <p:attrName>style.visibility</p:attrName>
                                        </p:attrNameLst>
                                      </p:cBhvr>
                                      <p:to>
                                        <p:strVal val="visible"/>
                                      </p:to>
                                    </p:set>
                                    <p:animEffect transition="in" filter="wipe(left)">
                                      <p:cBhvr>
                                        <p:cTn id="12" dur="500"/>
                                        <p:tgtEl>
                                          <p:spTgt spid="4024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02437"/>
                                        </p:tgtEl>
                                        <p:attrNameLst>
                                          <p:attrName>style.visibility</p:attrName>
                                        </p:attrNameLst>
                                      </p:cBhvr>
                                      <p:to>
                                        <p:strVal val="visible"/>
                                      </p:to>
                                    </p:set>
                                    <p:animEffect transition="in" filter="wipe(left)">
                                      <p:cBhvr>
                                        <p:cTn id="17" dur="500"/>
                                        <p:tgtEl>
                                          <p:spTgt spid="40243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02438"/>
                                        </p:tgtEl>
                                        <p:attrNameLst>
                                          <p:attrName>style.visibility</p:attrName>
                                        </p:attrNameLst>
                                      </p:cBhvr>
                                      <p:to>
                                        <p:strVal val="visible"/>
                                      </p:to>
                                    </p:set>
                                    <p:animEffect transition="in" filter="wipe(left)">
                                      <p:cBhvr>
                                        <p:cTn id="22" dur="500"/>
                                        <p:tgtEl>
                                          <p:spTgt spid="402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435" grpId="0" autoUpdateAnimBg="0"/>
      <p:bldP spid="402436" grpId="0" build="p" autoUpdateAnimBg="0"/>
      <p:bldP spid="402437" grpId="0" autoUpdateAnimBg="0"/>
      <p:bldP spid="402438" grpId="0" autoUpdateAnimBg="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49" name="Rectangle 49"/>
          <p:cNvSpPr>
            <a:spLocks noGrp="1" noChangeArrowheads="1"/>
          </p:cNvSpPr>
          <p:nvPr>
            <p:ph type="subTitle" idx="1"/>
          </p:nvPr>
        </p:nvSpPr>
        <p:spPr bwMode="auto">
          <a:xfrm>
            <a:off x="338998" y="604838"/>
            <a:ext cx="4495800" cy="45720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en-US" altLang="zh-CN" sz="3200" b="1" dirty="0" smtClean="0">
                <a:latin typeface="Times New Roman" panose="02020603050405020304" pitchFamily="18" charset="0"/>
                <a:cs typeface="Times New Roman" panose="02020603050405020304" pitchFamily="18" charset="0"/>
              </a:rPr>
              <a:t>20. 10. 1  </a:t>
            </a:r>
            <a:r>
              <a:rPr lang="zh-CN" altLang="en-US" sz="3200" b="1" dirty="0" smtClean="0">
                <a:latin typeface="Times New Roman" panose="02020603050405020304" pitchFamily="18" charset="0"/>
                <a:cs typeface="Times New Roman" panose="02020603050405020304" pitchFamily="18" charset="0"/>
              </a:rPr>
              <a:t>数据选择器</a:t>
            </a:r>
          </a:p>
        </p:txBody>
      </p:sp>
      <p:sp>
        <p:nvSpPr>
          <p:cNvPr id="537650" name="Rectangle 50"/>
          <p:cNvSpPr>
            <a:spLocks noChangeArrowheads="1"/>
          </p:cNvSpPr>
          <p:nvPr/>
        </p:nvSpPr>
        <p:spPr bwMode="auto">
          <a:xfrm>
            <a:off x="609600" y="1219200"/>
            <a:ext cx="7543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a:cs typeface="Times New Roman" panose="02020603050405020304" pitchFamily="18" charset="0"/>
              </a:rPr>
              <a:t>从</a:t>
            </a:r>
            <a:r>
              <a:rPr lang="zh-CN" altLang="en-US" sz="2800">
                <a:solidFill>
                  <a:srgbClr val="CC0000"/>
                </a:solidFill>
                <a:cs typeface="Times New Roman" panose="02020603050405020304" pitchFamily="18" charset="0"/>
              </a:rPr>
              <a:t>多路</a:t>
            </a:r>
            <a:r>
              <a:rPr lang="zh-CN" altLang="en-US" sz="2800">
                <a:cs typeface="Times New Roman" panose="02020603050405020304" pitchFamily="18" charset="0"/>
              </a:rPr>
              <a:t>数据中选择其中所需要的</a:t>
            </a:r>
            <a:r>
              <a:rPr lang="zh-CN" altLang="en-US" sz="2800">
                <a:solidFill>
                  <a:srgbClr val="CC0000"/>
                </a:solidFill>
                <a:cs typeface="Times New Roman" panose="02020603050405020304" pitchFamily="18" charset="0"/>
              </a:rPr>
              <a:t>一路</a:t>
            </a:r>
            <a:r>
              <a:rPr lang="zh-CN" altLang="en-US" sz="2800">
                <a:cs typeface="Times New Roman" panose="02020603050405020304" pitchFamily="18" charset="0"/>
              </a:rPr>
              <a:t>数据输出。</a:t>
            </a:r>
          </a:p>
        </p:txBody>
      </p:sp>
      <p:sp>
        <p:nvSpPr>
          <p:cNvPr id="537651" name="Rectangle 51"/>
          <p:cNvSpPr>
            <a:spLocks noChangeArrowheads="1"/>
          </p:cNvSpPr>
          <p:nvPr/>
        </p:nvSpPr>
        <p:spPr bwMode="auto">
          <a:xfrm>
            <a:off x="685800" y="1752600"/>
            <a:ext cx="37560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a:solidFill>
                  <a:srgbClr val="FF0000"/>
                </a:solidFill>
                <a:cs typeface="Times New Roman" panose="02020603050405020304" pitchFamily="18" charset="0"/>
              </a:rPr>
              <a:t>例：</a:t>
            </a:r>
            <a:r>
              <a:rPr lang="zh-CN" altLang="en-US" sz="2800">
                <a:cs typeface="Times New Roman" panose="02020603050405020304" pitchFamily="18" charset="0"/>
              </a:rPr>
              <a:t>四选一数据选择器</a:t>
            </a:r>
          </a:p>
        </p:txBody>
      </p:sp>
      <p:grpSp>
        <p:nvGrpSpPr>
          <p:cNvPr id="2" name="Group 52"/>
          <p:cNvGrpSpPr>
            <a:grpSpLocks/>
          </p:cNvGrpSpPr>
          <p:nvPr/>
        </p:nvGrpSpPr>
        <p:grpSpPr bwMode="auto">
          <a:xfrm>
            <a:off x="1047750" y="3543300"/>
            <a:ext cx="933450" cy="1581150"/>
            <a:chOff x="528" y="2440"/>
            <a:chExt cx="624" cy="996"/>
          </a:xfrm>
        </p:grpSpPr>
        <p:sp>
          <p:nvSpPr>
            <p:cNvPr id="537653" name="AutoShape 53"/>
            <p:cNvSpPr>
              <a:spLocks/>
            </p:cNvSpPr>
            <p:nvPr/>
          </p:nvSpPr>
          <p:spPr bwMode="auto">
            <a:xfrm>
              <a:off x="1100" y="2594"/>
              <a:ext cx="52" cy="771"/>
            </a:xfrm>
            <a:prstGeom prst="leftBrace">
              <a:avLst>
                <a:gd name="adj1" fmla="val 123558"/>
                <a:gd name="adj2" fmla="val 50000"/>
              </a:avLst>
            </a:prstGeom>
            <a:noFill/>
            <a:ln w="28575">
              <a:solidFill>
                <a:schemeClr val="tx1"/>
              </a:solidFill>
              <a:round/>
              <a:headEnd/>
              <a:tailEnd/>
            </a:ln>
            <a:effectLst/>
          </p:spPr>
          <p:txBody>
            <a:bodyPr wrap="none" anchor="ctr"/>
            <a:lstStyle/>
            <a:p>
              <a:pPr>
                <a:defRPr/>
              </a:pPr>
              <a:endParaRPr lang="zh-CN" altLang="en-US">
                <a:latin typeface="Times New Roman" panose="02020603050405020304" pitchFamily="18" charset="0"/>
                <a:cs typeface="Times New Roman" panose="02020603050405020304" pitchFamily="18" charset="0"/>
              </a:endParaRPr>
            </a:p>
          </p:txBody>
        </p:sp>
        <p:sp>
          <p:nvSpPr>
            <p:cNvPr id="144397" name="Text Box 54"/>
            <p:cNvSpPr txBox="1">
              <a:spLocks noChangeArrowheads="1"/>
            </p:cNvSpPr>
            <p:nvPr/>
          </p:nvSpPr>
          <p:spPr bwMode="auto">
            <a:xfrm>
              <a:off x="528" y="2440"/>
              <a:ext cx="416" cy="996"/>
            </a:xfrm>
            <a:prstGeom prst="rect">
              <a:avLst/>
            </a:prstGeom>
            <a:noFill/>
            <a:ln w="28575">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solidFill>
                    <a:srgbClr val="FF0000"/>
                  </a:solidFill>
                  <a:cs typeface="Times New Roman" panose="02020603050405020304" pitchFamily="18" charset="0"/>
                </a:rPr>
                <a:t>输入数据</a:t>
              </a:r>
              <a:endParaRPr lang="zh-CN" altLang="en-US">
                <a:solidFill>
                  <a:srgbClr val="333300"/>
                </a:solidFill>
                <a:cs typeface="Times New Roman" panose="02020603050405020304" pitchFamily="18" charset="0"/>
              </a:endParaRPr>
            </a:p>
          </p:txBody>
        </p:sp>
      </p:grpSp>
      <p:sp>
        <p:nvSpPr>
          <p:cNvPr id="537655" name="AutoShape 55" descr="40%"/>
          <p:cNvSpPr>
            <a:spLocks noChangeArrowheads="1"/>
          </p:cNvSpPr>
          <p:nvPr/>
        </p:nvSpPr>
        <p:spPr bwMode="auto">
          <a:xfrm>
            <a:off x="6516688" y="3771900"/>
            <a:ext cx="1614487" cy="514350"/>
          </a:xfrm>
          <a:prstGeom prst="wedgeRoundRectCallout">
            <a:avLst>
              <a:gd name="adj1" fmla="val -90509"/>
              <a:gd name="adj2" fmla="val 74384"/>
              <a:gd name="adj3" fmla="val 16667"/>
            </a:avLst>
          </a:prstGeom>
          <a:pattFill prst="pct40">
            <a:fgClr>
              <a:srgbClr val="00FF00"/>
            </a:fgClr>
            <a:bgClr>
              <a:srgbClr val="FFFFFF"/>
            </a:bgClr>
          </a:pattFill>
          <a:ln w="28575" cap="sq">
            <a:solidFill>
              <a:srgbClr val="006600"/>
            </a:solidFill>
            <a:miter lim="800000"/>
            <a:headEnd/>
            <a:tailEnd/>
          </a:ln>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solidFill>
                  <a:srgbClr val="FF3300"/>
                </a:solidFill>
                <a:cs typeface="Times New Roman" panose="02020603050405020304" pitchFamily="18" charset="0"/>
              </a:rPr>
              <a:t>输出数据</a:t>
            </a:r>
            <a:endParaRPr lang="zh-CN" altLang="en-US">
              <a:solidFill>
                <a:srgbClr val="FF3300"/>
              </a:solidFill>
              <a:ea typeface="楷体_GB2312" pitchFamily="49" charset="-122"/>
              <a:cs typeface="Times New Roman" panose="02020603050405020304" pitchFamily="18" charset="0"/>
            </a:endParaRPr>
          </a:p>
        </p:txBody>
      </p:sp>
      <p:sp>
        <p:nvSpPr>
          <p:cNvPr id="537656" name="AutoShape 56" descr="40%"/>
          <p:cNvSpPr>
            <a:spLocks noChangeArrowheads="1"/>
          </p:cNvSpPr>
          <p:nvPr/>
        </p:nvSpPr>
        <p:spPr bwMode="auto">
          <a:xfrm>
            <a:off x="5257800" y="5448300"/>
            <a:ext cx="1258888" cy="514350"/>
          </a:xfrm>
          <a:prstGeom prst="wedgeRoundRectCallout">
            <a:avLst>
              <a:gd name="adj1" fmla="val -112926"/>
              <a:gd name="adj2" fmla="val 51236"/>
              <a:gd name="adj3" fmla="val 16667"/>
            </a:avLst>
          </a:prstGeom>
          <a:pattFill prst="pct40">
            <a:fgClr>
              <a:srgbClr val="FFFF00"/>
            </a:fgClr>
            <a:bgClr>
              <a:srgbClr val="FFFFFF"/>
            </a:bgClr>
          </a:pattFill>
          <a:ln w="28575" cap="sq">
            <a:solidFill>
              <a:srgbClr val="006600"/>
            </a:solidFill>
            <a:miter lim="800000"/>
            <a:headEnd/>
            <a:tailEnd/>
          </a:ln>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solidFill>
                  <a:schemeClr val="accent2"/>
                </a:solidFill>
                <a:cs typeface="Times New Roman" panose="02020603050405020304" pitchFamily="18" charset="0"/>
              </a:rPr>
              <a:t>使能端</a:t>
            </a:r>
          </a:p>
        </p:txBody>
      </p:sp>
      <p:grpSp>
        <p:nvGrpSpPr>
          <p:cNvPr id="3" name="Group 90"/>
          <p:cNvGrpSpPr>
            <a:grpSpLocks/>
          </p:cNvGrpSpPr>
          <p:nvPr/>
        </p:nvGrpSpPr>
        <p:grpSpPr bwMode="auto">
          <a:xfrm>
            <a:off x="3635375" y="2492375"/>
            <a:ext cx="3313113" cy="933450"/>
            <a:chOff x="2304" y="1584"/>
            <a:chExt cx="2254" cy="588"/>
          </a:xfrm>
        </p:grpSpPr>
        <p:sp>
          <p:nvSpPr>
            <p:cNvPr id="144394" name="AutoShape 91" descr="40%"/>
            <p:cNvSpPr>
              <a:spLocks noChangeArrowheads="1"/>
            </p:cNvSpPr>
            <p:nvPr/>
          </p:nvSpPr>
          <p:spPr bwMode="auto">
            <a:xfrm>
              <a:off x="3408" y="1848"/>
              <a:ext cx="1150" cy="324"/>
            </a:xfrm>
            <a:prstGeom prst="wedgeRoundRectCallout">
              <a:avLst>
                <a:gd name="adj1" fmla="val -83218"/>
                <a:gd name="adj2" fmla="val -49463"/>
                <a:gd name="adj3" fmla="val 16667"/>
              </a:avLst>
            </a:prstGeom>
            <a:pattFill prst="pct40">
              <a:fgClr>
                <a:srgbClr val="FFCCCC"/>
              </a:fgClr>
              <a:bgClr>
                <a:srgbClr val="FFFFFF"/>
              </a:bgClr>
            </a:pattFill>
            <a:ln w="28575" cap="sq">
              <a:solidFill>
                <a:srgbClr val="006600"/>
              </a:solidFill>
              <a:miter lim="800000"/>
              <a:headEnd/>
              <a:tailEnd/>
            </a:ln>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solidFill>
                    <a:srgbClr val="FF3300"/>
                  </a:solidFill>
                  <a:cs typeface="Times New Roman" panose="02020603050405020304" pitchFamily="18" charset="0"/>
                </a:rPr>
                <a:t>控制信号</a:t>
              </a:r>
            </a:p>
          </p:txBody>
        </p:sp>
        <p:sp>
          <p:nvSpPr>
            <p:cNvPr id="537692" name="Oval 92"/>
            <p:cNvSpPr>
              <a:spLocks noChangeArrowheads="1"/>
            </p:cNvSpPr>
            <p:nvPr/>
          </p:nvSpPr>
          <p:spPr bwMode="auto">
            <a:xfrm>
              <a:off x="2304" y="1584"/>
              <a:ext cx="816" cy="240"/>
            </a:xfrm>
            <a:prstGeom prst="ellipse">
              <a:avLst/>
            </a:prstGeom>
            <a:noFill/>
            <a:ln w="28575">
              <a:solidFill>
                <a:srgbClr val="000099"/>
              </a:solidFill>
              <a:round/>
              <a:headEnd/>
              <a:tailEnd/>
            </a:ln>
            <a:effectLst/>
          </p:spPr>
          <p:txBody>
            <a:bodyPr wrap="none" anchor="ctr"/>
            <a:lstStyle/>
            <a:p>
              <a:pPr>
                <a:defRPr/>
              </a:pPr>
              <a:endParaRPr lang="zh-CN" altLang="en-US">
                <a:latin typeface="Times New Roman" panose="02020603050405020304" pitchFamily="18" charset="0"/>
                <a:cs typeface="Times New Roman" panose="02020603050405020304" pitchFamily="18" charset="0"/>
              </a:endParaRPr>
            </a:p>
          </p:txBody>
        </p:sp>
      </p:grpSp>
      <p:pic>
        <p:nvPicPr>
          <p:cNvPr id="537693" name="Picture 93" descr="图片5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050" y="2428875"/>
            <a:ext cx="3832225" cy="389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89796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7650"/>
                                        </p:tgtEl>
                                        <p:attrNameLst>
                                          <p:attrName>style.visibility</p:attrName>
                                        </p:attrNameLst>
                                      </p:cBhvr>
                                      <p:to>
                                        <p:strVal val="visible"/>
                                      </p:to>
                                    </p:set>
                                    <p:animEffect transition="in" filter="wipe(left)">
                                      <p:cBhvr>
                                        <p:cTn id="7" dur="500"/>
                                        <p:tgtEl>
                                          <p:spTgt spid="5376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37651"/>
                                        </p:tgtEl>
                                        <p:attrNameLst>
                                          <p:attrName>style.visibility</p:attrName>
                                        </p:attrNameLst>
                                      </p:cBhvr>
                                      <p:to>
                                        <p:strVal val="visible"/>
                                      </p:to>
                                    </p:set>
                                    <p:animEffect transition="in" filter="wipe(left)">
                                      <p:cBhvr>
                                        <p:cTn id="12" dur="500"/>
                                        <p:tgtEl>
                                          <p:spTgt spid="53765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37693"/>
                                        </p:tgtEl>
                                        <p:attrNameLst>
                                          <p:attrName>style.visibility</p:attrName>
                                        </p:attrNameLst>
                                      </p:cBhvr>
                                      <p:to>
                                        <p:strVal val="visible"/>
                                      </p:to>
                                    </p:set>
                                    <p:animEffect transition="in" filter="wipe(left)">
                                      <p:cBhvr>
                                        <p:cTn id="17" dur="1000"/>
                                        <p:tgtEl>
                                          <p:spTgt spid="53769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537655"/>
                                        </p:tgtEl>
                                        <p:attrNameLst>
                                          <p:attrName>style.visibility</p:attrName>
                                        </p:attrNameLst>
                                      </p:cBhvr>
                                      <p:to>
                                        <p:strVal val="visible"/>
                                      </p:to>
                                    </p:set>
                                    <p:animEffect transition="in" filter="wipe(right)">
                                      <p:cBhvr>
                                        <p:cTn id="27" dur="500"/>
                                        <p:tgtEl>
                                          <p:spTgt spid="537655"/>
                                        </p:tgtEl>
                                      </p:cBhvr>
                                    </p:animEffect>
                                  </p:childTnLst>
                                  <p:subTnLst>
                                    <p:audio>
                                      <p:cMediaNode>
                                        <p:cTn display="0" masterRel="sameClick">
                                          <p:stCondLst>
                                            <p:cond evt="begin" delay="0">
                                              <p:tn val="25"/>
                                            </p:cond>
                                          </p:stCondLst>
                                          <p:endCondLst>
                                            <p:cond evt="onStopAudio" delay="0">
                                              <p:tgtEl>
                                                <p:sldTgt/>
                                              </p:tgtEl>
                                            </p:cond>
                                          </p:endCondLst>
                                        </p:cTn>
                                        <p:tgtEl>
                                          <p:sndTgt r:embed="rId2" name="感叹时奏幻想空间.wav"/>
                                        </p:tgtEl>
                                      </p:cMediaNode>
                                    </p:audio>
                                  </p:sub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537656"/>
                                        </p:tgtEl>
                                        <p:attrNameLst>
                                          <p:attrName>style.visibility</p:attrName>
                                        </p:attrNameLst>
                                      </p:cBhvr>
                                      <p:to>
                                        <p:strVal val="visible"/>
                                      </p:to>
                                    </p:set>
                                    <p:animEffect transition="in" filter="wipe(right)">
                                      <p:cBhvr>
                                        <p:cTn id="32" dur="500"/>
                                        <p:tgtEl>
                                          <p:spTgt spid="537656"/>
                                        </p:tgtEl>
                                      </p:cBhvr>
                                    </p:animEffect>
                                  </p:childTnLst>
                                  <p:subTnLst>
                                    <p:audio>
                                      <p:cMediaNode>
                                        <p:cTn display="0" masterRel="sameClick">
                                          <p:stCondLst>
                                            <p:cond evt="begin" delay="0">
                                              <p:tn val="30"/>
                                            </p:cond>
                                          </p:stCondLst>
                                          <p:endCondLst>
                                            <p:cond evt="onStopAudio" delay="0">
                                              <p:tgtEl>
                                                <p:sldTgt/>
                                              </p:tgtEl>
                                            </p:cond>
                                          </p:endCondLst>
                                        </p:cTn>
                                        <p:tgtEl>
                                          <p:sndTgt r:embed="rId2" name="感叹时奏幻想空间.wav"/>
                                        </p:tgtEl>
                                      </p:cMediaNode>
                                    </p:audio>
                                  </p:sub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2"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right)">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7650" grpId="0" autoUpdateAnimBg="0"/>
      <p:bldP spid="537651" grpId="0" autoUpdateAnimBg="0"/>
      <p:bldP spid="537655" grpId="0" animBg="1" autoUpdateAnimBg="0"/>
      <p:bldP spid="537656" grpId="0" animBg="1" autoUpdateAnimBg="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726" name="Rectangle 102"/>
          <p:cNvSpPr>
            <a:spLocks noChangeArrowheads="1"/>
          </p:cNvSpPr>
          <p:nvPr/>
        </p:nvSpPr>
        <p:spPr bwMode="auto">
          <a:xfrm>
            <a:off x="1524000" y="5410200"/>
            <a:ext cx="361950" cy="519113"/>
          </a:xfrm>
          <a:prstGeom prst="rect">
            <a:avLst/>
          </a:prstGeom>
          <a:noFill/>
          <a:ln w="9525">
            <a:noFill/>
            <a:miter lim="800000"/>
            <a:headEnd/>
            <a:tailEnd/>
          </a:ln>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FF0000"/>
                </a:solidFill>
                <a:cs typeface="Times New Roman" panose="02020603050405020304" pitchFamily="18" charset="0"/>
              </a:rPr>
              <a:t>1</a:t>
            </a:r>
          </a:p>
        </p:txBody>
      </p:sp>
      <p:sp>
        <p:nvSpPr>
          <p:cNvPr id="538727" name="Rectangle 103"/>
          <p:cNvSpPr>
            <a:spLocks noChangeArrowheads="1"/>
          </p:cNvSpPr>
          <p:nvPr/>
        </p:nvSpPr>
        <p:spPr bwMode="auto">
          <a:xfrm>
            <a:off x="2514600" y="5410200"/>
            <a:ext cx="361950" cy="519113"/>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FF0000"/>
                </a:solidFill>
                <a:cs typeface="Times New Roman" panose="02020603050405020304" pitchFamily="18" charset="0"/>
              </a:rPr>
              <a:t>0</a:t>
            </a:r>
          </a:p>
        </p:txBody>
      </p:sp>
      <p:sp>
        <p:nvSpPr>
          <p:cNvPr id="538728" name="Rectangle 104"/>
          <p:cNvSpPr>
            <a:spLocks noChangeArrowheads="1"/>
          </p:cNvSpPr>
          <p:nvPr/>
        </p:nvSpPr>
        <p:spPr bwMode="auto">
          <a:xfrm>
            <a:off x="6919913" y="3141663"/>
            <a:ext cx="361950" cy="519112"/>
          </a:xfrm>
          <a:prstGeom prst="rect">
            <a:avLst/>
          </a:prstGeom>
          <a:noFill/>
          <a:ln w="9525">
            <a:noFill/>
            <a:miter lim="800000"/>
            <a:headEnd/>
            <a:tailEnd/>
          </a:ln>
        </p:spPr>
        <p:txBody>
          <a:bodyPr>
            <a:spAutoFit/>
          </a:bodyPr>
          <a:lstStyle/>
          <a:p>
            <a:pPr>
              <a:spcBef>
                <a:spcPct val="50000"/>
              </a:spcBef>
              <a:defRPr/>
            </a:pPr>
            <a:r>
              <a:rPr lang="en-US" altLang="zh-CN" sz="2800" b="1">
                <a:solidFill>
                  <a:srgbClr val="FF0000"/>
                </a:solidFill>
                <a:latin typeface="Times New Roman" panose="02020603050405020304" pitchFamily="18" charset="0"/>
                <a:cs typeface="Times New Roman" panose="02020603050405020304" pitchFamily="18" charset="0"/>
              </a:rPr>
              <a:t>0</a:t>
            </a:r>
            <a:endParaRPr lang="en-US" altLang="zh-CN" sz="2800" b="1">
              <a:solidFill>
                <a:schemeClr val="bg1"/>
              </a:solidFill>
              <a:latin typeface="Times New Roman" panose="02020603050405020304" pitchFamily="18" charset="0"/>
              <a:cs typeface="Times New Roman" panose="02020603050405020304" pitchFamily="18" charset="0"/>
            </a:endParaRPr>
          </a:p>
        </p:txBody>
      </p:sp>
      <p:grpSp>
        <p:nvGrpSpPr>
          <p:cNvPr id="2" name="Group 105"/>
          <p:cNvGrpSpPr>
            <a:grpSpLocks/>
          </p:cNvGrpSpPr>
          <p:nvPr/>
        </p:nvGrpSpPr>
        <p:grpSpPr bwMode="auto">
          <a:xfrm>
            <a:off x="5291138" y="1958975"/>
            <a:ext cx="363537" cy="3257550"/>
            <a:chOff x="3312" y="1056"/>
            <a:chExt cx="229" cy="2284"/>
          </a:xfrm>
        </p:grpSpPr>
        <p:sp>
          <p:nvSpPr>
            <p:cNvPr id="145417" name="Rectangle 106"/>
            <p:cNvSpPr>
              <a:spLocks noChangeArrowheads="1"/>
            </p:cNvSpPr>
            <p:nvPr/>
          </p:nvSpPr>
          <p:spPr bwMode="auto">
            <a:xfrm>
              <a:off x="3312" y="2976"/>
              <a:ext cx="228" cy="364"/>
            </a:xfrm>
            <a:prstGeom prst="rect">
              <a:avLst/>
            </a:prstGeom>
            <a:noFill/>
            <a:ln w="9525">
              <a:noFill/>
              <a:miter lim="800000"/>
              <a:headEnd/>
              <a:tailEnd/>
            </a:ln>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FF0000"/>
                  </a:solidFill>
                  <a:cs typeface="Times New Roman" panose="02020603050405020304" pitchFamily="18" charset="0"/>
                </a:rPr>
                <a:t>0</a:t>
              </a:r>
            </a:p>
          </p:txBody>
        </p:sp>
        <p:sp>
          <p:nvSpPr>
            <p:cNvPr id="145418" name="Rectangle 107"/>
            <p:cNvSpPr>
              <a:spLocks noChangeArrowheads="1"/>
            </p:cNvSpPr>
            <p:nvPr/>
          </p:nvSpPr>
          <p:spPr bwMode="auto">
            <a:xfrm>
              <a:off x="3312" y="2302"/>
              <a:ext cx="229" cy="367"/>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FF0000"/>
                  </a:solidFill>
                  <a:cs typeface="Times New Roman" panose="02020603050405020304" pitchFamily="18" charset="0"/>
                </a:rPr>
                <a:t>0</a:t>
              </a:r>
            </a:p>
          </p:txBody>
        </p:sp>
        <p:sp>
          <p:nvSpPr>
            <p:cNvPr id="145419" name="Rectangle 108"/>
            <p:cNvSpPr>
              <a:spLocks noChangeArrowheads="1"/>
            </p:cNvSpPr>
            <p:nvPr/>
          </p:nvSpPr>
          <p:spPr bwMode="auto">
            <a:xfrm>
              <a:off x="3312" y="1680"/>
              <a:ext cx="228" cy="364"/>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FF0000"/>
                  </a:solidFill>
                  <a:cs typeface="Times New Roman" panose="02020603050405020304" pitchFamily="18" charset="0"/>
                </a:rPr>
                <a:t>0</a:t>
              </a:r>
            </a:p>
          </p:txBody>
        </p:sp>
        <p:sp>
          <p:nvSpPr>
            <p:cNvPr id="145420" name="Rectangle 109"/>
            <p:cNvSpPr>
              <a:spLocks noChangeArrowheads="1"/>
            </p:cNvSpPr>
            <p:nvPr/>
          </p:nvSpPr>
          <p:spPr bwMode="auto">
            <a:xfrm>
              <a:off x="3312" y="1056"/>
              <a:ext cx="228" cy="364"/>
            </a:xfrm>
            <a:prstGeom prst="rect">
              <a:avLst/>
            </a:prstGeom>
            <a:noFill/>
            <a:ln w="9525">
              <a:noFill/>
              <a:miter lim="800000"/>
              <a:headEnd/>
              <a:tailEnd/>
            </a:ln>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FF0000"/>
                  </a:solidFill>
                  <a:cs typeface="Times New Roman" panose="02020603050405020304" pitchFamily="18" charset="0"/>
                </a:rPr>
                <a:t>0</a:t>
              </a:r>
            </a:p>
          </p:txBody>
        </p:sp>
      </p:grpSp>
      <p:sp>
        <p:nvSpPr>
          <p:cNvPr id="538734" name="Text Box 110" descr="40%"/>
          <p:cNvSpPr txBox="1">
            <a:spLocks noChangeArrowheads="1"/>
          </p:cNvSpPr>
          <p:nvPr/>
        </p:nvSpPr>
        <p:spPr bwMode="auto">
          <a:xfrm>
            <a:off x="6181725" y="1131888"/>
            <a:ext cx="2351088" cy="830997"/>
          </a:xfrm>
          <a:prstGeom prst="rect">
            <a:avLst/>
          </a:prstGeom>
          <a:pattFill prst="pct40">
            <a:fgClr>
              <a:srgbClr val="00FF00"/>
            </a:fgClr>
            <a:bgClr>
              <a:schemeClr val="bg1"/>
            </a:bgClr>
          </a:pattFill>
          <a:ln w="28575">
            <a:solidFill>
              <a:srgbClr val="339933"/>
            </a:solidFill>
            <a:miter lim="800000"/>
            <a:headEnd/>
            <a:tailEnd/>
          </a:ln>
          <a:effectLst/>
        </p:spPr>
        <p:txBody>
          <a:bodyPr>
            <a:spAutoFit/>
          </a:bodyPr>
          <a:lstStyle/>
          <a:p>
            <a:pPr algn="ctr">
              <a:defRPr/>
            </a:pPr>
            <a:r>
              <a:rPr lang="en-US" altLang="zh-CN" sz="2400" b="1">
                <a:solidFill>
                  <a:srgbClr val="FF0000"/>
                </a:solidFill>
                <a:latin typeface="Times New Roman" panose="02020603050405020304" pitchFamily="18" charset="0"/>
                <a:cs typeface="Times New Roman" panose="02020603050405020304" pitchFamily="18" charset="0"/>
              </a:rPr>
              <a:t>“</a:t>
            </a:r>
            <a:r>
              <a:rPr lang="zh-CN" altLang="en-US" sz="2400" b="1">
                <a:solidFill>
                  <a:srgbClr val="FF0000"/>
                </a:solidFill>
                <a:latin typeface="Times New Roman" panose="02020603050405020304" pitchFamily="18" charset="0"/>
                <a:cs typeface="Times New Roman" panose="02020603050405020304" pitchFamily="18" charset="0"/>
              </a:rPr>
              <a:t>与”门被封锁</a:t>
            </a:r>
            <a:r>
              <a:rPr lang="en-US" altLang="zh-CN" sz="2400" b="1">
                <a:solidFill>
                  <a:srgbClr val="FF0000"/>
                </a:solidFill>
                <a:latin typeface="Times New Roman" panose="02020603050405020304" pitchFamily="18" charset="0"/>
                <a:cs typeface="Times New Roman" panose="02020603050405020304" pitchFamily="18" charset="0"/>
              </a:rPr>
              <a:t>, </a:t>
            </a:r>
          </a:p>
          <a:p>
            <a:pPr algn="ctr">
              <a:defRPr/>
            </a:pPr>
            <a:r>
              <a:rPr lang="en-US" altLang="zh-CN" sz="2400" b="1">
                <a:solidFill>
                  <a:srgbClr val="FF0000"/>
                </a:solidFill>
                <a:latin typeface="Times New Roman" panose="02020603050405020304" pitchFamily="18" charset="0"/>
                <a:cs typeface="Times New Roman" panose="02020603050405020304" pitchFamily="18" charset="0"/>
              </a:rPr>
              <a:t> </a:t>
            </a:r>
            <a:r>
              <a:rPr lang="zh-CN" altLang="en-US" sz="2400" b="1">
                <a:solidFill>
                  <a:srgbClr val="FF0000"/>
                </a:solidFill>
                <a:latin typeface="Times New Roman" panose="02020603050405020304" pitchFamily="18" charset="0"/>
                <a:cs typeface="Times New Roman" panose="02020603050405020304" pitchFamily="18" charset="0"/>
              </a:rPr>
              <a:t>选择器不工作。</a:t>
            </a:r>
          </a:p>
        </p:txBody>
      </p:sp>
      <p:sp>
        <p:nvSpPr>
          <p:cNvPr id="538735" name="Text Box 111"/>
          <p:cNvSpPr txBox="1">
            <a:spLocks noChangeArrowheads="1"/>
          </p:cNvSpPr>
          <p:nvPr/>
        </p:nvSpPr>
        <p:spPr bwMode="auto">
          <a:xfrm>
            <a:off x="2982913" y="5673725"/>
            <a:ext cx="4364037" cy="519113"/>
          </a:xfrm>
          <a:prstGeom prst="rect">
            <a:avLst/>
          </a:prstGeom>
          <a:noFill/>
          <a:ln w="9525">
            <a:noFill/>
            <a:miter lim="800000"/>
            <a:headEnd/>
            <a:tailEnd/>
          </a:ln>
        </p:spPr>
        <p:txBody>
          <a:bodyPr wrap="none">
            <a:spAutoFit/>
          </a:bodyPr>
          <a:lstStyle/>
          <a:p>
            <a:pPr>
              <a:spcBef>
                <a:spcPct val="50000"/>
              </a:spcBef>
              <a:defRPr/>
            </a:pPr>
            <a:r>
              <a:rPr lang="en-US" altLang="zh-CN" sz="2800" b="1">
                <a:solidFill>
                  <a:srgbClr val="000099"/>
                </a:solidFill>
                <a:latin typeface="Times New Roman" panose="02020603050405020304" pitchFamily="18" charset="0"/>
                <a:cs typeface="Times New Roman" panose="02020603050405020304" pitchFamily="18" charset="0"/>
              </a:rPr>
              <a:t>74LS153</a:t>
            </a:r>
            <a:r>
              <a:rPr lang="zh-CN" altLang="en-US" sz="2800" b="1">
                <a:solidFill>
                  <a:srgbClr val="000099"/>
                </a:solidFill>
                <a:latin typeface="Times New Roman" panose="02020603050405020304" pitchFamily="18" charset="0"/>
                <a:cs typeface="Times New Roman" panose="02020603050405020304" pitchFamily="18" charset="0"/>
              </a:rPr>
              <a:t>型</a:t>
            </a:r>
            <a:r>
              <a:rPr lang="en-US" altLang="zh-CN" sz="2800" b="1">
                <a:solidFill>
                  <a:srgbClr val="000099"/>
                </a:solidFill>
                <a:latin typeface="Times New Roman" panose="02020603050405020304" pitchFamily="18" charset="0"/>
                <a:cs typeface="Times New Roman" panose="02020603050405020304" pitchFamily="18" charset="0"/>
              </a:rPr>
              <a:t>4</a:t>
            </a:r>
            <a:r>
              <a:rPr lang="zh-CN" altLang="en-US" sz="2800" b="1">
                <a:solidFill>
                  <a:srgbClr val="000099"/>
                </a:solidFill>
                <a:latin typeface="Times New Roman" panose="02020603050405020304" pitchFamily="18" charset="0"/>
                <a:cs typeface="Times New Roman" panose="02020603050405020304" pitchFamily="18" charset="0"/>
              </a:rPr>
              <a:t>选</a:t>
            </a:r>
            <a:r>
              <a:rPr lang="en-US" altLang="zh-CN" sz="2800" b="1">
                <a:solidFill>
                  <a:srgbClr val="000099"/>
                </a:solidFill>
                <a:latin typeface="Times New Roman" panose="02020603050405020304" pitchFamily="18" charset="0"/>
                <a:cs typeface="Times New Roman" panose="02020603050405020304" pitchFamily="18" charset="0"/>
              </a:rPr>
              <a:t>1</a:t>
            </a:r>
            <a:r>
              <a:rPr lang="zh-CN" altLang="en-US" sz="2800" b="1">
                <a:solidFill>
                  <a:srgbClr val="000099"/>
                </a:solidFill>
                <a:latin typeface="Times New Roman" panose="02020603050405020304" pitchFamily="18" charset="0"/>
                <a:cs typeface="Times New Roman" panose="02020603050405020304" pitchFamily="18" charset="0"/>
              </a:rPr>
              <a:t>数据选择器</a:t>
            </a:r>
          </a:p>
        </p:txBody>
      </p:sp>
      <p:pic>
        <p:nvPicPr>
          <p:cNvPr id="538827" name="Picture 203" descr="图片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925" y="814388"/>
            <a:ext cx="7104063"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371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38827"/>
                                        </p:tgtEl>
                                        <p:attrNameLst>
                                          <p:attrName>style.visibility</p:attrName>
                                        </p:attrNameLst>
                                      </p:cBhvr>
                                      <p:to>
                                        <p:strVal val="visible"/>
                                      </p:to>
                                    </p:set>
                                    <p:animEffect transition="in" filter="wipe(left)">
                                      <p:cBhvr>
                                        <p:cTn id="7" dur="1000"/>
                                        <p:tgtEl>
                                          <p:spTgt spid="538827"/>
                                        </p:tgtEl>
                                      </p:cBhvr>
                                    </p:animEffect>
                                  </p:childTnLst>
                                </p:cTn>
                              </p:par>
                            </p:childTnLst>
                          </p:cTn>
                        </p:par>
                        <p:par>
                          <p:cTn id="8" fill="hold" nodeType="afterGroup">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538735"/>
                                        </p:tgtEl>
                                        <p:attrNameLst>
                                          <p:attrName>style.visibility</p:attrName>
                                        </p:attrNameLst>
                                      </p:cBhvr>
                                      <p:to>
                                        <p:strVal val="visible"/>
                                      </p:to>
                                    </p:set>
                                    <p:animEffect transition="in" filter="wipe(left)">
                                      <p:cBhvr>
                                        <p:cTn id="11" dur="1000"/>
                                        <p:tgtEl>
                                          <p:spTgt spid="53873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538726"/>
                                        </p:tgtEl>
                                        <p:attrNameLst>
                                          <p:attrName>style.visibility</p:attrName>
                                        </p:attrNameLst>
                                      </p:cBhvr>
                                      <p:to>
                                        <p:strVal val="visible"/>
                                      </p:to>
                                    </p:set>
                                    <p:animEffect transition="in" filter="blinds(horizontal)">
                                      <p:cBhvr>
                                        <p:cTn id="16" dur="500"/>
                                        <p:tgtEl>
                                          <p:spTgt spid="538726"/>
                                        </p:tgtEl>
                                      </p:cBhvr>
                                    </p:animEffect>
                                  </p:childTnLst>
                                  <p:subTnLst>
                                    <p:audio>
                                      <p:cMediaNode>
                                        <p:cTn display="0" masterRel="sameClick">
                                          <p:stCondLst>
                                            <p:cond evt="begin" delay="0">
                                              <p:tn val="14"/>
                                            </p:cond>
                                          </p:stCondLst>
                                          <p:endCondLst>
                                            <p:cond evt="onStopAudio" delay="0">
                                              <p:tgtEl>
                                                <p:sldTgt/>
                                              </p:tgtEl>
                                            </p:cond>
                                          </p:endCondLst>
                                        </p:cTn>
                                        <p:tgtEl>
                                          <p:sndTgt r:embed="rId2" name="感叹时奏幻想空间.wav"/>
                                        </p:tgtEl>
                                      </p:cMediaNode>
                                    </p:audio>
                                  </p:sub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5" fill="hold" grpId="0" nodeType="clickEffect">
                                  <p:stCondLst>
                                    <p:cond delay="0"/>
                                  </p:stCondLst>
                                  <p:childTnLst>
                                    <p:set>
                                      <p:cBhvr>
                                        <p:cTn id="20" dur="1" fill="hold">
                                          <p:stCondLst>
                                            <p:cond delay="0"/>
                                          </p:stCondLst>
                                        </p:cTn>
                                        <p:tgtEl>
                                          <p:spTgt spid="538727"/>
                                        </p:tgtEl>
                                        <p:attrNameLst>
                                          <p:attrName>style.visibility</p:attrName>
                                        </p:attrNameLst>
                                      </p:cBhvr>
                                      <p:to>
                                        <p:strVal val="visible"/>
                                      </p:to>
                                    </p:set>
                                    <p:animEffect transition="in" filter="blinds(vertical)">
                                      <p:cBhvr>
                                        <p:cTn id="21" dur="500"/>
                                        <p:tgtEl>
                                          <p:spTgt spid="538727"/>
                                        </p:tgtEl>
                                      </p:cBhvr>
                                    </p:animEffect>
                                  </p:childTnLst>
                                  <p:subTnLst>
                                    <p:audio>
                                      <p:cMediaNode>
                                        <p:cTn display="0" masterRel="sameClick">
                                          <p:stCondLst>
                                            <p:cond evt="begin" delay="0">
                                              <p:tn val="19"/>
                                            </p:cond>
                                          </p:stCondLst>
                                          <p:endCondLst>
                                            <p:cond evt="onStopAudio" delay="0">
                                              <p:tgtEl>
                                                <p:sldTgt/>
                                              </p:tgtEl>
                                            </p:cond>
                                          </p:endCondLst>
                                        </p:cTn>
                                        <p:tgtEl>
                                          <p:sndTgt r:embed="rId2" name="感叹时奏幻想空间.wav"/>
                                        </p:tgtEl>
                                      </p:cMediaNode>
                                    </p:audio>
                                  </p:sub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1"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up)">
                                      <p:cBhvr>
                                        <p:cTn id="26" dur="500"/>
                                        <p:tgtEl>
                                          <p:spTgt spid="2"/>
                                        </p:tgtEl>
                                      </p:cBhvr>
                                    </p:animEffect>
                                  </p:childTnLst>
                                  <p:subTnLst>
                                    <p:audio>
                                      <p:cMediaNode>
                                        <p:cTn display="0" masterRel="sameClick">
                                          <p:stCondLst>
                                            <p:cond evt="begin" delay="0">
                                              <p:tn val="24"/>
                                            </p:cond>
                                          </p:stCondLst>
                                          <p:endCondLst>
                                            <p:cond evt="onStopAudio" delay="0">
                                              <p:tgtEl>
                                                <p:sldTgt/>
                                              </p:tgtEl>
                                            </p:cond>
                                          </p:endCondLst>
                                        </p:cTn>
                                        <p:tgtEl>
                                          <p:sndTgt r:embed="rId3" name="感叹时奏乐.wav"/>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538728"/>
                                        </p:tgtEl>
                                        <p:attrNameLst>
                                          <p:attrName>style.visibility</p:attrName>
                                        </p:attrNameLst>
                                      </p:cBhvr>
                                      <p:to>
                                        <p:strVal val="visible"/>
                                      </p:to>
                                    </p:set>
                                    <p:animEffect transition="in" filter="blinds(horizontal)">
                                      <p:cBhvr>
                                        <p:cTn id="31" dur="500"/>
                                        <p:tgtEl>
                                          <p:spTgt spid="538728"/>
                                        </p:tgtEl>
                                      </p:cBhvr>
                                    </p:animEffect>
                                  </p:childTnLst>
                                  <p:subTnLst>
                                    <p:audio>
                                      <p:cMediaNode>
                                        <p:cTn display="0" masterRel="sameClick">
                                          <p:stCondLst>
                                            <p:cond evt="begin" delay="0">
                                              <p:tn val="29"/>
                                            </p:cond>
                                          </p:stCondLst>
                                          <p:endCondLst>
                                            <p:cond evt="onStopAudio" delay="0">
                                              <p:tgtEl>
                                                <p:sldTgt/>
                                              </p:tgtEl>
                                            </p:cond>
                                          </p:endCondLst>
                                        </p:cTn>
                                        <p:tgtEl>
                                          <p:sndTgt r:embed="rId3" name="感叹时奏乐.wav"/>
                                        </p:tgtEl>
                                      </p:cMediaNode>
                                    </p:audio>
                                  </p:sub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538734"/>
                                        </p:tgtEl>
                                        <p:attrNameLst>
                                          <p:attrName>style.visibility</p:attrName>
                                        </p:attrNameLst>
                                      </p:cBhvr>
                                      <p:to>
                                        <p:strVal val="visible"/>
                                      </p:to>
                                    </p:set>
                                    <p:animEffect transition="in" filter="wipe(left)">
                                      <p:cBhvr>
                                        <p:cTn id="36" dur="1000"/>
                                        <p:tgtEl>
                                          <p:spTgt spid="5387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8726" grpId="0" autoUpdateAnimBg="0"/>
      <p:bldP spid="538727" grpId="0" autoUpdateAnimBg="0"/>
      <p:bldP spid="538728" grpId="0" autoUpdateAnimBg="0"/>
      <p:bldP spid="538734" grpId="0" animBg="1"/>
      <p:bldP spid="538735"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733" name="Rectangle 85"/>
          <p:cNvSpPr>
            <a:spLocks noChangeArrowheads="1"/>
          </p:cNvSpPr>
          <p:nvPr/>
        </p:nvSpPr>
        <p:spPr bwMode="auto">
          <a:xfrm>
            <a:off x="1400820" y="5391764"/>
            <a:ext cx="344487" cy="520700"/>
          </a:xfrm>
          <a:prstGeom prst="rect">
            <a:avLst/>
          </a:prstGeom>
          <a:noFill/>
          <a:ln w="9525">
            <a:noFill/>
            <a:miter lim="800000"/>
            <a:headEnd/>
            <a:tailEnd/>
          </a:ln>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FF0000"/>
                </a:solidFill>
                <a:cs typeface="Times New Roman" panose="02020603050405020304" pitchFamily="18" charset="0"/>
              </a:rPr>
              <a:t>0</a:t>
            </a:r>
          </a:p>
        </p:txBody>
      </p:sp>
      <p:sp>
        <p:nvSpPr>
          <p:cNvPr id="539734" name="Rectangle 86"/>
          <p:cNvSpPr>
            <a:spLocks noChangeArrowheads="1"/>
          </p:cNvSpPr>
          <p:nvPr/>
        </p:nvSpPr>
        <p:spPr bwMode="auto">
          <a:xfrm>
            <a:off x="2342207" y="5391764"/>
            <a:ext cx="361950" cy="520700"/>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FF0000"/>
                </a:solidFill>
                <a:cs typeface="Times New Roman" panose="02020603050405020304" pitchFamily="18" charset="0"/>
              </a:rPr>
              <a:t>1</a:t>
            </a:r>
          </a:p>
        </p:txBody>
      </p:sp>
      <p:grpSp>
        <p:nvGrpSpPr>
          <p:cNvPr id="2" name="Group 87"/>
          <p:cNvGrpSpPr>
            <a:grpSpLocks/>
          </p:cNvGrpSpPr>
          <p:nvPr/>
        </p:nvGrpSpPr>
        <p:grpSpPr bwMode="auto">
          <a:xfrm>
            <a:off x="5137799" y="1996101"/>
            <a:ext cx="428505" cy="3069181"/>
            <a:chOff x="3312" y="1056"/>
            <a:chExt cx="284" cy="2218"/>
          </a:xfrm>
        </p:grpSpPr>
        <p:sp>
          <p:nvSpPr>
            <p:cNvPr id="146452" name="Rectangle 88"/>
            <p:cNvSpPr>
              <a:spLocks noChangeArrowheads="1"/>
            </p:cNvSpPr>
            <p:nvPr/>
          </p:nvSpPr>
          <p:spPr bwMode="auto">
            <a:xfrm>
              <a:off x="3312" y="3007"/>
              <a:ext cx="284" cy="267"/>
            </a:xfrm>
            <a:prstGeom prst="rect">
              <a:avLst/>
            </a:prstGeom>
            <a:noFill/>
            <a:ln w="9525">
              <a:noFill/>
              <a:miter lim="800000"/>
              <a:headEnd/>
              <a:tailEnd/>
            </a:ln>
          </p:spPr>
          <p:txBody>
            <a:bodyPr wrap="none">
              <a:spAutoFit/>
            </a:bodyPr>
            <a:lstStyle/>
            <a:p>
              <a:pPr>
                <a:spcBef>
                  <a:spcPct val="50000"/>
                </a:spcBef>
                <a:defRPr/>
              </a:pPr>
              <a:r>
                <a:rPr lang="en-US" altLang="zh-CN" i="1">
                  <a:solidFill>
                    <a:srgbClr val="FF0000"/>
                  </a:solidFill>
                  <a:latin typeface="Times New Roman" panose="02020603050405020304" pitchFamily="18" charset="0"/>
                  <a:cs typeface="Times New Roman" panose="02020603050405020304" pitchFamily="18" charset="0"/>
                </a:rPr>
                <a:t>D</a:t>
              </a:r>
              <a:r>
                <a:rPr lang="en-US" altLang="zh-CN" baseline="-25000">
                  <a:solidFill>
                    <a:srgbClr val="FF0000"/>
                  </a:solidFill>
                  <a:latin typeface="Times New Roman" panose="02020603050405020304" pitchFamily="18" charset="0"/>
                  <a:cs typeface="Times New Roman" panose="02020603050405020304" pitchFamily="18" charset="0"/>
                </a:rPr>
                <a:t>0</a:t>
              </a:r>
              <a:endParaRPr lang="en-US" altLang="zh-CN" sz="2800">
                <a:solidFill>
                  <a:srgbClr val="FF0000"/>
                </a:solidFill>
                <a:latin typeface="Times New Roman" panose="02020603050405020304" pitchFamily="18" charset="0"/>
                <a:cs typeface="Times New Roman" panose="02020603050405020304" pitchFamily="18" charset="0"/>
              </a:endParaRPr>
            </a:p>
          </p:txBody>
        </p:sp>
        <p:sp>
          <p:nvSpPr>
            <p:cNvPr id="146453" name="Rectangle 89"/>
            <p:cNvSpPr>
              <a:spLocks noChangeArrowheads="1"/>
            </p:cNvSpPr>
            <p:nvPr/>
          </p:nvSpPr>
          <p:spPr bwMode="auto">
            <a:xfrm>
              <a:off x="3312" y="2304"/>
              <a:ext cx="240" cy="375"/>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FF0000"/>
                  </a:solidFill>
                  <a:cs typeface="Times New Roman" panose="02020603050405020304" pitchFamily="18" charset="0"/>
                </a:rPr>
                <a:t>0</a:t>
              </a:r>
            </a:p>
          </p:txBody>
        </p:sp>
        <p:sp>
          <p:nvSpPr>
            <p:cNvPr id="146454" name="Rectangle 90"/>
            <p:cNvSpPr>
              <a:spLocks noChangeArrowheads="1"/>
            </p:cNvSpPr>
            <p:nvPr/>
          </p:nvSpPr>
          <p:spPr bwMode="auto">
            <a:xfrm>
              <a:off x="3312" y="1680"/>
              <a:ext cx="240" cy="375"/>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FF0000"/>
                  </a:solidFill>
                  <a:cs typeface="Times New Roman" panose="02020603050405020304" pitchFamily="18" charset="0"/>
                </a:rPr>
                <a:t>0</a:t>
              </a:r>
            </a:p>
          </p:txBody>
        </p:sp>
        <p:sp>
          <p:nvSpPr>
            <p:cNvPr id="146455" name="Rectangle 91"/>
            <p:cNvSpPr>
              <a:spLocks noChangeArrowheads="1"/>
            </p:cNvSpPr>
            <p:nvPr/>
          </p:nvSpPr>
          <p:spPr bwMode="auto">
            <a:xfrm>
              <a:off x="3312" y="1056"/>
              <a:ext cx="240" cy="375"/>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FF0000"/>
                  </a:solidFill>
                  <a:cs typeface="Times New Roman" panose="02020603050405020304" pitchFamily="18" charset="0"/>
                </a:rPr>
                <a:t>0</a:t>
              </a:r>
            </a:p>
          </p:txBody>
        </p:sp>
      </p:grpSp>
      <p:sp>
        <p:nvSpPr>
          <p:cNvPr id="539740" name="Text Box 92" descr="40%"/>
          <p:cNvSpPr txBox="1">
            <a:spLocks noChangeArrowheads="1"/>
          </p:cNvSpPr>
          <p:nvPr/>
        </p:nvSpPr>
        <p:spPr bwMode="auto">
          <a:xfrm>
            <a:off x="5929957" y="5447326"/>
            <a:ext cx="1892300" cy="850900"/>
          </a:xfrm>
          <a:prstGeom prst="rect">
            <a:avLst/>
          </a:prstGeom>
          <a:pattFill prst="pct40">
            <a:fgClr>
              <a:srgbClr val="00FF00"/>
            </a:fgClr>
            <a:bgClr>
              <a:schemeClr val="bg1"/>
            </a:bgClr>
          </a:pattFill>
          <a:ln w="28575">
            <a:solidFill>
              <a:srgbClr val="FF3300"/>
            </a:solidFill>
            <a:miter lim="800000"/>
            <a:headEnd/>
            <a:tailEnd/>
          </a:ln>
          <a:effectLst/>
        </p:spPr>
        <p:txBody>
          <a:bodyPr>
            <a:spAutoFit/>
          </a:bodyPr>
          <a:lstStyle/>
          <a:p>
            <a:pPr>
              <a:spcBef>
                <a:spcPct val="50000"/>
              </a:spcBef>
              <a:defRPr/>
            </a:pPr>
            <a:r>
              <a:rPr lang="en-US" altLang="zh-CN" sz="2400" b="1">
                <a:solidFill>
                  <a:srgbClr val="000099"/>
                </a:solidFill>
                <a:latin typeface="Times New Roman" panose="02020603050405020304" pitchFamily="18" charset="0"/>
                <a:cs typeface="Times New Roman" panose="02020603050405020304" pitchFamily="18" charset="0"/>
              </a:rPr>
              <a:t>“</a:t>
            </a:r>
            <a:r>
              <a:rPr lang="zh-CN" altLang="en-US" sz="2400" b="1">
                <a:solidFill>
                  <a:srgbClr val="000099"/>
                </a:solidFill>
                <a:latin typeface="Times New Roman" panose="02020603050405020304" pitchFamily="18" charset="0"/>
                <a:cs typeface="Times New Roman" panose="02020603050405020304" pitchFamily="18" charset="0"/>
              </a:rPr>
              <a:t>与”门打开</a:t>
            </a:r>
            <a:r>
              <a:rPr lang="en-US" altLang="zh-CN" sz="2400" b="1">
                <a:solidFill>
                  <a:srgbClr val="000099"/>
                </a:solidFill>
                <a:latin typeface="Times New Roman" panose="02020603050405020304" pitchFamily="18" charset="0"/>
                <a:cs typeface="Times New Roman" panose="02020603050405020304" pitchFamily="18" charset="0"/>
              </a:rPr>
              <a:t>,</a:t>
            </a:r>
            <a:r>
              <a:rPr lang="zh-CN" altLang="en-US" sz="2400" b="1">
                <a:solidFill>
                  <a:srgbClr val="000099"/>
                </a:solidFill>
                <a:latin typeface="Times New Roman" panose="02020603050405020304" pitchFamily="18" charset="0"/>
                <a:cs typeface="Times New Roman" panose="02020603050405020304" pitchFamily="18" charset="0"/>
              </a:rPr>
              <a:t>选择器工作。</a:t>
            </a:r>
          </a:p>
        </p:txBody>
      </p:sp>
      <p:sp>
        <p:nvSpPr>
          <p:cNvPr id="539748" name="Text Box 100" descr="40%"/>
          <p:cNvSpPr txBox="1">
            <a:spLocks noChangeArrowheads="1"/>
          </p:cNvSpPr>
          <p:nvPr/>
        </p:nvSpPr>
        <p:spPr bwMode="auto">
          <a:xfrm>
            <a:off x="5734695" y="1073764"/>
            <a:ext cx="2743200" cy="850900"/>
          </a:xfrm>
          <a:prstGeom prst="rect">
            <a:avLst/>
          </a:prstGeom>
          <a:pattFill prst="pct40">
            <a:fgClr>
              <a:srgbClr val="FFCCCC"/>
            </a:fgClr>
            <a:bgClr>
              <a:schemeClr val="bg1"/>
            </a:bgClr>
          </a:pattFill>
          <a:ln w="28575">
            <a:solidFill>
              <a:srgbClr val="339933"/>
            </a:solidFill>
            <a:miter lim="800000"/>
            <a:headEnd/>
            <a:tailEnd/>
          </a:ln>
        </p:spPr>
        <p:txBody>
          <a:bodyPr>
            <a:spAutoFit/>
          </a:bodyPr>
          <a:lstStyle/>
          <a:p>
            <a:pPr>
              <a:spcBef>
                <a:spcPct val="50000"/>
              </a:spcBef>
              <a:defRPr/>
            </a:pPr>
            <a:r>
              <a:rPr lang="zh-CN" altLang="en-US" sz="2400" b="1">
                <a:solidFill>
                  <a:srgbClr val="000099"/>
                </a:solidFill>
                <a:latin typeface="Times New Roman" panose="02020603050405020304" pitchFamily="18" charset="0"/>
                <a:cs typeface="Times New Roman" panose="02020603050405020304" pitchFamily="18" charset="0"/>
              </a:rPr>
              <a:t>由控制端决定选择哪一路数据输出。</a:t>
            </a:r>
            <a:endParaRPr lang="zh-CN" altLang="en-US" sz="2400" b="1">
              <a:solidFill>
                <a:srgbClr val="FF3300"/>
              </a:solidFill>
              <a:latin typeface="Times New Roman" panose="02020603050405020304" pitchFamily="18" charset="0"/>
              <a:cs typeface="Times New Roman" panose="02020603050405020304" pitchFamily="18" charset="0"/>
            </a:endParaRPr>
          </a:p>
        </p:txBody>
      </p:sp>
      <p:sp>
        <p:nvSpPr>
          <p:cNvPr id="539750" name="Rectangle 102"/>
          <p:cNvSpPr>
            <a:spLocks noChangeArrowheads="1"/>
          </p:cNvSpPr>
          <p:nvPr/>
        </p:nvSpPr>
        <p:spPr bwMode="auto">
          <a:xfrm>
            <a:off x="6740527" y="3120051"/>
            <a:ext cx="428322" cy="397032"/>
          </a:xfrm>
          <a:prstGeom prst="rect">
            <a:avLst/>
          </a:prstGeom>
          <a:noFill/>
          <a:ln w="9525">
            <a:noFill/>
            <a:miter lim="800000"/>
            <a:headEnd/>
            <a:tailEnd/>
          </a:ln>
        </p:spPr>
        <p:txBody>
          <a:bodyPr wrap="none">
            <a:spAutoFit/>
          </a:bodyPr>
          <a:lstStyle/>
          <a:p>
            <a:pPr algn="ctr">
              <a:lnSpc>
                <a:spcPct val="110000"/>
              </a:lnSpc>
              <a:spcBef>
                <a:spcPct val="50000"/>
              </a:spcBef>
              <a:defRPr/>
            </a:pPr>
            <a:r>
              <a:rPr lang="en-US" altLang="zh-CN" i="1">
                <a:solidFill>
                  <a:srgbClr val="FF0000"/>
                </a:solidFill>
                <a:latin typeface="Times New Roman" panose="02020603050405020304" pitchFamily="18" charset="0"/>
                <a:cs typeface="Times New Roman" panose="02020603050405020304" pitchFamily="18" charset="0"/>
              </a:rPr>
              <a:t>D</a:t>
            </a:r>
            <a:r>
              <a:rPr lang="en-US" altLang="zh-CN" baseline="-25000">
                <a:solidFill>
                  <a:srgbClr val="FF0000"/>
                </a:solidFill>
                <a:latin typeface="Times New Roman" panose="02020603050405020304" pitchFamily="18" charset="0"/>
                <a:cs typeface="Times New Roman" panose="02020603050405020304" pitchFamily="18" charset="0"/>
              </a:rPr>
              <a:t>0</a:t>
            </a:r>
          </a:p>
        </p:txBody>
      </p:sp>
      <p:sp>
        <p:nvSpPr>
          <p:cNvPr id="146440" name="Rectangle 110"/>
          <p:cNvSpPr>
            <a:spLocks noChangeArrowheads="1"/>
          </p:cNvSpPr>
          <p:nvPr/>
        </p:nvSpPr>
        <p:spPr bwMode="auto">
          <a:xfrm>
            <a:off x="3515370" y="595926"/>
            <a:ext cx="184150" cy="519113"/>
          </a:xfrm>
          <a:prstGeom prst="rect">
            <a:avLst/>
          </a:prstGeom>
          <a:noFill/>
          <a:ln w="9525">
            <a:noFill/>
            <a:miter lim="800000"/>
            <a:headEnd/>
            <a:tailEnd/>
          </a:ln>
        </p:spPr>
        <p:txBody>
          <a:bodyPr wrap="none">
            <a:spAutoFit/>
          </a:bodyPr>
          <a:lstStyle/>
          <a:p>
            <a:pPr>
              <a:spcBef>
                <a:spcPct val="50000"/>
              </a:spcBef>
              <a:defRPr/>
            </a:pPr>
            <a:endParaRPr lang="zh-CN" altLang="zh-CN" sz="2800">
              <a:solidFill>
                <a:srgbClr val="FF0000"/>
              </a:solidFill>
              <a:latin typeface="Times New Roman" panose="02020603050405020304" pitchFamily="18" charset="0"/>
              <a:cs typeface="Times New Roman" panose="02020603050405020304" pitchFamily="18" charset="0"/>
            </a:endParaRPr>
          </a:p>
        </p:txBody>
      </p:sp>
      <p:grpSp>
        <p:nvGrpSpPr>
          <p:cNvPr id="3" name="Group 116"/>
          <p:cNvGrpSpPr>
            <a:grpSpLocks/>
          </p:cNvGrpSpPr>
          <p:nvPr/>
        </p:nvGrpSpPr>
        <p:grpSpPr bwMode="auto">
          <a:xfrm>
            <a:off x="1286520" y="618151"/>
            <a:ext cx="2374900" cy="1416050"/>
            <a:chOff x="925" y="224"/>
            <a:chExt cx="1496" cy="892"/>
          </a:xfrm>
        </p:grpSpPr>
        <p:grpSp>
          <p:nvGrpSpPr>
            <p:cNvPr id="146445" name="Group 105"/>
            <p:cNvGrpSpPr>
              <a:grpSpLocks/>
            </p:cNvGrpSpPr>
            <p:nvPr/>
          </p:nvGrpSpPr>
          <p:grpSpPr bwMode="auto">
            <a:xfrm>
              <a:off x="925" y="242"/>
              <a:ext cx="228" cy="874"/>
              <a:chOff x="624" y="220"/>
              <a:chExt cx="240" cy="921"/>
            </a:xfrm>
          </p:grpSpPr>
          <p:sp>
            <p:nvSpPr>
              <p:cNvPr id="146450" name="Rectangle 106"/>
              <p:cNvSpPr>
                <a:spLocks noChangeArrowheads="1"/>
              </p:cNvSpPr>
              <p:nvPr/>
            </p:nvSpPr>
            <p:spPr bwMode="auto">
              <a:xfrm>
                <a:off x="624" y="220"/>
                <a:ext cx="240" cy="344"/>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FF0000"/>
                    </a:solidFill>
                    <a:cs typeface="Times New Roman" panose="02020603050405020304" pitchFamily="18" charset="0"/>
                  </a:rPr>
                  <a:t>0</a:t>
                </a:r>
              </a:p>
            </p:txBody>
          </p:sp>
          <p:sp>
            <p:nvSpPr>
              <p:cNvPr id="146451" name="Rectangle 107"/>
              <p:cNvSpPr>
                <a:spLocks noChangeArrowheads="1"/>
              </p:cNvSpPr>
              <p:nvPr/>
            </p:nvSpPr>
            <p:spPr bwMode="auto">
              <a:xfrm>
                <a:off x="624" y="796"/>
                <a:ext cx="240" cy="345"/>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FF0000"/>
                    </a:solidFill>
                    <a:cs typeface="Times New Roman" panose="02020603050405020304" pitchFamily="18" charset="0"/>
                  </a:rPr>
                  <a:t>0</a:t>
                </a:r>
              </a:p>
            </p:txBody>
          </p:sp>
        </p:grpSp>
        <p:sp>
          <p:nvSpPr>
            <p:cNvPr id="146446" name="Rectangle 108"/>
            <p:cNvSpPr>
              <a:spLocks noChangeArrowheads="1"/>
            </p:cNvSpPr>
            <p:nvPr/>
          </p:nvSpPr>
          <p:spPr bwMode="auto">
            <a:xfrm>
              <a:off x="1599" y="224"/>
              <a:ext cx="228" cy="327"/>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FF0000"/>
                  </a:solidFill>
                  <a:cs typeface="Times New Roman" panose="02020603050405020304" pitchFamily="18" charset="0"/>
                </a:rPr>
                <a:t>1</a:t>
              </a:r>
            </a:p>
          </p:txBody>
        </p:sp>
        <p:sp>
          <p:nvSpPr>
            <p:cNvPr id="146447" name="Rectangle 109"/>
            <p:cNvSpPr>
              <a:spLocks noChangeArrowheads="1"/>
            </p:cNvSpPr>
            <p:nvPr/>
          </p:nvSpPr>
          <p:spPr bwMode="auto">
            <a:xfrm>
              <a:off x="1599" y="771"/>
              <a:ext cx="228" cy="327"/>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FF0000"/>
                  </a:solidFill>
                  <a:cs typeface="Times New Roman" panose="02020603050405020304" pitchFamily="18" charset="0"/>
                </a:rPr>
                <a:t>1</a:t>
              </a:r>
            </a:p>
          </p:txBody>
        </p:sp>
        <p:sp>
          <p:nvSpPr>
            <p:cNvPr id="146448" name="Rectangle 111"/>
            <p:cNvSpPr>
              <a:spLocks noChangeArrowheads="1"/>
            </p:cNvSpPr>
            <p:nvPr/>
          </p:nvSpPr>
          <p:spPr bwMode="auto">
            <a:xfrm>
              <a:off x="2193" y="780"/>
              <a:ext cx="228" cy="327"/>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FF0000"/>
                  </a:solidFill>
                  <a:cs typeface="Times New Roman" panose="02020603050405020304" pitchFamily="18" charset="0"/>
                </a:rPr>
                <a:t>0</a:t>
              </a:r>
            </a:p>
          </p:txBody>
        </p:sp>
        <p:sp>
          <p:nvSpPr>
            <p:cNvPr id="146449" name="Rectangle 112"/>
            <p:cNvSpPr>
              <a:spLocks noChangeArrowheads="1"/>
            </p:cNvSpPr>
            <p:nvPr/>
          </p:nvSpPr>
          <p:spPr bwMode="auto">
            <a:xfrm>
              <a:off x="2186" y="238"/>
              <a:ext cx="228" cy="327"/>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FF0000"/>
                  </a:solidFill>
                  <a:cs typeface="Times New Roman" panose="02020603050405020304" pitchFamily="18" charset="0"/>
                </a:rPr>
                <a:t>0</a:t>
              </a:r>
            </a:p>
          </p:txBody>
        </p:sp>
      </p:grpSp>
      <p:sp>
        <p:nvSpPr>
          <p:cNvPr id="146442" name="Rectangle 113"/>
          <p:cNvSpPr>
            <a:spLocks noChangeArrowheads="1"/>
          </p:cNvSpPr>
          <p:nvPr/>
        </p:nvSpPr>
        <p:spPr bwMode="auto">
          <a:xfrm>
            <a:off x="1562745" y="6172814"/>
            <a:ext cx="3768725" cy="457200"/>
          </a:xfrm>
          <a:prstGeom prst="rect">
            <a:avLst/>
          </a:prstGeom>
          <a:noFill/>
          <a:ln w="9525">
            <a:noFill/>
            <a:miter lim="800000"/>
            <a:headEnd/>
            <a:tailEnd/>
          </a:ln>
        </p:spPr>
        <p:txBody>
          <a:bodyPr wrap="none">
            <a:spAutoFit/>
          </a:bodyPr>
          <a:lstStyle/>
          <a:p>
            <a:pPr>
              <a:spcBef>
                <a:spcPct val="50000"/>
              </a:spcBef>
              <a:defRPr/>
            </a:pPr>
            <a:r>
              <a:rPr lang="en-US" altLang="zh-CN" sz="2400" b="1">
                <a:latin typeface="Times New Roman" panose="02020603050405020304" pitchFamily="18" charset="0"/>
                <a:cs typeface="Times New Roman" panose="02020603050405020304" pitchFamily="18" charset="0"/>
              </a:rPr>
              <a:t>74LS153</a:t>
            </a:r>
            <a:r>
              <a:rPr lang="zh-CN" altLang="en-US" sz="2400" b="1">
                <a:latin typeface="Times New Roman" panose="02020603050405020304" pitchFamily="18" charset="0"/>
                <a:cs typeface="Times New Roman" panose="02020603050405020304" pitchFamily="18" charset="0"/>
              </a:rPr>
              <a:t>型</a:t>
            </a:r>
            <a:r>
              <a:rPr lang="en-US" altLang="zh-CN" sz="2400" b="1">
                <a:latin typeface="Times New Roman" panose="02020603050405020304" pitchFamily="18" charset="0"/>
                <a:cs typeface="Times New Roman" panose="02020603050405020304" pitchFamily="18" charset="0"/>
              </a:rPr>
              <a:t>4</a:t>
            </a:r>
            <a:r>
              <a:rPr lang="zh-CN" altLang="en-US" sz="2400" b="1">
                <a:latin typeface="Times New Roman" panose="02020603050405020304" pitchFamily="18" charset="0"/>
                <a:cs typeface="Times New Roman" panose="02020603050405020304" pitchFamily="18" charset="0"/>
              </a:rPr>
              <a:t>选</a:t>
            </a:r>
            <a:r>
              <a:rPr lang="en-US" altLang="zh-CN" sz="2400" b="1">
                <a:latin typeface="Times New Roman" panose="02020603050405020304" pitchFamily="18" charset="0"/>
                <a:cs typeface="Times New Roman" panose="02020603050405020304" pitchFamily="18" charset="0"/>
              </a:rPr>
              <a:t>1</a:t>
            </a:r>
            <a:r>
              <a:rPr lang="zh-CN" altLang="en-US" sz="2400" b="1">
                <a:latin typeface="Times New Roman" panose="02020603050405020304" pitchFamily="18" charset="0"/>
                <a:cs typeface="Times New Roman" panose="02020603050405020304" pitchFamily="18" charset="0"/>
              </a:rPr>
              <a:t>数据选择器</a:t>
            </a:r>
          </a:p>
        </p:txBody>
      </p:sp>
      <p:sp>
        <p:nvSpPr>
          <p:cNvPr id="539749" name="AutoShape 101"/>
          <p:cNvSpPr>
            <a:spLocks noChangeArrowheads="1"/>
          </p:cNvSpPr>
          <p:nvPr/>
        </p:nvSpPr>
        <p:spPr bwMode="auto">
          <a:xfrm>
            <a:off x="3429645" y="5596551"/>
            <a:ext cx="982662" cy="508000"/>
          </a:xfrm>
          <a:prstGeom prst="wedgeRoundRectCallout">
            <a:avLst>
              <a:gd name="adj1" fmla="val 72134"/>
              <a:gd name="adj2" fmla="val -121250"/>
              <a:gd name="adj3" fmla="val 16667"/>
            </a:avLst>
          </a:prstGeom>
          <a:solidFill>
            <a:srgbClr val="FFFFCC"/>
          </a:solidFill>
          <a:ln w="28575">
            <a:solidFill>
              <a:srgbClr val="006600"/>
            </a:solidFill>
            <a:miter lim="800000"/>
            <a:headEnd/>
            <a:tailEnd/>
          </a:ln>
        </p:spPr>
        <p:txBody>
          <a:bodyPr wrap="none" anchor="ctr"/>
          <a:lstStyle/>
          <a:p>
            <a:pPr algn="ctr">
              <a:spcBef>
                <a:spcPct val="50000"/>
              </a:spcBef>
              <a:defRPr/>
            </a:pPr>
            <a:r>
              <a:rPr lang="zh-CN" altLang="en-US" sz="2400">
                <a:solidFill>
                  <a:srgbClr val="FF3300"/>
                </a:solidFill>
                <a:latin typeface="Times New Roman" panose="02020603050405020304" pitchFamily="18" charset="0"/>
                <a:cs typeface="Times New Roman" panose="02020603050405020304" pitchFamily="18" charset="0"/>
              </a:rPr>
              <a:t>选中</a:t>
            </a:r>
            <a:endParaRPr lang="zh-CN" altLang="en-US" sz="2400">
              <a:solidFill>
                <a:schemeClr val="bg1"/>
              </a:solidFill>
              <a:latin typeface="Times New Roman" panose="02020603050405020304" pitchFamily="18" charset="0"/>
              <a:cs typeface="Times New Roman" panose="02020603050405020304" pitchFamily="18" charset="0"/>
            </a:endParaRPr>
          </a:p>
        </p:txBody>
      </p:sp>
      <p:pic>
        <p:nvPicPr>
          <p:cNvPr id="146444" name="Picture 208" descr="图片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157" y="738801"/>
            <a:ext cx="7104063" cy="542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82300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39733"/>
                                        </p:tgtEl>
                                        <p:attrNameLst>
                                          <p:attrName>style.visibility</p:attrName>
                                        </p:attrNameLst>
                                      </p:cBhvr>
                                      <p:to>
                                        <p:strVal val="visible"/>
                                      </p:to>
                                    </p:set>
                                    <p:animEffect transition="in" filter="blinds(horizontal)">
                                      <p:cBhvr>
                                        <p:cTn id="7" dur="500"/>
                                        <p:tgtEl>
                                          <p:spTgt spid="5397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539734"/>
                                        </p:tgtEl>
                                        <p:attrNameLst>
                                          <p:attrName>style.visibility</p:attrName>
                                        </p:attrNameLst>
                                      </p:cBhvr>
                                      <p:to>
                                        <p:strVal val="visible"/>
                                      </p:to>
                                    </p:set>
                                    <p:animEffect transition="in" filter="blinds(vertical)">
                                      <p:cBhvr>
                                        <p:cTn id="12" dur="500"/>
                                        <p:tgtEl>
                                          <p:spTgt spid="53973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539740"/>
                                        </p:tgtEl>
                                        <p:attrNameLst>
                                          <p:attrName>style.visibility</p:attrName>
                                        </p:attrNameLst>
                                      </p:cBhvr>
                                      <p:to>
                                        <p:strVal val="visible"/>
                                      </p:to>
                                    </p:set>
                                    <p:animEffect transition="in" filter="box(out)">
                                      <p:cBhvr>
                                        <p:cTn id="17" dur="500"/>
                                        <p:tgtEl>
                                          <p:spTgt spid="53974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539748"/>
                                        </p:tgtEl>
                                        <p:attrNameLst>
                                          <p:attrName>style.visibility</p:attrName>
                                        </p:attrNameLst>
                                      </p:cBhvr>
                                      <p:to>
                                        <p:strVal val="visible"/>
                                      </p:to>
                                    </p:set>
                                    <p:animEffect transition="in" filter="blinds(vertical)">
                                      <p:cBhvr>
                                        <p:cTn id="22" dur="500"/>
                                        <p:tgtEl>
                                          <p:spTgt spid="53974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1000"/>
                                        <p:tgtEl>
                                          <p:spTgt spid="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5" fill="hold" grpId="0" nodeType="clickEffect">
                                  <p:stCondLst>
                                    <p:cond delay="0"/>
                                  </p:stCondLst>
                                  <p:childTnLst>
                                    <p:set>
                                      <p:cBhvr>
                                        <p:cTn id="31" dur="1" fill="hold">
                                          <p:stCondLst>
                                            <p:cond delay="0"/>
                                          </p:stCondLst>
                                        </p:cTn>
                                        <p:tgtEl>
                                          <p:spTgt spid="539749"/>
                                        </p:tgtEl>
                                        <p:attrNameLst>
                                          <p:attrName>style.visibility</p:attrName>
                                        </p:attrNameLst>
                                      </p:cBhvr>
                                      <p:to>
                                        <p:strVal val="visible"/>
                                      </p:to>
                                    </p:set>
                                    <p:animEffect transition="in" filter="blinds(vertical)">
                                      <p:cBhvr>
                                        <p:cTn id="32" dur="500"/>
                                        <p:tgtEl>
                                          <p:spTgt spid="53974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up)">
                                      <p:cBhvr>
                                        <p:cTn id="37" dur="500"/>
                                        <p:tgtEl>
                                          <p:spTgt spid="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39750"/>
                                        </p:tgtEl>
                                        <p:attrNameLst>
                                          <p:attrName>style.visibility</p:attrName>
                                        </p:attrNameLst>
                                      </p:cBhvr>
                                      <p:to>
                                        <p:strVal val="visible"/>
                                      </p:to>
                                    </p:set>
                                    <p:animEffect transition="in" filter="wipe(left)">
                                      <p:cBhvr>
                                        <p:cTn id="42" dur="500"/>
                                        <p:tgtEl>
                                          <p:spTgt spid="5397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733" grpId="0" autoUpdateAnimBg="0"/>
      <p:bldP spid="539734" grpId="0" autoUpdateAnimBg="0"/>
      <p:bldP spid="539740" grpId="0" animBg="1" autoUpdateAnimBg="0"/>
      <p:bldP spid="539748" grpId="0" animBg="1" autoUpdateAnimBg="0"/>
      <p:bldP spid="539750" grpId="0" autoUpdateAnimBg="0"/>
      <p:bldP spid="539749" grpId="0" animBg="1" autoUpdateAnimBg="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Line 2"/>
          <p:cNvSpPr>
            <a:spLocks noChangeShapeType="1"/>
          </p:cNvSpPr>
          <p:nvPr/>
        </p:nvSpPr>
        <p:spPr bwMode="auto">
          <a:xfrm>
            <a:off x="1886712" y="1441704"/>
            <a:ext cx="4953000" cy="0"/>
          </a:xfrm>
          <a:prstGeom prst="line">
            <a:avLst/>
          </a:prstGeom>
          <a:noFill/>
          <a:ln w="9525">
            <a:noFill/>
            <a:round/>
            <a:headEnd/>
            <a:tailEnd/>
          </a:ln>
          <a:effectLst/>
        </p:spPr>
        <p:txBody>
          <a:bodyPr wrap="none"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540675" name="Text Box 3"/>
          <p:cNvSpPr txBox="1">
            <a:spLocks noChangeArrowheads="1"/>
          </p:cNvSpPr>
          <p:nvPr/>
        </p:nvSpPr>
        <p:spPr bwMode="auto">
          <a:xfrm>
            <a:off x="667512" y="451104"/>
            <a:ext cx="4113213" cy="519113"/>
          </a:xfrm>
          <a:prstGeom prst="rect">
            <a:avLst/>
          </a:prstGeom>
          <a:noFill/>
          <a:ln w="9525">
            <a:noFill/>
            <a:miter lim="800000"/>
            <a:headEnd/>
            <a:tailEnd/>
          </a:ln>
          <a:effectLst/>
        </p:spPr>
        <p:txBody>
          <a:bodyPr wrap="none">
            <a:spAutoFit/>
          </a:bodyPr>
          <a:lstStyle/>
          <a:p>
            <a:pPr>
              <a:spcBef>
                <a:spcPct val="50000"/>
              </a:spcBef>
              <a:defRPr/>
            </a:pPr>
            <a:r>
              <a:rPr lang="zh-CN" altLang="en-US" sz="2800" b="1">
                <a:solidFill>
                  <a:srgbClr val="333300"/>
                </a:solidFill>
                <a:latin typeface="Times New Roman" panose="02020603050405020304" pitchFamily="18" charset="0"/>
                <a:cs typeface="Times New Roman" panose="02020603050405020304" pitchFamily="18" charset="0"/>
              </a:rPr>
              <a:t>由逻辑图写出逻辑表达式</a:t>
            </a:r>
          </a:p>
        </p:txBody>
      </p:sp>
      <p:graphicFrame>
        <p:nvGraphicFramePr>
          <p:cNvPr id="540676" name="Object 4"/>
          <p:cNvGraphicFramePr>
            <a:graphicFrameLocks noChangeAspect="1"/>
          </p:cNvGraphicFramePr>
          <p:nvPr>
            <p:extLst/>
          </p:nvPr>
        </p:nvGraphicFramePr>
        <p:xfrm>
          <a:off x="819912" y="984504"/>
          <a:ext cx="7772400" cy="544513"/>
        </p:xfrm>
        <a:graphic>
          <a:graphicData uri="http://schemas.openxmlformats.org/presentationml/2006/ole">
            <mc:AlternateContent xmlns:mc="http://schemas.openxmlformats.org/markup-compatibility/2006">
              <mc:Choice xmlns:v="urn:schemas-microsoft-com:vml" Requires="v">
                <p:oleObj spid="_x0000_s34824" name="公式" r:id="rId3" imgW="3035160" imgH="241200" progId="Equation.3">
                  <p:embed/>
                </p:oleObj>
              </mc:Choice>
              <mc:Fallback>
                <p:oleObj name="公式" r:id="rId3" imgW="3035160" imgH="24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912" y="984504"/>
                        <a:ext cx="7772400" cy="544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0713" name="Object 41"/>
          <p:cNvGraphicFramePr>
            <a:graphicFrameLocks noChangeAspect="1"/>
          </p:cNvGraphicFramePr>
          <p:nvPr>
            <p:extLst/>
          </p:nvPr>
        </p:nvGraphicFramePr>
        <p:xfrm>
          <a:off x="743712" y="5235829"/>
          <a:ext cx="7772400" cy="549275"/>
        </p:xfrm>
        <a:graphic>
          <a:graphicData uri="http://schemas.openxmlformats.org/presentationml/2006/ole">
            <mc:AlternateContent xmlns:mc="http://schemas.openxmlformats.org/markup-compatibility/2006">
              <mc:Choice xmlns:v="urn:schemas-microsoft-com:vml" Requires="v">
                <p:oleObj spid="_x0000_s34825" name="Equation" r:id="rId5" imgW="3251160" imgH="228600" progId="Equation.3">
                  <p:embed/>
                </p:oleObj>
              </mc:Choice>
              <mc:Fallback>
                <p:oleObj name="Equation" r:id="rId5" imgW="325116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712" y="5235829"/>
                        <a:ext cx="777240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0714" name="Rectangle 42"/>
          <p:cNvSpPr>
            <a:spLocks noChangeArrowheads="1"/>
          </p:cNvSpPr>
          <p:nvPr/>
        </p:nvSpPr>
        <p:spPr bwMode="auto">
          <a:xfrm>
            <a:off x="667512" y="5677154"/>
            <a:ext cx="8077200" cy="946150"/>
          </a:xfrm>
          <a:prstGeom prst="rect">
            <a:avLst/>
          </a:prstGeom>
          <a:noFill/>
          <a:ln w="9525" cap="sq">
            <a:noFill/>
            <a:miter lim="800000"/>
            <a:headEnd/>
            <a:tailEnd/>
          </a:ln>
          <a:effectLst/>
        </p:spPr>
        <p:txBody>
          <a:bodyPr>
            <a:spAutoFit/>
          </a:bodyPr>
          <a:lstStyle/>
          <a:p>
            <a:pPr>
              <a:defRPr/>
            </a:pPr>
            <a:r>
              <a:rPr lang="en-US" altLang="zh-CN" sz="2800" b="1" dirty="0">
                <a:latin typeface="Times New Roman" panose="02020603050405020304" pitchFamily="18" charset="0"/>
                <a:cs typeface="Times New Roman" panose="02020603050405020304" pitchFamily="18" charset="0"/>
              </a:rPr>
              <a:t>    </a:t>
            </a:r>
            <a:r>
              <a:rPr lang="zh-CN" altLang="en-US" sz="2800" b="1" dirty="0">
                <a:latin typeface="Times New Roman" panose="02020603050405020304" pitchFamily="18" charset="0"/>
                <a:cs typeface="Times New Roman" panose="02020603050405020304" pitchFamily="18" charset="0"/>
              </a:rPr>
              <a:t>多路选择器广泛应用于多路模拟量的采集及 </a:t>
            </a:r>
            <a:r>
              <a:rPr lang="en-US" altLang="zh-CN" sz="2800" b="1" dirty="0">
                <a:latin typeface="Times New Roman" panose="02020603050405020304" pitchFamily="18" charset="0"/>
                <a:cs typeface="Times New Roman" panose="02020603050405020304" pitchFamily="18" charset="0"/>
              </a:rPr>
              <a:t>A/D </a:t>
            </a:r>
            <a:r>
              <a:rPr lang="zh-CN" altLang="en-US" sz="2800" b="1" dirty="0">
                <a:latin typeface="Times New Roman" panose="02020603050405020304" pitchFamily="18" charset="0"/>
                <a:cs typeface="Times New Roman" panose="02020603050405020304" pitchFamily="18" charset="0"/>
              </a:rPr>
              <a:t>转换器中。</a:t>
            </a:r>
          </a:p>
        </p:txBody>
      </p:sp>
      <p:pic>
        <p:nvPicPr>
          <p:cNvPr id="540921" name="Picture 249" descr="图片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75962" y="1962404"/>
            <a:ext cx="3849688" cy="325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908" name="Picture 44" descr="C:\Users\Administrator\Desktop\图片5.jpg"/>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0050" y="1400429"/>
            <a:ext cx="3975100" cy="388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0160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40676"/>
                                        </p:tgtEl>
                                        <p:attrNameLst>
                                          <p:attrName>style.visibility</p:attrName>
                                        </p:attrNameLst>
                                      </p:cBhvr>
                                      <p:to>
                                        <p:strVal val="visible"/>
                                      </p:to>
                                    </p:set>
                                    <p:animEffect transition="in" filter="wipe(left)">
                                      <p:cBhvr>
                                        <p:cTn id="7" dur="500"/>
                                        <p:tgtEl>
                                          <p:spTgt spid="5406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6908"/>
                                        </p:tgtEl>
                                        <p:attrNameLst>
                                          <p:attrName>style.visibility</p:attrName>
                                        </p:attrNameLst>
                                      </p:cBhvr>
                                      <p:to>
                                        <p:strVal val="visible"/>
                                      </p:to>
                                    </p:set>
                                    <p:animEffect transition="in" filter="wipe(left)">
                                      <p:cBhvr>
                                        <p:cTn id="12" dur="500"/>
                                        <p:tgtEl>
                                          <p:spTgt spid="3690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40713"/>
                                        </p:tgtEl>
                                        <p:attrNameLst>
                                          <p:attrName>style.visibility</p:attrName>
                                        </p:attrNameLst>
                                      </p:cBhvr>
                                      <p:to>
                                        <p:strVal val="visible"/>
                                      </p:to>
                                    </p:set>
                                    <p:animEffect transition="in" filter="wipe(left)">
                                      <p:cBhvr>
                                        <p:cTn id="17" dur="500"/>
                                        <p:tgtEl>
                                          <p:spTgt spid="54071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40714"/>
                                        </p:tgtEl>
                                        <p:attrNameLst>
                                          <p:attrName>style.visibility</p:attrName>
                                        </p:attrNameLst>
                                      </p:cBhvr>
                                      <p:to>
                                        <p:strVal val="visible"/>
                                      </p:to>
                                    </p:set>
                                    <p:animEffect transition="in" filter="wipe(left)">
                                      <p:cBhvr>
                                        <p:cTn id="22" dur="500"/>
                                        <p:tgtEl>
                                          <p:spTgt spid="5407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540921"/>
                                        </p:tgtEl>
                                        <p:attrNameLst>
                                          <p:attrName>style.visibility</p:attrName>
                                        </p:attrNameLst>
                                      </p:cBhvr>
                                      <p:to>
                                        <p:strVal val="visible"/>
                                      </p:to>
                                    </p:set>
                                    <p:animEffect transition="in" filter="wipe(left)">
                                      <p:cBhvr>
                                        <p:cTn id="27" dur="1000"/>
                                        <p:tgtEl>
                                          <p:spTgt spid="5409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714" grpId="0" autoUpdateAnimBg="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7" name="Rectangle 7"/>
          <p:cNvSpPr>
            <a:spLocks noChangeArrowheads="1"/>
          </p:cNvSpPr>
          <p:nvPr/>
        </p:nvSpPr>
        <p:spPr bwMode="auto">
          <a:xfrm>
            <a:off x="3732657" y="6135624"/>
            <a:ext cx="23948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cs typeface="Times New Roman" panose="02020603050405020304" pitchFamily="18" charset="0"/>
              </a:rPr>
              <a:t> 16</a:t>
            </a:r>
            <a:r>
              <a:rPr lang="zh-CN" altLang="en-US">
                <a:cs typeface="Times New Roman" panose="02020603050405020304" pitchFamily="18" charset="0"/>
              </a:rPr>
              <a:t>选</a:t>
            </a:r>
            <a:r>
              <a:rPr lang="en-US" altLang="zh-CN">
                <a:cs typeface="Times New Roman" panose="02020603050405020304" pitchFamily="18" charset="0"/>
              </a:rPr>
              <a:t>1</a:t>
            </a:r>
            <a:r>
              <a:rPr lang="zh-CN" altLang="en-US">
                <a:cs typeface="Times New Roman" panose="02020603050405020304" pitchFamily="18" charset="0"/>
              </a:rPr>
              <a:t>数据选择器</a:t>
            </a:r>
          </a:p>
        </p:txBody>
      </p:sp>
      <p:sp>
        <p:nvSpPr>
          <p:cNvPr id="542818" name="Text Box 98"/>
          <p:cNvSpPr txBox="1">
            <a:spLocks noChangeArrowheads="1"/>
          </p:cNvSpPr>
          <p:nvPr/>
        </p:nvSpPr>
        <p:spPr bwMode="auto">
          <a:xfrm>
            <a:off x="349695" y="561912"/>
            <a:ext cx="8535987" cy="955675"/>
          </a:xfrm>
          <a:prstGeom prst="rect">
            <a:avLst/>
          </a:prstGeom>
          <a:noFill/>
          <a:ln w="38100">
            <a:noFill/>
            <a:miter lim="800000"/>
            <a:headEnd/>
            <a:tailEnd/>
          </a:ln>
          <a:effectLst/>
        </p:spPr>
        <p:txBody>
          <a:bodyPr lIns="90000" tIns="46800" rIns="90000" bIns="46800">
            <a:spAutoFit/>
          </a:bodyPr>
          <a:lstStyle/>
          <a:p>
            <a:pPr eaLnBrk="0" hangingPunct="0">
              <a:defRPr/>
            </a:pPr>
            <a:r>
              <a:rPr lang="en-US" altLang="zh-CN" sz="2800" b="1" dirty="0">
                <a:solidFill>
                  <a:srgbClr val="000099"/>
                </a:solidFill>
                <a:latin typeface="Times New Roman" panose="02020603050405020304" pitchFamily="18" charset="0"/>
                <a:cs typeface="Times New Roman" panose="02020603050405020304" pitchFamily="18" charset="0"/>
              </a:rPr>
              <a:t>        </a:t>
            </a:r>
            <a:r>
              <a:rPr lang="zh-CN" altLang="en-US" sz="2800" b="1" dirty="0">
                <a:solidFill>
                  <a:srgbClr val="000099"/>
                </a:solidFill>
                <a:latin typeface="Times New Roman" panose="02020603050405020304" pitchFamily="18" charset="0"/>
                <a:cs typeface="Times New Roman" panose="02020603050405020304" pitchFamily="18" charset="0"/>
              </a:rPr>
              <a:t>用</a:t>
            </a:r>
            <a:r>
              <a:rPr lang="en-US" altLang="zh-CN" sz="2800" b="1" dirty="0">
                <a:solidFill>
                  <a:srgbClr val="000099"/>
                </a:solidFill>
                <a:latin typeface="Times New Roman" panose="02020603050405020304" pitchFamily="18" charset="0"/>
                <a:cs typeface="Times New Roman" panose="02020603050405020304" pitchFamily="18" charset="0"/>
              </a:rPr>
              <a:t>2</a:t>
            </a:r>
            <a:r>
              <a:rPr lang="zh-CN" altLang="en-US" sz="2800" b="1" dirty="0">
                <a:solidFill>
                  <a:srgbClr val="000099"/>
                </a:solidFill>
                <a:latin typeface="Times New Roman" panose="02020603050405020304" pitchFamily="18" charset="0"/>
                <a:cs typeface="Times New Roman" panose="02020603050405020304" pitchFamily="18" charset="0"/>
              </a:rPr>
              <a:t>片</a:t>
            </a:r>
            <a:r>
              <a:rPr lang="en-US" altLang="zh-CN" sz="2800" b="1" dirty="0">
                <a:solidFill>
                  <a:srgbClr val="CC0000"/>
                </a:solidFill>
                <a:latin typeface="Times New Roman" panose="02020603050405020304" pitchFamily="18" charset="0"/>
                <a:cs typeface="Times New Roman" panose="02020603050405020304" pitchFamily="18" charset="0"/>
              </a:rPr>
              <a:t>74LS151</a:t>
            </a:r>
            <a:r>
              <a:rPr lang="zh-CN" altLang="en-US" sz="2800" b="1" dirty="0">
                <a:solidFill>
                  <a:srgbClr val="CC0000"/>
                </a:solidFill>
                <a:latin typeface="Times New Roman" panose="02020603050405020304" pitchFamily="18" charset="0"/>
                <a:cs typeface="Times New Roman" panose="02020603050405020304" pitchFamily="18" charset="0"/>
              </a:rPr>
              <a:t>型</a:t>
            </a:r>
            <a:r>
              <a:rPr lang="en-US" altLang="zh-CN" sz="2800" b="1" dirty="0">
                <a:solidFill>
                  <a:srgbClr val="000099"/>
                </a:solidFill>
                <a:latin typeface="Times New Roman" panose="02020603050405020304" pitchFamily="18" charset="0"/>
                <a:cs typeface="Times New Roman" panose="02020603050405020304" pitchFamily="18" charset="0"/>
              </a:rPr>
              <a:t>8</a:t>
            </a:r>
            <a:r>
              <a:rPr lang="zh-CN" altLang="en-US" sz="2800" b="1" dirty="0">
                <a:solidFill>
                  <a:srgbClr val="000099"/>
                </a:solidFill>
                <a:latin typeface="Times New Roman" panose="02020603050405020304" pitchFamily="18" charset="0"/>
                <a:cs typeface="Times New Roman" panose="02020603050405020304" pitchFamily="18" charset="0"/>
              </a:rPr>
              <a:t>选</a:t>
            </a:r>
            <a:r>
              <a:rPr lang="en-US" altLang="zh-CN" sz="2800" b="1" dirty="0">
                <a:solidFill>
                  <a:srgbClr val="000099"/>
                </a:solidFill>
                <a:latin typeface="Times New Roman" panose="02020603050405020304" pitchFamily="18" charset="0"/>
                <a:cs typeface="Times New Roman" panose="02020603050405020304" pitchFamily="18" charset="0"/>
              </a:rPr>
              <a:t>1</a:t>
            </a:r>
            <a:r>
              <a:rPr lang="zh-CN" altLang="en-US" sz="2800" b="1" dirty="0">
                <a:solidFill>
                  <a:srgbClr val="000099"/>
                </a:solidFill>
                <a:latin typeface="Times New Roman" panose="02020603050405020304" pitchFamily="18" charset="0"/>
                <a:cs typeface="Times New Roman" panose="02020603050405020304" pitchFamily="18" charset="0"/>
              </a:rPr>
              <a:t>数据选择器构成具有</a:t>
            </a:r>
            <a:r>
              <a:rPr lang="en-US" altLang="zh-CN" sz="2800" b="1" dirty="0">
                <a:solidFill>
                  <a:srgbClr val="000099"/>
                </a:solidFill>
                <a:latin typeface="Times New Roman" panose="02020603050405020304" pitchFamily="18" charset="0"/>
                <a:cs typeface="Times New Roman" panose="02020603050405020304" pitchFamily="18" charset="0"/>
              </a:rPr>
              <a:t>16</a:t>
            </a:r>
            <a:r>
              <a:rPr lang="zh-CN" altLang="en-US" sz="2800" b="1" dirty="0">
                <a:solidFill>
                  <a:srgbClr val="000099"/>
                </a:solidFill>
                <a:latin typeface="Times New Roman" panose="02020603050405020304" pitchFamily="18" charset="0"/>
                <a:cs typeface="Times New Roman" panose="02020603050405020304" pitchFamily="18" charset="0"/>
              </a:rPr>
              <a:t>选</a:t>
            </a:r>
            <a:r>
              <a:rPr lang="en-US" altLang="zh-CN" sz="2800" b="1" dirty="0">
                <a:solidFill>
                  <a:srgbClr val="000099"/>
                </a:solidFill>
                <a:latin typeface="Times New Roman" panose="02020603050405020304" pitchFamily="18" charset="0"/>
                <a:cs typeface="Times New Roman" panose="02020603050405020304" pitchFamily="18" charset="0"/>
              </a:rPr>
              <a:t>1</a:t>
            </a:r>
            <a:r>
              <a:rPr lang="zh-CN" altLang="en-US" sz="2800" b="1" dirty="0">
                <a:solidFill>
                  <a:srgbClr val="000099"/>
                </a:solidFill>
                <a:latin typeface="Times New Roman" panose="02020603050405020304" pitchFamily="18" charset="0"/>
                <a:cs typeface="Times New Roman" panose="02020603050405020304" pitchFamily="18" charset="0"/>
              </a:rPr>
              <a:t>功能的数据选择器</a:t>
            </a:r>
          </a:p>
        </p:txBody>
      </p:sp>
      <p:pic>
        <p:nvPicPr>
          <p:cNvPr id="542821" name="Picture 101" descr="图片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707" y="1111187"/>
            <a:ext cx="8553450"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11088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42821"/>
                                        </p:tgtEl>
                                        <p:attrNameLst>
                                          <p:attrName>style.visibility</p:attrName>
                                        </p:attrNameLst>
                                      </p:cBhvr>
                                      <p:to>
                                        <p:strVal val="visible"/>
                                      </p:to>
                                    </p:set>
                                    <p:animEffect transition="in" filter="wipe(left)">
                                      <p:cBhvr>
                                        <p:cTn id="7" dur="500"/>
                                        <p:tgtEl>
                                          <p:spTgt spid="542821"/>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42727"/>
                                        </p:tgtEl>
                                        <p:attrNameLst>
                                          <p:attrName>style.visibility</p:attrName>
                                        </p:attrNameLst>
                                      </p:cBhvr>
                                      <p:to>
                                        <p:strVal val="visible"/>
                                      </p:to>
                                    </p:set>
                                    <p:animEffect transition="in" filter="wipe(left)">
                                      <p:cBhvr>
                                        <p:cTn id="11" dur="1000"/>
                                        <p:tgtEl>
                                          <p:spTgt spid="5427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27"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Text Box 2"/>
          <p:cNvSpPr txBox="1">
            <a:spLocks noChangeArrowheads="1"/>
          </p:cNvSpPr>
          <p:nvPr/>
        </p:nvSpPr>
        <p:spPr bwMode="auto">
          <a:xfrm>
            <a:off x="2713038" y="533400"/>
            <a:ext cx="2579687" cy="519113"/>
          </a:xfrm>
          <a:prstGeom prst="rect">
            <a:avLst/>
          </a:prstGeom>
          <a:noFill/>
          <a:ln w="9525">
            <a:noFill/>
            <a:miter lim="800000"/>
            <a:headEnd/>
            <a:tailEnd/>
          </a:ln>
          <a:effectLst/>
        </p:spPr>
        <p:txBody>
          <a:bodyPr wrap="none">
            <a:spAutoFit/>
          </a:bodyPr>
          <a:lstStyle/>
          <a:p>
            <a:pPr>
              <a:spcBef>
                <a:spcPct val="50000"/>
              </a:spcBef>
              <a:defRPr/>
            </a:pPr>
            <a:r>
              <a:rPr lang="en-US" altLang="zh-CN" sz="2800" b="1">
                <a:solidFill>
                  <a:srgbClr val="FF0000"/>
                </a:solidFill>
                <a:latin typeface="Times New Roman" panose="02020603050405020304" pitchFamily="18" charset="0"/>
                <a:cs typeface="Times New Roman" panose="02020603050405020304" pitchFamily="18" charset="0"/>
              </a:rPr>
              <a:t>74LS151</a:t>
            </a:r>
            <a:r>
              <a:rPr lang="zh-CN" altLang="en-US" sz="2800" b="1">
                <a:solidFill>
                  <a:srgbClr val="FF0000"/>
                </a:solidFill>
                <a:latin typeface="Times New Roman" panose="02020603050405020304" pitchFamily="18" charset="0"/>
                <a:cs typeface="Times New Roman" panose="02020603050405020304" pitchFamily="18" charset="0"/>
              </a:rPr>
              <a:t>功能表</a:t>
            </a:r>
            <a:endParaRPr lang="zh-CN" altLang="en-US" sz="3200" b="1">
              <a:solidFill>
                <a:srgbClr val="FF0000"/>
              </a:solidFill>
              <a:latin typeface="Times New Roman" panose="02020603050405020304" pitchFamily="18" charset="0"/>
              <a:cs typeface="Times New Roman" panose="02020603050405020304" pitchFamily="18" charset="0"/>
            </a:endParaRPr>
          </a:p>
        </p:txBody>
      </p:sp>
      <p:grpSp>
        <p:nvGrpSpPr>
          <p:cNvPr id="2" name="组合 1"/>
          <p:cNvGrpSpPr/>
          <p:nvPr/>
        </p:nvGrpSpPr>
        <p:grpSpPr>
          <a:xfrm>
            <a:off x="2286000" y="1071563"/>
            <a:ext cx="3852863" cy="5157787"/>
            <a:chOff x="2286000" y="1071563"/>
            <a:chExt cx="3852863" cy="5157787"/>
          </a:xfrm>
        </p:grpSpPr>
        <p:pic>
          <p:nvPicPr>
            <p:cNvPr id="148545" name="Picture 65" descr="C:\Users\Administrator\Desktop\图片6.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86000" y="1071563"/>
              <a:ext cx="3852863" cy="515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3967022" y="1712259"/>
              <a:ext cx="663388" cy="400110"/>
            </a:xfrm>
            <a:prstGeom prst="rect">
              <a:avLst/>
            </a:prstGeom>
            <a:solidFill>
              <a:schemeClr val="bg1"/>
            </a:solidFill>
          </p:spPr>
          <p:txBody>
            <a:bodyPr wrap="square" rtlCol="0">
              <a:spAutoFit/>
            </a:bodyPr>
            <a:lstStyle/>
            <a:p>
              <a:r>
                <a:rPr lang="en-US" altLang="zh-CN" sz="2000" b="1" i="1" dirty="0" smtClean="0">
                  <a:solidFill>
                    <a:schemeClr val="accent6">
                      <a:lumMod val="75000"/>
                    </a:schemeClr>
                  </a:solidFill>
                  <a:latin typeface="Times New Roman" panose="02020603050405020304" pitchFamily="18" charset="0"/>
                  <a:cs typeface="Times New Roman" panose="02020603050405020304" pitchFamily="18" charset="0"/>
                </a:rPr>
                <a:t>A</a:t>
              </a:r>
              <a:r>
                <a:rPr lang="en-US" altLang="zh-CN" sz="2000" dirty="0" smtClean="0">
                  <a:solidFill>
                    <a:schemeClr val="accent6">
                      <a:lumMod val="75000"/>
                    </a:schemeClr>
                  </a:solidFill>
                </a:rPr>
                <a:t>1</a:t>
              </a:r>
              <a:endParaRPr lang="zh-CN" altLang="en-US" sz="2000" dirty="0">
                <a:solidFill>
                  <a:schemeClr val="accent6">
                    <a:lumMod val="75000"/>
                  </a:schemeClr>
                </a:solidFill>
              </a:endParaRPr>
            </a:p>
          </p:txBody>
        </p:sp>
      </p:grpSp>
    </p:spTree>
    <p:extLst>
      <p:ext uri="{BB962C8B-B14F-4D97-AF65-F5344CB8AC3E}">
        <p14:creationId xmlns:p14="http://schemas.microsoft.com/office/powerpoint/2010/main" val="2830831512"/>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1" name="Rectangle 3"/>
          <p:cNvSpPr>
            <a:spLocks noChangeArrowheads="1"/>
          </p:cNvSpPr>
          <p:nvPr/>
        </p:nvSpPr>
        <p:spPr bwMode="auto">
          <a:xfrm>
            <a:off x="395288" y="692150"/>
            <a:ext cx="8569325" cy="1117600"/>
          </a:xfrm>
          <a:prstGeom prst="rect">
            <a:avLst/>
          </a:prstGeom>
          <a:noFill/>
          <a:ln w="9525">
            <a:noFill/>
            <a:miter lim="800000"/>
            <a:headEnd/>
            <a:tailEnd/>
          </a:ln>
          <a:effectLst/>
        </p:spPr>
        <p:txBody>
          <a:bodyPr>
            <a:spAutoFit/>
          </a:bodyPr>
          <a:lstStyle/>
          <a:p>
            <a:pPr>
              <a:lnSpc>
                <a:spcPct val="120000"/>
              </a:lnSpc>
              <a:defRPr/>
            </a:pPr>
            <a:r>
              <a:rPr lang="en-US" altLang="zh-CN" sz="2800" b="1">
                <a:solidFill>
                  <a:srgbClr val="CC0000"/>
                </a:solidFill>
                <a:latin typeface="Times New Roman" panose="02020603050405020304" pitchFamily="18" charset="0"/>
                <a:cs typeface="Times New Roman" panose="02020603050405020304" pitchFamily="18" charset="0"/>
              </a:rPr>
              <a:t>      </a:t>
            </a:r>
            <a:r>
              <a:rPr lang="zh-CN" altLang="en-US" sz="2800" b="1">
                <a:solidFill>
                  <a:srgbClr val="CC0000"/>
                </a:solidFill>
                <a:latin typeface="Times New Roman" panose="02020603050405020304" pitchFamily="18" charset="0"/>
                <a:cs typeface="Times New Roman" panose="02020603050405020304" pitchFamily="18" charset="0"/>
              </a:rPr>
              <a:t>例</a:t>
            </a:r>
            <a:r>
              <a:rPr lang="en-US" altLang="zh-CN" sz="2800" b="1">
                <a:solidFill>
                  <a:srgbClr val="CC0000"/>
                </a:solidFill>
                <a:latin typeface="Times New Roman" panose="02020603050405020304" pitchFamily="18" charset="0"/>
                <a:cs typeface="Times New Roman" panose="02020603050405020304" pitchFamily="18" charset="0"/>
              </a:rPr>
              <a:t>:</a:t>
            </a:r>
            <a:r>
              <a:rPr lang="en-US" altLang="zh-CN" b="1">
                <a:solidFill>
                  <a:srgbClr val="CC0000"/>
                </a:solidFill>
                <a:latin typeface="Times New Roman" panose="02020603050405020304" pitchFamily="18" charset="0"/>
                <a:cs typeface="Times New Roman" panose="02020603050405020304" pitchFamily="18" charset="0"/>
              </a:rPr>
              <a:t>  </a:t>
            </a:r>
            <a:r>
              <a:rPr lang="zh-CN" altLang="en-US" sz="2800" b="1">
                <a:solidFill>
                  <a:srgbClr val="000099"/>
                </a:solidFill>
                <a:latin typeface="Times New Roman" panose="02020603050405020304" pitchFamily="18" charset="0"/>
                <a:cs typeface="Times New Roman" panose="02020603050405020304" pitchFamily="18" charset="0"/>
              </a:rPr>
              <a:t>用</a:t>
            </a:r>
            <a:r>
              <a:rPr lang="en-US" altLang="zh-CN" sz="2800" b="1">
                <a:solidFill>
                  <a:srgbClr val="000099"/>
                </a:solidFill>
                <a:latin typeface="Times New Roman" panose="02020603050405020304" pitchFamily="18" charset="0"/>
                <a:cs typeface="Times New Roman" panose="02020603050405020304" pitchFamily="18" charset="0"/>
              </a:rPr>
              <a:t>74LS151</a:t>
            </a:r>
            <a:r>
              <a:rPr lang="zh-CN" altLang="en-US" sz="2800" b="1">
                <a:solidFill>
                  <a:srgbClr val="000099"/>
                </a:solidFill>
                <a:latin typeface="Times New Roman" panose="02020603050405020304" pitchFamily="18" charset="0"/>
                <a:cs typeface="Times New Roman" panose="02020603050405020304" pitchFamily="18" charset="0"/>
              </a:rPr>
              <a:t>型</a:t>
            </a:r>
            <a:r>
              <a:rPr lang="en-US" altLang="zh-CN" sz="2800" b="1">
                <a:solidFill>
                  <a:srgbClr val="000099"/>
                </a:solidFill>
                <a:latin typeface="Times New Roman" panose="02020603050405020304" pitchFamily="18" charset="0"/>
                <a:cs typeface="Times New Roman" panose="02020603050405020304" pitchFamily="18" charset="0"/>
              </a:rPr>
              <a:t>8</a:t>
            </a:r>
            <a:r>
              <a:rPr lang="zh-CN" altLang="en-US" sz="2800" b="1">
                <a:solidFill>
                  <a:srgbClr val="000099"/>
                </a:solidFill>
                <a:latin typeface="Times New Roman" panose="02020603050405020304" pitchFamily="18" charset="0"/>
                <a:cs typeface="Times New Roman" panose="02020603050405020304" pitchFamily="18" charset="0"/>
              </a:rPr>
              <a:t>选</a:t>
            </a:r>
            <a:r>
              <a:rPr lang="en-US" altLang="zh-CN" sz="2800" b="1">
                <a:solidFill>
                  <a:srgbClr val="000099"/>
                </a:solidFill>
                <a:latin typeface="Times New Roman" panose="02020603050405020304" pitchFamily="18" charset="0"/>
                <a:cs typeface="Times New Roman" panose="02020603050405020304" pitchFamily="18" charset="0"/>
              </a:rPr>
              <a:t>1</a:t>
            </a:r>
            <a:r>
              <a:rPr lang="zh-CN" altLang="en-US" sz="2800" b="1">
                <a:solidFill>
                  <a:srgbClr val="000099"/>
                </a:solidFill>
                <a:latin typeface="Times New Roman" panose="02020603050405020304" pitchFamily="18" charset="0"/>
                <a:cs typeface="Times New Roman" panose="02020603050405020304" pitchFamily="18" charset="0"/>
              </a:rPr>
              <a:t>数据选择器实现逻辑函数式</a:t>
            </a:r>
            <a:r>
              <a:rPr lang="zh-CN" altLang="en-US" sz="2800" b="1">
                <a:solidFill>
                  <a:srgbClr val="000099"/>
                </a:solidFill>
                <a:latin typeface="Times New Roman" panose="02020603050405020304" pitchFamily="18" charset="0"/>
                <a:ea typeface="楷体_GB2312" pitchFamily="49" charset="-122"/>
                <a:cs typeface="Times New Roman" panose="02020603050405020304" pitchFamily="18" charset="0"/>
              </a:rPr>
              <a:t>   </a:t>
            </a:r>
            <a:r>
              <a:rPr lang="en-US" altLang="zh-CN" sz="2800" b="1" i="1">
                <a:solidFill>
                  <a:srgbClr val="000099"/>
                </a:solidFill>
                <a:latin typeface="Times New Roman" panose="02020603050405020304" pitchFamily="18" charset="0"/>
                <a:ea typeface="楷体_GB2312" pitchFamily="49" charset="-122"/>
                <a:cs typeface="Times New Roman" panose="02020603050405020304" pitchFamily="18" charset="0"/>
              </a:rPr>
              <a:t>Y = AB + BC + CA</a:t>
            </a:r>
          </a:p>
        </p:txBody>
      </p:sp>
      <p:sp>
        <p:nvSpPr>
          <p:cNvPr id="544772" name="Text Box 4"/>
          <p:cNvSpPr txBox="1">
            <a:spLocks noChangeArrowheads="1"/>
          </p:cNvSpPr>
          <p:nvPr/>
        </p:nvSpPr>
        <p:spPr bwMode="auto">
          <a:xfrm>
            <a:off x="900113" y="1844675"/>
            <a:ext cx="5184775" cy="519113"/>
          </a:xfrm>
          <a:prstGeom prst="rect">
            <a:avLst/>
          </a:prstGeom>
          <a:noFill/>
          <a:ln w="9525">
            <a:noFill/>
            <a:miter lim="800000"/>
            <a:headEnd/>
            <a:tailEnd/>
          </a:ln>
          <a:effectLst/>
        </p:spPr>
        <p:txBody>
          <a:bodyPr wrap="none">
            <a:spAutoFit/>
          </a:bodyPr>
          <a:lstStyle/>
          <a:p>
            <a:pPr>
              <a:spcBef>
                <a:spcPct val="50000"/>
              </a:spcBef>
              <a:defRPr/>
            </a:pPr>
            <a:r>
              <a:rPr lang="zh-CN" altLang="en-US" sz="2800" b="1">
                <a:solidFill>
                  <a:srgbClr val="CC0000"/>
                </a:solidFill>
                <a:latin typeface="Times New Roman" panose="02020603050405020304" pitchFamily="18" charset="0"/>
                <a:cs typeface="Times New Roman" panose="02020603050405020304" pitchFamily="18" charset="0"/>
              </a:rPr>
              <a:t>解：将逻辑函数式用最小项表示</a:t>
            </a:r>
          </a:p>
        </p:txBody>
      </p:sp>
      <p:graphicFrame>
        <p:nvGraphicFramePr>
          <p:cNvPr id="544773" name="Object 5"/>
          <p:cNvGraphicFramePr>
            <a:graphicFrameLocks noChangeAspect="1"/>
          </p:cNvGraphicFramePr>
          <p:nvPr>
            <p:extLst/>
          </p:nvPr>
        </p:nvGraphicFramePr>
        <p:xfrm>
          <a:off x="1804988" y="2357438"/>
          <a:ext cx="5830887" cy="1196975"/>
        </p:xfrm>
        <a:graphic>
          <a:graphicData uri="http://schemas.openxmlformats.org/presentationml/2006/ole">
            <mc:AlternateContent xmlns:mc="http://schemas.openxmlformats.org/markup-compatibility/2006">
              <mc:Choice xmlns:v="urn:schemas-microsoft-com:vml" Requires="v">
                <p:oleObj spid="_x0000_s35845" name="Equation" r:id="rId3" imgW="2527200" imgH="482400" progId="Equation.DSMT4">
                  <p:embed/>
                </p:oleObj>
              </mc:Choice>
              <mc:Fallback>
                <p:oleObj name="Equation" r:id="rId3" imgW="2527200" imgH="482400" progId="Equation.DSMT4">
                  <p:embed/>
                  <p:pic>
                    <p:nvPicPr>
                      <p:cNvPr id="0" name=""/>
                      <p:cNvPicPr>
                        <a:picLocks noChangeAspect="1" noChangeArrowheads="1"/>
                      </p:cNvPicPr>
                      <p:nvPr/>
                    </p:nvPicPr>
                    <p:blipFill>
                      <a:blip r:embed="rId4"/>
                      <a:srcRect/>
                      <a:stretch>
                        <a:fillRect/>
                      </a:stretch>
                    </p:blipFill>
                    <p:spPr bwMode="auto">
                      <a:xfrm>
                        <a:off x="1804988" y="2357438"/>
                        <a:ext cx="5830887" cy="1196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4774" name="Text Box 6"/>
          <p:cNvSpPr txBox="1">
            <a:spLocks noChangeArrowheads="1"/>
          </p:cNvSpPr>
          <p:nvPr/>
        </p:nvSpPr>
        <p:spPr bwMode="auto">
          <a:xfrm>
            <a:off x="539750" y="3500438"/>
            <a:ext cx="8283575" cy="2074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pPr>
            <a:r>
              <a:rPr lang="en-US" altLang="zh-CN" sz="2800">
                <a:cs typeface="Times New Roman" panose="02020603050405020304" pitchFamily="18" charset="0"/>
              </a:rPr>
              <a:t>    </a:t>
            </a:r>
            <a:r>
              <a:rPr lang="zh-CN" altLang="en-US" sz="2800">
                <a:cs typeface="Times New Roman" panose="02020603050405020304" pitchFamily="18" charset="0"/>
              </a:rPr>
              <a:t>将输入变量</a:t>
            </a:r>
            <a:r>
              <a:rPr lang="en-US" altLang="zh-CN" sz="2800" i="1">
                <a:solidFill>
                  <a:srgbClr val="FF3300"/>
                </a:solidFill>
                <a:cs typeface="Times New Roman" panose="02020603050405020304" pitchFamily="18" charset="0"/>
              </a:rPr>
              <a:t>A</a:t>
            </a:r>
            <a:r>
              <a:rPr lang="zh-CN" altLang="en-US" sz="2800" i="1">
                <a:solidFill>
                  <a:srgbClr val="FF3300"/>
                </a:solidFill>
                <a:cs typeface="Times New Roman" panose="02020603050405020304" pitchFamily="18" charset="0"/>
              </a:rPr>
              <a:t>、</a:t>
            </a:r>
            <a:r>
              <a:rPr lang="en-US" altLang="zh-CN" sz="2800" i="1">
                <a:solidFill>
                  <a:srgbClr val="FF3300"/>
                </a:solidFill>
                <a:cs typeface="Times New Roman" panose="02020603050405020304" pitchFamily="18" charset="0"/>
              </a:rPr>
              <a:t>B</a:t>
            </a:r>
            <a:r>
              <a:rPr lang="zh-CN" altLang="en-US" sz="2800" i="1">
                <a:solidFill>
                  <a:srgbClr val="FF3300"/>
                </a:solidFill>
                <a:cs typeface="Times New Roman" panose="02020603050405020304" pitchFamily="18" charset="0"/>
              </a:rPr>
              <a:t>、</a:t>
            </a:r>
            <a:r>
              <a:rPr lang="en-US" altLang="zh-CN" sz="2800" i="1">
                <a:solidFill>
                  <a:srgbClr val="FF3300"/>
                </a:solidFill>
                <a:cs typeface="Times New Roman" panose="02020603050405020304" pitchFamily="18" charset="0"/>
              </a:rPr>
              <a:t>C </a:t>
            </a:r>
            <a:r>
              <a:rPr lang="zh-CN" altLang="en-US" sz="2800">
                <a:cs typeface="Times New Roman" panose="02020603050405020304" pitchFamily="18" charset="0"/>
              </a:rPr>
              <a:t>分别对应地接到数据选择器的选择端 </a:t>
            </a:r>
            <a:r>
              <a:rPr lang="en-US" altLang="zh-CN" sz="2800" i="1">
                <a:solidFill>
                  <a:srgbClr val="FF3300"/>
                </a:solidFill>
                <a:cs typeface="Times New Roman" panose="02020603050405020304" pitchFamily="18" charset="0"/>
              </a:rPr>
              <a:t>A</a:t>
            </a:r>
            <a:r>
              <a:rPr lang="en-US" altLang="zh-CN" sz="2800" baseline="-25000">
                <a:solidFill>
                  <a:srgbClr val="FF3300"/>
                </a:solidFill>
                <a:cs typeface="Times New Roman" panose="02020603050405020304" pitchFamily="18" charset="0"/>
              </a:rPr>
              <a:t>2 </a:t>
            </a:r>
            <a:r>
              <a:rPr lang="zh-CN" altLang="en-US" sz="2800">
                <a:solidFill>
                  <a:srgbClr val="FF3300"/>
                </a:solidFill>
                <a:cs typeface="Times New Roman" panose="02020603050405020304" pitchFamily="18" charset="0"/>
              </a:rPr>
              <a:t>、</a:t>
            </a:r>
            <a:r>
              <a:rPr lang="en-US" altLang="zh-CN" sz="2800" i="1">
                <a:solidFill>
                  <a:srgbClr val="FF3300"/>
                </a:solidFill>
                <a:cs typeface="Times New Roman" panose="02020603050405020304" pitchFamily="18" charset="0"/>
              </a:rPr>
              <a:t>A</a:t>
            </a:r>
            <a:r>
              <a:rPr lang="en-US" altLang="zh-CN" sz="2800" baseline="-25000">
                <a:solidFill>
                  <a:srgbClr val="FF3300"/>
                </a:solidFill>
                <a:cs typeface="Times New Roman" panose="02020603050405020304" pitchFamily="18" charset="0"/>
              </a:rPr>
              <a:t>1 </a:t>
            </a:r>
            <a:r>
              <a:rPr lang="zh-CN" altLang="en-US" sz="2800">
                <a:solidFill>
                  <a:srgbClr val="FF3300"/>
                </a:solidFill>
                <a:cs typeface="Times New Roman" panose="02020603050405020304" pitchFamily="18" charset="0"/>
              </a:rPr>
              <a:t>、</a:t>
            </a:r>
            <a:r>
              <a:rPr lang="zh-CN" altLang="en-US" sz="2800" baseline="-25000">
                <a:solidFill>
                  <a:srgbClr val="FF3300"/>
                </a:solidFill>
                <a:cs typeface="Times New Roman" panose="02020603050405020304" pitchFamily="18" charset="0"/>
              </a:rPr>
              <a:t> </a:t>
            </a:r>
            <a:r>
              <a:rPr lang="en-US" altLang="zh-CN" sz="2800" i="1">
                <a:solidFill>
                  <a:srgbClr val="FF3300"/>
                </a:solidFill>
                <a:cs typeface="Times New Roman" panose="02020603050405020304" pitchFamily="18" charset="0"/>
              </a:rPr>
              <a:t>A</a:t>
            </a:r>
            <a:r>
              <a:rPr lang="en-US" altLang="zh-CN" sz="2800" baseline="-25000">
                <a:solidFill>
                  <a:srgbClr val="FF3300"/>
                </a:solidFill>
                <a:cs typeface="Times New Roman" panose="02020603050405020304" pitchFamily="18" charset="0"/>
              </a:rPr>
              <a:t>0</a:t>
            </a:r>
            <a:r>
              <a:rPr lang="zh-CN" altLang="en-US" sz="2800">
                <a:solidFill>
                  <a:schemeClr val="accent2"/>
                </a:solidFill>
                <a:cs typeface="Times New Roman" panose="02020603050405020304" pitchFamily="18" charset="0"/>
              </a:rPr>
              <a:t>。</a:t>
            </a:r>
            <a:r>
              <a:rPr lang="zh-CN" altLang="en-US" sz="2800">
                <a:cs typeface="Times New Roman" panose="02020603050405020304" pitchFamily="18" charset="0"/>
              </a:rPr>
              <a:t>由状态表可知</a:t>
            </a:r>
            <a:r>
              <a:rPr lang="en-US" altLang="zh-CN" sz="2800">
                <a:cs typeface="Times New Roman" panose="02020603050405020304" pitchFamily="18" charset="0"/>
              </a:rPr>
              <a:t>,</a:t>
            </a:r>
            <a:r>
              <a:rPr lang="zh-CN" altLang="en-US" sz="2800">
                <a:cs typeface="Times New Roman" panose="02020603050405020304" pitchFamily="18" charset="0"/>
              </a:rPr>
              <a:t>将数据输入端</a:t>
            </a:r>
            <a:r>
              <a:rPr lang="en-US" altLang="zh-CN" sz="2800" i="1">
                <a:solidFill>
                  <a:srgbClr val="FF3300"/>
                </a:solidFill>
                <a:cs typeface="Times New Roman" panose="02020603050405020304" pitchFamily="18" charset="0"/>
              </a:rPr>
              <a:t>D</a:t>
            </a:r>
            <a:r>
              <a:rPr lang="en-US" altLang="zh-CN" sz="2800" baseline="-25000">
                <a:solidFill>
                  <a:srgbClr val="FF3300"/>
                </a:solidFill>
                <a:cs typeface="Times New Roman" panose="02020603050405020304" pitchFamily="18" charset="0"/>
              </a:rPr>
              <a:t>3 </a:t>
            </a:r>
            <a:r>
              <a:rPr lang="zh-CN" altLang="en-US" sz="2800">
                <a:solidFill>
                  <a:srgbClr val="FF3300"/>
                </a:solidFill>
                <a:cs typeface="Times New Roman" panose="02020603050405020304" pitchFamily="18" charset="0"/>
              </a:rPr>
              <a:t>、</a:t>
            </a:r>
            <a:r>
              <a:rPr lang="en-US" altLang="zh-CN" sz="2800" i="1">
                <a:solidFill>
                  <a:srgbClr val="FF3300"/>
                </a:solidFill>
                <a:cs typeface="Times New Roman" panose="02020603050405020304" pitchFamily="18" charset="0"/>
              </a:rPr>
              <a:t>D</a:t>
            </a:r>
            <a:r>
              <a:rPr lang="en-US" altLang="zh-CN" sz="2800" baseline="-25000">
                <a:solidFill>
                  <a:srgbClr val="FF3300"/>
                </a:solidFill>
                <a:cs typeface="Times New Roman" panose="02020603050405020304" pitchFamily="18" charset="0"/>
              </a:rPr>
              <a:t>5 </a:t>
            </a:r>
            <a:r>
              <a:rPr lang="zh-CN" altLang="en-US" sz="2800">
                <a:solidFill>
                  <a:srgbClr val="FF3300"/>
                </a:solidFill>
                <a:cs typeface="Times New Roman" panose="02020603050405020304" pitchFamily="18" charset="0"/>
              </a:rPr>
              <a:t>、</a:t>
            </a:r>
            <a:r>
              <a:rPr lang="zh-CN" altLang="en-US" sz="2800" baseline="-25000">
                <a:solidFill>
                  <a:srgbClr val="FF3300"/>
                </a:solidFill>
                <a:cs typeface="Times New Roman" panose="02020603050405020304" pitchFamily="18" charset="0"/>
              </a:rPr>
              <a:t> </a:t>
            </a:r>
            <a:r>
              <a:rPr lang="en-US" altLang="zh-CN" sz="2800" i="1">
                <a:solidFill>
                  <a:srgbClr val="FF3300"/>
                </a:solidFill>
                <a:cs typeface="Times New Roman" panose="02020603050405020304" pitchFamily="18" charset="0"/>
              </a:rPr>
              <a:t>D</a:t>
            </a:r>
            <a:r>
              <a:rPr lang="en-US" altLang="zh-CN" sz="2800" baseline="-25000">
                <a:solidFill>
                  <a:srgbClr val="FF3300"/>
                </a:solidFill>
                <a:cs typeface="Times New Roman" panose="02020603050405020304" pitchFamily="18" charset="0"/>
              </a:rPr>
              <a:t>6 </a:t>
            </a:r>
            <a:r>
              <a:rPr lang="zh-CN" altLang="en-US" sz="2800">
                <a:solidFill>
                  <a:srgbClr val="FF3300"/>
                </a:solidFill>
                <a:cs typeface="Times New Roman" panose="02020603050405020304" pitchFamily="18" charset="0"/>
              </a:rPr>
              <a:t>、</a:t>
            </a:r>
            <a:r>
              <a:rPr lang="zh-CN" altLang="en-US" sz="2800" baseline="-25000">
                <a:solidFill>
                  <a:srgbClr val="FF3300"/>
                </a:solidFill>
                <a:cs typeface="Times New Roman" panose="02020603050405020304" pitchFamily="18" charset="0"/>
              </a:rPr>
              <a:t> </a:t>
            </a:r>
            <a:r>
              <a:rPr lang="en-US" altLang="zh-CN" sz="2800" i="1">
                <a:solidFill>
                  <a:srgbClr val="FF3300"/>
                </a:solidFill>
                <a:cs typeface="Times New Roman" panose="02020603050405020304" pitchFamily="18" charset="0"/>
              </a:rPr>
              <a:t>D</a:t>
            </a:r>
            <a:r>
              <a:rPr lang="en-US" altLang="zh-CN" sz="2800" baseline="-25000">
                <a:solidFill>
                  <a:srgbClr val="FF3300"/>
                </a:solidFill>
                <a:cs typeface="Times New Roman" panose="02020603050405020304" pitchFamily="18" charset="0"/>
              </a:rPr>
              <a:t>7</a:t>
            </a:r>
            <a:r>
              <a:rPr lang="en-US" altLang="zh-CN" sz="2800">
                <a:solidFill>
                  <a:schemeClr val="accent2"/>
                </a:solidFill>
                <a:cs typeface="Times New Roman" panose="02020603050405020304" pitchFamily="18" charset="0"/>
              </a:rPr>
              <a:t> </a:t>
            </a:r>
            <a:r>
              <a:rPr lang="zh-CN" altLang="en-US" sz="2800">
                <a:cs typeface="Times New Roman" panose="02020603050405020304" pitchFamily="18" charset="0"/>
              </a:rPr>
              <a:t>接</a:t>
            </a:r>
            <a:r>
              <a:rPr lang="zh-CN" altLang="en-US" sz="2800">
                <a:solidFill>
                  <a:srgbClr val="FF3300"/>
                </a:solidFill>
                <a:cs typeface="Times New Roman" panose="02020603050405020304" pitchFamily="18" charset="0"/>
              </a:rPr>
              <a:t> </a:t>
            </a:r>
            <a:r>
              <a:rPr lang="en-US" altLang="zh-CN" sz="2800">
                <a:solidFill>
                  <a:srgbClr val="FF3300"/>
                </a:solidFill>
                <a:cs typeface="Times New Roman" panose="02020603050405020304" pitchFamily="18" charset="0"/>
              </a:rPr>
              <a:t>1 </a:t>
            </a:r>
            <a:r>
              <a:rPr lang="zh-CN" altLang="en-US" sz="2800">
                <a:solidFill>
                  <a:srgbClr val="FF3300"/>
                </a:solidFill>
                <a:cs typeface="Times New Roman" panose="02020603050405020304" pitchFamily="18" charset="0"/>
              </a:rPr>
              <a:t>，</a:t>
            </a:r>
            <a:r>
              <a:rPr lang="zh-CN" altLang="en-US" sz="2800">
                <a:cs typeface="Times New Roman" panose="02020603050405020304" pitchFamily="18" charset="0"/>
              </a:rPr>
              <a:t>其余输入端接</a:t>
            </a:r>
            <a:r>
              <a:rPr lang="zh-CN" altLang="en-US" sz="2800">
                <a:solidFill>
                  <a:srgbClr val="FF3300"/>
                </a:solidFill>
                <a:cs typeface="Times New Roman" panose="02020603050405020304" pitchFamily="18" charset="0"/>
              </a:rPr>
              <a:t> </a:t>
            </a:r>
            <a:r>
              <a:rPr lang="en-US" altLang="zh-CN" sz="2800">
                <a:solidFill>
                  <a:srgbClr val="FF3300"/>
                </a:solidFill>
                <a:cs typeface="Times New Roman" panose="02020603050405020304" pitchFamily="18" charset="0"/>
              </a:rPr>
              <a:t>0</a:t>
            </a:r>
            <a:r>
              <a:rPr lang="zh-CN" altLang="en-US" sz="2800">
                <a:solidFill>
                  <a:srgbClr val="FF3300"/>
                </a:solidFill>
                <a:cs typeface="Times New Roman" panose="02020603050405020304" pitchFamily="18" charset="0"/>
              </a:rPr>
              <a:t>，</a:t>
            </a:r>
            <a:r>
              <a:rPr lang="zh-CN" altLang="en-US" sz="2800">
                <a:cs typeface="Times New Roman" panose="02020603050405020304" pitchFamily="18" charset="0"/>
              </a:rPr>
              <a:t>即可实现输出</a:t>
            </a:r>
            <a:r>
              <a:rPr lang="en-US" altLang="zh-CN" sz="2800" i="1">
                <a:cs typeface="Times New Roman" panose="02020603050405020304" pitchFamily="18" charset="0"/>
              </a:rPr>
              <a:t>Y</a:t>
            </a:r>
            <a:r>
              <a:rPr lang="zh-CN" altLang="en-US" sz="2800">
                <a:cs typeface="Times New Roman" panose="02020603050405020304" pitchFamily="18" charset="0"/>
              </a:rPr>
              <a:t>，如图所示。</a:t>
            </a:r>
          </a:p>
        </p:txBody>
      </p:sp>
      <p:grpSp>
        <p:nvGrpSpPr>
          <p:cNvPr id="37894" name="Group 7"/>
          <p:cNvGrpSpPr>
            <a:grpSpLocks/>
          </p:cNvGrpSpPr>
          <p:nvPr/>
        </p:nvGrpSpPr>
        <p:grpSpPr bwMode="auto">
          <a:xfrm>
            <a:off x="762000" y="5867400"/>
            <a:ext cx="7324725" cy="171450"/>
            <a:chOff x="432" y="3696"/>
            <a:chExt cx="4614" cy="108"/>
          </a:xfrm>
        </p:grpSpPr>
        <p:grpSp>
          <p:nvGrpSpPr>
            <p:cNvPr id="37895" name="Group 8"/>
            <p:cNvGrpSpPr>
              <a:grpSpLocks/>
            </p:cNvGrpSpPr>
            <p:nvPr/>
          </p:nvGrpSpPr>
          <p:grpSpPr bwMode="auto">
            <a:xfrm>
              <a:off x="432" y="3696"/>
              <a:ext cx="2310" cy="108"/>
              <a:chOff x="672" y="672"/>
              <a:chExt cx="2310" cy="108"/>
            </a:xfrm>
          </p:grpSpPr>
          <p:pic>
            <p:nvPicPr>
              <p:cNvPr id="37922" name="Picture 9"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2"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23" name="Picture 10"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2"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24" name="Picture 11"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4"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25" name="Picture 12"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0"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26" name="Picture 13"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2"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27" name="Picture 14"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8"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28" name="Picture 15"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8"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29" name="Picture 16"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0"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30" name="Picture 17"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6"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31" name="Picture 18"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8"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32" name="Picture 19"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4"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33" name="Picture 20"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4"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34" name="Picture 21"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0"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35" name="Picture 22"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6"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36" name="Picture 23"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6"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37" name="Picture 24"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2"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938" name="Group 25"/>
              <p:cNvGrpSpPr>
                <a:grpSpLocks/>
              </p:cNvGrpSpPr>
              <p:nvPr/>
            </p:nvGrpSpPr>
            <p:grpSpPr bwMode="auto">
              <a:xfrm>
                <a:off x="672" y="672"/>
                <a:ext cx="582" cy="102"/>
                <a:chOff x="4698" y="720"/>
                <a:chExt cx="582" cy="102"/>
              </a:xfrm>
            </p:grpSpPr>
            <p:pic>
              <p:nvPicPr>
                <p:cNvPr id="37941" name="Picture 26"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42" name="Picture 27"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0"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43" name="Picture 28"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86"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44" name="Picture 29"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6"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45" name="Picture 30"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7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46" name="Picture 31"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7939" name="Picture 32"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4" y="67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40" name="Picture 33"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0" y="67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7896" name="Group 34"/>
            <p:cNvGrpSpPr>
              <a:grpSpLocks/>
            </p:cNvGrpSpPr>
            <p:nvPr/>
          </p:nvGrpSpPr>
          <p:grpSpPr bwMode="auto">
            <a:xfrm>
              <a:off x="2736" y="3696"/>
              <a:ext cx="2310" cy="108"/>
              <a:chOff x="672" y="672"/>
              <a:chExt cx="2310" cy="108"/>
            </a:xfrm>
          </p:grpSpPr>
          <p:pic>
            <p:nvPicPr>
              <p:cNvPr id="37897" name="Picture 35"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2"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8" name="Picture 36"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2"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9" name="Picture 37"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4"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0" name="Picture 38"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0"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1" name="Picture 39"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2"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2" name="Picture 40"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8"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3" name="Picture 41"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8"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4" name="Picture 42"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0"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5" name="Picture 43"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6"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6" name="Picture 44"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8"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7" name="Picture 45"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4"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8" name="Picture 46"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4"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9" name="Picture 47"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0"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10" name="Picture 48"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6"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11" name="Picture 49"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6"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12" name="Picture 50"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2"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913" name="Group 51"/>
              <p:cNvGrpSpPr>
                <a:grpSpLocks/>
              </p:cNvGrpSpPr>
              <p:nvPr/>
            </p:nvGrpSpPr>
            <p:grpSpPr bwMode="auto">
              <a:xfrm>
                <a:off x="672" y="672"/>
                <a:ext cx="582" cy="102"/>
                <a:chOff x="4698" y="720"/>
                <a:chExt cx="582" cy="102"/>
              </a:xfrm>
            </p:grpSpPr>
            <p:pic>
              <p:nvPicPr>
                <p:cNvPr id="37916" name="Picture 52"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17" name="Picture 53"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0"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18" name="Picture 54"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86"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19" name="Picture 55"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6"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20" name="Picture 56"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7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21" name="Picture 57"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7914" name="Picture 58"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4" y="67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15" name="Picture 59"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0" y="67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9916039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44772"/>
                                        </p:tgtEl>
                                        <p:attrNameLst>
                                          <p:attrName>style.visibility</p:attrName>
                                        </p:attrNameLst>
                                      </p:cBhvr>
                                      <p:to>
                                        <p:strVal val="visible"/>
                                      </p:to>
                                    </p:set>
                                    <p:animEffect transition="in" filter="wipe(left)">
                                      <p:cBhvr>
                                        <p:cTn id="7" dur="500"/>
                                        <p:tgtEl>
                                          <p:spTgt spid="5447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44773"/>
                                        </p:tgtEl>
                                        <p:attrNameLst>
                                          <p:attrName>style.visibility</p:attrName>
                                        </p:attrNameLst>
                                      </p:cBhvr>
                                      <p:to>
                                        <p:strVal val="visible"/>
                                      </p:to>
                                    </p:set>
                                    <p:animEffect transition="in" filter="wipe(left)">
                                      <p:cBhvr>
                                        <p:cTn id="12" dur="500"/>
                                        <p:tgtEl>
                                          <p:spTgt spid="54477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44774"/>
                                        </p:tgtEl>
                                        <p:attrNameLst>
                                          <p:attrName>style.visibility</p:attrName>
                                        </p:attrNameLst>
                                      </p:cBhvr>
                                      <p:to>
                                        <p:strVal val="visible"/>
                                      </p:to>
                                    </p:set>
                                    <p:animEffect transition="in" filter="wipe(left)">
                                      <p:cBhvr>
                                        <p:cTn id="17" dur="500"/>
                                        <p:tgtEl>
                                          <p:spTgt spid="5447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4772" grpId="0" autoUpdateAnimBg="0"/>
      <p:bldP spid="544774" grpId="0" autoUpdateAnimBg="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Text Box 2"/>
          <p:cNvSpPr txBox="1">
            <a:spLocks noChangeArrowheads="1"/>
          </p:cNvSpPr>
          <p:nvPr/>
        </p:nvSpPr>
        <p:spPr bwMode="auto">
          <a:xfrm>
            <a:off x="4352544" y="599440"/>
            <a:ext cx="4572000" cy="3259138"/>
          </a:xfrm>
          <a:prstGeom prst="rect">
            <a:avLst/>
          </a:prstGeom>
          <a:noFill/>
          <a:ln w="9525">
            <a:noFill/>
            <a:miter lim="800000"/>
            <a:headEnd/>
            <a:tailEnd/>
          </a:ln>
          <a:effectLst/>
        </p:spPr>
        <p:txBody>
          <a:bodyPr>
            <a:spAutoFit/>
          </a:bodyPr>
          <a:lstStyle/>
          <a:p>
            <a:pPr>
              <a:lnSpc>
                <a:spcPct val="105000"/>
              </a:lnSpc>
              <a:defRPr/>
            </a:pPr>
            <a:r>
              <a:rPr lang="en-US" altLang="zh-CN" sz="2800" b="1">
                <a:solidFill>
                  <a:srgbClr val="FFFFCC"/>
                </a:solidFill>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将输入变量</a:t>
            </a:r>
            <a:r>
              <a:rPr lang="en-US" altLang="zh-CN" sz="2800" b="1" i="1">
                <a:solidFill>
                  <a:srgbClr val="FF0000"/>
                </a:solidFill>
                <a:latin typeface="Times New Roman" panose="02020603050405020304" pitchFamily="18" charset="0"/>
                <a:cs typeface="Times New Roman" panose="02020603050405020304" pitchFamily="18" charset="0"/>
              </a:rPr>
              <a:t>A</a:t>
            </a:r>
            <a:r>
              <a:rPr lang="zh-CN" altLang="en-US" sz="2800" b="1" i="1">
                <a:solidFill>
                  <a:srgbClr val="FF0000"/>
                </a:solidFill>
                <a:latin typeface="Times New Roman" panose="02020603050405020304" pitchFamily="18" charset="0"/>
                <a:cs typeface="Times New Roman" panose="02020603050405020304" pitchFamily="18" charset="0"/>
              </a:rPr>
              <a:t>、</a:t>
            </a:r>
            <a:r>
              <a:rPr lang="en-US" altLang="zh-CN" sz="2800" b="1" i="1">
                <a:solidFill>
                  <a:srgbClr val="FF0000"/>
                </a:solidFill>
                <a:latin typeface="Times New Roman" panose="02020603050405020304" pitchFamily="18" charset="0"/>
                <a:cs typeface="Times New Roman" panose="02020603050405020304" pitchFamily="18" charset="0"/>
              </a:rPr>
              <a:t>B</a:t>
            </a:r>
            <a:r>
              <a:rPr lang="zh-CN" altLang="en-US" sz="2800" b="1" i="1">
                <a:solidFill>
                  <a:srgbClr val="FF0000"/>
                </a:solidFill>
                <a:latin typeface="Times New Roman" panose="02020603050405020304" pitchFamily="18" charset="0"/>
                <a:cs typeface="Times New Roman" panose="02020603050405020304" pitchFamily="18" charset="0"/>
              </a:rPr>
              <a:t>、</a:t>
            </a:r>
            <a:r>
              <a:rPr lang="en-US" altLang="zh-CN" sz="2800" b="1" i="1">
                <a:solidFill>
                  <a:srgbClr val="FF0000"/>
                </a:solidFill>
                <a:latin typeface="Times New Roman" panose="02020603050405020304" pitchFamily="18" charset="0"/>
                <a:cs typeface="Times New Roman" panose="02020603050405020304" pitchFamily="18" charset="0"/>
              </a:rPr>
              <a:t>C</a:t>
            </a:r>
            <a:r>
              <a:rPr lang="zh-CN" altLang="en-US" sz="2800" b="1">
                <a:latin typeface="Times New Roman" panose="02020603050405020304" pitchFamily="18" charset="0"/>
                <a:cs typeface="Times New Roman" panose="02020603050405020304" pitchFamily="18" charset="0"/>
              </a:rPr>
              <a:t>分别对应地接到数据选择器的选择端 </a:t>
            </a:r>
            <a:r>
              <a:rPr lang="en-US" altLang="zh-CN" sz="2800" b="1" i="1">
                <a:solidFill>
                  <a:srgbClr val="FF0000"/>
                </a:solidFill>
                <a:latin typeface="Times New Roman" panose="02020603050405020304" pitchFamily="18" charset="0"/>
                <a:cs typeface="Times New Roman" panose="02020603050405020304" pitchFamily="18" charset="0"/>
              </a:rPr>
              <a:t>A</a:t>
            </a:r>
            <a:r>
              <a:rPr lang="en-US" altLang="zh-CN" sz="2800" b="1" baseline="-25000">
                <a:solidFill>
                  <a:srgbClr val="FF0000"/>
                </a:solidFill>
                <a:latin typeface="Times New Roman" panose="02020603050405020304" pitchFamily="18" charset="0"/>
                <a:ea typeface=""/>
                <a:cs typeface="Times New Roman" panose="02020603050405020304" pitchFamily="18" charset="0"/>
              </a:rPr>
              <a:t>2 </a:t>
            </a:r>
            <a:r>
              <a:rPr lang="zh-CN" altLang="en-US" sz="2800" b="1">
                <a:solidFill>
                  <a:srgbClr val="FF0000"/>
                </a:solidFill>
                <a:latin typeface="Times New Roman" panose="02020603050405020304" pitchFamily="18" charset="0"/>
                <a:ea typeface=""/>
                <a:cs typeface="Times New Roman" panose="02020603050405020304" pitchFamily="18" charset="0"/>
              </a:rPr>
              <a:t>、</a:t>
            </a:r>
            <a:r>
              <a:rPr lang="en-US" altLang="zh-CN" sz="2800" b="1" i="1">
                <a:solidFill>
                  <a:srgbClr val="FF0000"/>
                </a:solidFill>
                <a:latin typeface="Times New Roman" panose="02020603050405020304" pitchFamily="18" charset="0"/>
                <a:cs typeface="Times New Roman" panose="02020603050405020304" pitchFamily="18" charset="0"/>
              </a:rPr>
              <a:t>A</a:t>
            </a:r>
            <a:r>
              <a:rPr lang="en-US" altLang="zh-CN" sz="2800" b="1" baseline="-25000">
                <a:solidFill>
                  <a:srgbClr val="FF0000"/>
                </a:solidFill>
                <a:latin typeface="Times New Roman" panose="02020603050405020304" pitchFamily="18" charset="0"/>
                <a:ea typeface=""/>
                <a:cs typeface="Times New Roman" panose="02020603050405020304" pitchFamily="18" charset="0"/>
              </a:rPr>
              <a:t>1 </a:t>
            </a:r>
            <a:r>
              <a:rPr lang="zh-CN" altLang="en-US" sz="2800" b="1">
                <a:solidFill>
                  <a:srgbClr val="FF0000"/>
                </a:solidFill>
                <a:latin typeface="Times New Roman" panose="02020603050405020304" pitchFamily="18" charset="0"/>
                <a:ea typeface=""/>
                <a:cs typeface="Times New Roman" panose="02020603050405020304" pitchFamily="18" charset="0"/>
              </a:rPr>
              <a:t>、</a:t>
            </a:r>
            <a:r>
              <a:rPr lang="zh-CN" altLang="en-US" sz="2800" b="1" baseline="-25000">
                <a:solidFill>
                  <a:srgbClr val="FF0000"/>
                </a:solidFill>
                <a:latin typeface="Times New Roman" panose="02020603050405020304" pitchFamily="18" charset="0"/>
                <a:ea typeface=""/>
                <a:cs typeface="Times New Roman" panose="02020603050405020304" pitchFamily="18" charset="0"/>
              </a:rPr>
              <a:t> </a:t>
            </a:r>
            <a:r>
              <a:rPr lang="en-US" altLang="zh-CN" sz="2800" b="1" i="1">
                <a:solidFill>
                  <a:srgbClr val="FF0000"/>
                </a:solidFill>
                <a:latin typeface="Times New Roman" panose="02020603050405020304" pitchFamily="18" charset="0"/>
                <a:cs typeface="Times New Roman" panose="02020603050405020304" pitchFamily="18" charset="0"/>
              </a:rPr>
              <a:t>A</a:t>
            </a:r>
            <a:r>
              <a:rPr lang="en-US" altLang="zh-CN" sz="2800" b="1" baseline="-25000">
                <a:solidFill>
                  <a:srgbClr val="FF0000"/>
                </a:solidFill>
                <a:latin typeface="Times New Roman" panose="02020603050405020304" pitchFamily="18" charset="0"/>
                <a:ea typeface=""/>
                <a:cs typeface="Times New Roman" panose="02020603050405020304" pitchFamily="18" charset="0"/>
              </a:rPr>
              <a:t>0</a:t>
            </a:r>
            <a:r>
              <a:rPr lang="zh-CN" altLang="en-US" sz="2800" b="1">
                <a:solidFill>
                  <a:srgbClr val="FF0000"/>
                </a:solidFill>
                <a:latin typeface="Times New Roman" panose="02020603050405020304" pitchFamily="18" charset="0"/>
                <a:ea typeface=""/>
                <a:cs typeface="Times New Roman" panose="02020603050405020304" pitchFamily="18" charset="0"/>
              </a:rPr>
              <a:t>。</a:t>
            </a:r>
            <a:r>
              <a:rPr lang="zh-CN" altLang="en-US" sz="2800" b="1">
                <a:latin typeface="Times New Roman" panose="02020603050405020304" pitchFamily="18" charset="0"/>
                <a:ea typeface=""/>
                <a:cs typeface="Times New Roman" panose="02020603050405020304" pitchFamily="18" charset="0"/>
              </a:rPr>
              <a:t>由状态表可知</a:t>
            </a:r>
            <a:r>
              <a:rPr lang="en-US" altLang="zh-CN" sz="2800" b="1">
                <a:latin typeface="Times New Roman" panose="02020603050405020304" pitchFamily="18" charset="0"/>
                <a:ea typeface=""/>
                <a:cs typeface="Times New Roman" panose="02020603050405020304" pitchFamily="18" charset="0"/>
              </a:rPr>
              <a:t>,  </a:t>
            </a:r>
            <a:r>
              <a:rPr lang="zh-CN" altLang="en-US" sz="2800" b="1">
                <a:latin typeface="Times New Roman" panose="02020603050405020304" pitchFamily="18" charset="0"/>
                <a:ea typeface=""/>
                <a:cs typeface="Times New Roman" panose="02020603050405020304" pitchFamily="18" charset="0"/>
              </a:rPr>
              <a:t>将数据输入端</a:t>
            </a:r>
            <a:r>
              <a:rPr lang="en-US" altLang="zh-CN" sz="2800" b="1" i="1">
                <a:solidFill>
                  <a:srgbClr val="FF0000"/>
                </a:solidFill>
                <a:latin typeface="Times New Roman" panose="02020603050405020304" pitchFamily="18" charset="0"/>
                <a:ea typeface=""/>
                <a:cs typeface="Times New Roman" panose="02020603050405020304" pitchFamily="18" charset="0"/>
              </a:rPr>
              <a:t>D</a:t>
            </a:r>
            <a:r>
              <a:rPr lang="en-US" altLang="zh-CN" sz="2800" b="1" baseline="-25000">
                <a:solidFill>
                  <a:srgbClr val="FF0000"/>
                </a:solidFill>
                <a:latin typeface="Times New Roman" panose="02020603050405020304" pitchFamily="18" charset="0"/>
                <a:ea typeface=""/>
                <a:cs typeface="Times New Roman" panose="02020603050405020304" pitchFamily="18" charset="0"/>
              </a:rPr>
              <a:t>3 </a:t>
            </a:r>
            <a:r>
              <a:rPr lang="zh-CN" altLang="en-US" sz="2800" b="1">
                <a:solidFill>
                  <a:srgbClr val="FF0000"/>
                </a:solidFill>
                <a:latin typeface="Times New Roman" panose="02020603050405020304" pitchFamily="18" charset="0"/>
                <a:ea typeface=""/>
                <a:cs typeface="Times New Roman" panose="02020603050405020304" pitchFamily="18" charset="0"/>
              </a:rPr>
              <a:t>、</a:t>
            </a:r>
            <a:r>
              <a:rPr lang="en-US" altLang="zh-CN" sz="2800" b="1" i="1">
                <a:solidFill>
                  <a:srgbClr val="FF0000"/>
                </a:solidFill>
                <a:latin typeface="Times New Roman" panose="02020603050405020304" pitchFamily="18" charset="0"/>
                <a:cs typeface="Times New Roman" panose="02020603050405020304" pitchFamily="18" charset="0"/>
              </a:rPr>
              <a:t>D</a:t>
            </a:r>
            <a:r>
              <a:rPr lang="en-US" altLang="zh-CN" sz="2800" b="1" baseline="-25000">
                <a:solidFill>
                  <a:srgbClr val="FF0000"/>
                </a:solidFill>
                <a:latin typeface="Times New Roman" panose="02020603050405020304" pitchFamily="18" charset="0"/>
                <a:ea typeface=""/>
                <a:cs typeface="Times New Roman" panose="02020603050405020304" pitchFamily="18" charset="0"/>
              </a:rPr>
              <a:t>5 </a:t>
            </a:r>
            <a:r>
              <a:rPr lang="zh-CN" altLang="en-US" sz="2800" b="1">
                <a:solidFill>
                  <a:srgbClr val="FF0000"/>
                </a:solidFill>
                <a:latin typeface="Times New Roman" panose="02020603050405020304" pitchFamily="18" charset="0"/>
                <a:ea typeface=""/>
                <a:cs typeface="Times New Roman" panose="02020603050405020304" pitchFamily="18" charset="0"/>
              </a:rPr>
              <a:t>、</a:t>
            </a:r>
            <a:r>
              <a:rPr lang="zh-CN" altLang="en-US" sz="2800" b="1" baseline="-25000">
                <a:solidFill>
                  <a:srgbClr val="FF0000"/>
                </a:solidFill>
                <a:latin typeface="Times New Roman" panose="02020603050405020304" pitchFamily="18" charset="0"/>
                <a:ea typeface=""/>
                <a:cs typeface="Times New Roman" panose="02020603050405020304" pitchFamily="18" charset="0"/>
              </a:rPr>
              <a:t> </a:t>
            </a:r>
            <a:r>
              <a:rPr lang="en-US" altLang="zh-CN" sz="2800" b="1" i="1">
                <a:solidFill>
                  <a:srgbClr val="FF0000"/>
                </a:solidFill>
                <a:latin typeface="Times New Roman" panose="02020603050405020304" pitchFamily="18" charset="0"/>
                <a:cs typeface="Times New Roman" panose="02020603050405020304" pitchFamily="18" charset="0"/>
              </a:rPr>
              <a:t>D</a:t>
            </a:r>
            <a:r>
              <a:rPr lang="en-US" altLang="zh-CN" sz="2800" b="1" baseline="-25000">
                <a:solidFill>
                  <a:srgbClr val="FF0000"/>
                </a:solidFill>
                <a:latin typeface="Times New Roman" panose="02020603050405020304" pitchFamily="18" charset="0"/>
                <a:ea typeface=""/>
                <a:cs typeface="Times New Roman" panose="02020603050405020304" pitchFamily="18" charset="0"/>
              </a:rPr>
              <a:t>6 </a:t>
            </a:r>
            <a:r>
              <a:rPr lang="zh-CN" altLang="en-US" sz="2800" b="1">
                <a:solidFill>
                  <a:srgbClr val="FF0000"/>
                </a:solidFill>
                <a:latin typeface="Times New Roman" panose="02020603050405020304" pitchFamily="18" charset="0"/>
                <a:ea typeface=""/>
                <a:cs typeface="Times New Roman" panose="02020603050405020304" pitchFamily="18" charset="0"/>
              </a:rPr>
              <a:t>、</a:t>
            </a:r>
            <a:r>
              <a:rPr lang="zh-CN" altLang="en-US" sz="2800" b="1" baseline="-25000">
                <a:solidFill>
                  <a:srgbClr val="FF0000"/>
                </a:solidFill>
                <a:latin typeface="Times New Roman" panose="02020603050405020304" pitchFamily="18" charset="0"/>
                <a:ea typeface=""/>
                <a:cs typeface="Times New Roman" panose="02020603050405020304" pitchFamily="18" charset="0"/>
              </a:rPr>
              <a:t> </a:t>
            </a:r>
            <a:r>
              <a:rPr lang="en-US" altLang="zh-CN" sz="2800" b="1" i="1">
                <a:solidFill>
                  <a:srgbClr val="FF0000"/>
                </a:solidFill>
                <a:latin typeface="Times New Roman" panose="02020603050405020304" pitchFamily="18" charset="0"/>
                <a:cs typeface="Times New Roman" panose="02020603050405020304" pitchFamily="18" charset="0"/>
              </a:rPr>
              <a:t>D</a:t>
            </a:r>
            <a:r>
              <a:rPr lang="en-US" altLang="zh-CN" sz="2800" b="1" baseline="-25000">
                <a:solidFill>
                  <a:srgbClr val="FF0000"/>
                </a:solidFill>
                <a:latin typeface="Times New Roman" panose="02020603050405020304" pitchFamily="18" charset="0"/>
                <a:ea typeface=""/>
                <a:cs typeface="Times New Roman" panose="02020603050405020304" pitchFamily="18" charset="0"/>
              </a:rPr>
              <a:t>7</a:t>
            </a:r>
            <a:r>
              <a:rPr lang="en-US" altLang="zh-CN" sz="2800" b="1">
                <a:solidFill>
                  <a:srgbClr val="FF0000"/>
                </a:solidFill>
                <a:latin typeface="Times New Roman" panose="02020603050405020304" pitchFamily="18" charset="0"/>
                <a:ea typeface=""/>
                <a:cs typeface="Times New Roman" panose="02020603050405020304" pitchFamily="18" charset="0"/>
              </a:rPr>
              <a:t> </a:t>
            </a:r>
            <a:r>
              <a:rPr lang="zh-CN" altLang="en-US" sz="2800" b="1">
                <a:solidFill>
                  <a:srgbClr val="FF0000"/>
                </a:solidFill>
                <a:latin typeface="Times New Roman" panose="02020603050405020304" pitchFamily="18" charset="0"/>
                <a:ea typeface=""/>
                <a:cs typeface="Times New Roman" panose="02020603050405020304" pitchFamily="18" charset="0"/>
              </a:rPr>
              <a:t>接“</a:t>
            </a:r>
            <a:r>
              <a:rPr lang="en-US" altLang="zh-CN" sz="2800" b="1">
                <a:solidFill>
                  <a:srgbClr val="FF0000"/>
                </a:solidFill>
                <a:latin typeface="Times New Roman" panose="02020603050405020304" pitchFamily="18" charset="0"/>
                <a:ea typeface=""/>
                <a:cs typeface="Times New Roman" panose="02020603050405020304" pitchFamily="18" charset="0"/>
              </a:rPr>
              <a:t>1”,</a:t>
            </a:r>
            <a:r>
              <a:rPr lang="zh-CN" altLang="en-US" sz="2800" b="1">
                <a:latin typeface="Times New Roman" panose="02020603050405020304" pitchFamily="18" charset="0"/>
                <a:ea typeface=""/>
                <a:cs typeface="Times New Roman" panose="02020603050405020304" pitchFamily="18" charset="0"/>
              </a:rPr>
              <a:t>其余输入端接</a:t>
            </a:r>
            <a:r>
              <a:rPr lang="zh-CN" altLang="en-US" sz="2800" b="1">
                <a:solidFill>
                  <a:srgbClr val="FF0000"/>
                </a:solidFill>
                <a:latin typeface="Times New Roman" panose="02020603050405020304" pitchFamily="18" charset="0"/>
                <a:ea typeface=""/>
                <a:cs typeface="Times New Roman" panose="02020603050405020304" pitchFamily="18" charset="0"/>
              </a:rPr>
              <a:t>“</a:t>
            </a:r>
            <a:r>
              <a:rPr lang="en-US" altLang="zh-CN" sz="2800" b="1">
                <a:solidFill>
                  <a:srgbClr val="FF0000"/>
                </a:solidFill>
                <a:latin typeface="Times New Roman" panose="02020603050405020304" pitchFamily="18" charset="0"/>
                <a:ea typeface=""/>
                <a:cs typeface="Times New Roman" panose="02020603050405020304" pitchFamily="18" charset="0"/>
              </a:rPr>
              <a:t>0”,</a:t>
            </a:r>
            <a:r>
              <a:rPr lang="zh-CN" altLang="en-US" sz="2800" b="1">
                <a:latin typeface="Times New Roman" panose="02020603050405020304" pitchFamily="18" charset="0"/>
                <a:ea typeface=""/>
                <a:cs typeface="Times New Roman" panose="02020603050405020304" pitchFamily="18" charset="0"/>
              </a:rPr>
              <a:t>即可实现输出</a:t>
            </a:r>
            <a:r>
              <a:rPr lang="en-US" altLang="zh-CN" sz="2800" b="1" i="1">
                <a:latin typeface="Times New Roman" panose="02020603050405020304" pitchFamily="18" charset="0"/>
                <a:ea typeface=""/>
                <a:cs typeface="Times New Roman" panose="02020603050405020304" pitchFamily="18" charset="0"/>
              </a:rPr>
              <a:t>Y</a:t>
            </a:r>
            <a:r>
              <a:rPr lang="en-US" altLang="zh-CN" sz="2800" b="1">
                <a:latin typeface="Times New Roman" panose="02020603050405020304" pitchFamily="18" charset="0"/>
                <a:ea typeface=""/>
                <a:cs typeface="Times New Roman" panose="02020603050405020304" pitchFamily="18" charset="0"/>
              </a:rPr>
              <a:t>, </a:t>
            </a:r>
            <a:r>
              <a:rPr lang="zh-CN" altLang="en-US" sz="2800" b="1">
                <a:latin typeface="Times New Roman" panose="02020603050405020304" pitchFamily="18" charset="0"/>
                <a:ea typeface=""/>
                <a:cs typeface="Times New Roman" panose="02020603050405020304" pitchFamily="18" charset="0"/>
              </a:rPr>
              <a:t>如图所示</a:t>
            </a:r>
            <a:r>
              <a:rPr lang="zh-CN" altLang="en-US" sz="2800" b="1">
                <a:latin typeface="Times New Roman" panose="02020603050405020304" pitchFamily="18" charset="0"/>
                <a:cs typeface="Times New Roman" panose="02020603050405020304" pitchFamily="18" charset="0"/>
              </a:rPr>
              <a:t>。</a:t>
            </a:r>
            <a:r>
              <a:rPr lang="zh-CN" altLang="en-US" sz="2800" b="1">
                <a:solidFill>
                  <a:srgbClr val="FFFFCC"/>
                </a:solidFill>
                <a:latin typeface="Times New Roman" panose="02020603050405020304" pitchFamily="18" charset="0"/>
                <a:ea typeface=""/>
                <a:cs typeface="Times New Roman" panose="02020603050405020304" pitchFamily="18" charset="0"/>
              </a:rPr>
              <a:t>。</a:t>
            </a:r>
          </a:p>
        </p:txBody>
      </p:sp>
      <p:sp>
        <p:nvSpPr>
          <p:cNvPr id="545795" name="Text Box 3"/>
          <p:cNvSpPr txBox="1">
            <a:spLocks noChangeArrowheads="1"/>
          </p:cNvSpPr>
          <p:nvPr/>
        </p:nvSpPr>
        <p:spPr bwMode="auto">
          <a:xfrm>
            <a:off x="847344" y="548640"/>
            <a:ext cx="2579688" cy="519113"/>
          </a:xfrm>
          <a:prstGeom prst="rect">
            <a:avLst/>
          </a:prstGeom>
          <a:noFill/>
          <a:ln w="9525">
            <a:noFill/>
            <a:miter lim="800000"/>
            <a:headEnd/>
            <a:tailEnd/>
          </a:ln>
          <a:effectLst/>
        </p:spPr>
        <p:txBody>
          <a:bodyPr wrap="none">
            <a:spAutoFit/>
          </a:bodyPr>
          <a:lstStyle/>
          <a:p>
            <a:pPr>
              <a:spcBef>
                <a:spcPct val="50000"/>
              </a:spcBef>
              <a:defRPr/>
            </a:pPr>
            <a:r>
              <a:rPr lang="en-US" altLang="zh-CN" sz="2800" b="1">
                <a:solidFill>
                  <a:srgbClr val="CC0000"/>
                </a:solidFill>
                <a:latin typeface="Times New Roman" panose="02020603050405020304" pitchFamily="18" charset="0"/>
                <a:cs typeface="Times New Roman" panose="02020603050405020304" pitchFamily="18" charset="0"/>
              </a:rPr>
              <a:t>74LS151</a:t>
            </a:r>
            <a:r>
              <a:rPr lang="zh-CN" altLang="en-US" sz="2800" b="1">
                <a:solidFill>
                  <a:srgbClr val="CC0000"/>
                </a:solidFill>
                <a:latin typeface="Times New Roman" panose="02020603050405020304" pitchFamily="18" charset="0"/>
                <a:cs typeface="Times New Roman" panose="02020603050405020304" pitchFamily="18" charset="0"/>
              </a:rPr>
              <a:t>功能表</a:t>
            </a:r>
            <a:endParaRPr lang="zh-CN" altLang="en-US" sz="3200" b="1">
              <a:solidFill>
                <a:srgbClr val="CC0000"/>
              </a:solidFill>
              <a:latin typeface="Times New Roman" panose="02020603050405020304" pitchFamily="18" charset="0"/>
              <a:cs typeface="Times New Roman" panose="02020603050405020304" pitchFamily="18" charset="0"/>
            </a:endParaRPr>
          </a:p>
        </p:txBody>
      </p:sp>
      <p:pic>
        <p:nvPicPr>
          <p:cNvPr id="545901" name="Picture 109" descr="图片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0782" y="3664903"/>
            <a:ext cx="4384675" cy="272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p:cNvGrpSpPr/>
          <p:nvPr/>
        </p:nvGrpSpPr>
        <p:grpSpPr>
          <a:xfrm>
            <a:off x="366332" y="1131253"/>
            <a:ext cx="3956050" cy="5175250"/>
            <a:chOff x="366332" y="1131253"/>
            <a:chExt cx="3956050" cy="5175250"/>
          </a:xfrm>
        </p:grpSpPr>
        <p:pic>
          <p:nvPicPr>
            <p:cNvPr id="149509" name="Picture 67" descr="C:\Users\Administrator\Desktop\图片7.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6332" y="1131253"/>
              <a:ext cx="3956050" cy="517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2088780" y="1757081"/>
              <a:ext cx="663388" cy="461665"/>
            </a:xfrm>
            <a:prstGeom prst="rect">
              <a:avLst/>
            </a:prstGeom>
            <a:solidFill>
              <a:schemeClr val="bg1"/>
            </a:solidFill>
          </p:spPr>
          <p:txBody>
            <a:bodyPr wrap="square" rtlCol="0">
              <a:spAutoFit/>
            </a:bodyPr>
            <a:lstStyle/>
            <a:p>
              <a:r>
                <a:rPr lang="en-US" altLang="zh-CN" sz="2400" b="1" i="1" dirty="0" smtClean="0">
                  <a:solidFill>
                    <a:schemeClr val="accent6">
                      <a:lumMod val="75000"/>
                    </a:schemeClr>
                  </a:solidFill>
                  <a:latin typeface="Times New Roman" panose="02020603050405020304" pitchFamily="18" charset="0"/>
                  <a:cs typeface="Times New Roman" panose="02020603050405020304" pitchFamily="18" charset="0"/>
                </a:rPr>
                <a:t>A</a:t>
              </a:r>
              <a:r>
                <a:rPr lang="en-US" altLang="zh-CN" sz="2400" dirty="0" smtClean="0">
                  <a:solidFill>
                    <a:schemeClr val="accent6">
                      <a:lumMod val="75000"/>
                    </a:schemeClr>
                  </a:solidFill>
                </a:rPr>
                <a:t>1</a:t>
              </a:r>
              <a:endParaRPr lang="zh-CN" altLang="en-US" sz="2400" dirty="0">
                <a:solidFill>
                  <a:schemeClr val="accent6">
                    <a:lumMod val="75000"/>
                  </a:schemeClr>
                </a:solidFill>
              </a:endParaRPr>
            </a:p>
          </p:txBody>
        </p:sp>
      </p:grpSp>
    </p:spTree>
    <p:extLst>
      <p:ext uri="{BB962C8B-B14F-4D97-AF65-F5344CB8AC3E}">
        <p14:creationId xmlns:p14="http://schemas.microsoft.com/office/powerpoint/2010/main" val="39342699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45794"/>
                                        </p:tgtEl>
                                        <p:attrNameLst>
                                          <p:attrName>style.visibility</p:attrName>
                                        </p:attrNameLst>
                                      </p:cBhvr>
                                      <p:to>
                                        <p:strVal val="visible"/>
                                      </p:to>
                                    </p:set>
                                    <p:animEffect transition="in" filter="wipe(left)">
                                      <p:cBhvr>
                                        <p:cTn id="12" dur="500"/>
                                        <p:tgtEl>
                                          <p:spTgt spid="54579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45901"/>
                                        </p:tgtEl>
                                        <p:attrNameLst>
                                          <p:attrName>style.visibility</p:attrName>
                                        </p:attrNameLst>
                                      </p:cBhvr>
                                      <p:to>
                                        <p:strVal val="visible"/>
                                      </p:to>
                                    </p:set>
                                    <p:animEffect transition="in" filter="wipe(left)">
                                      <p:cBhvr>
                                        <p:cTn id="17" dur="500"/>
                                        <p:tgtEl>
                                          <p:spTgt spid="5459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5794" grpId="0" autoUpdateAnimBg="0"/>
    </p:bldLst>
  </p:timing>
</p:sld>
</file>

<file path=ppt/slides/slide1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6892" name="Rectangle 76"/>
          <p:cNvSpPr>
            <a:spLocks noGrp="1" noChangeArrowheads="1"/>
          </p:cNvSpPr>
          <p:nvPr>
            <p:ph type="subTitle" idx="1"/>
          </p:nvPr>
        </p:nvSpPr>
        <p:spPr bwMode="auto">
          <a:xfrm>
            <a:off x="310007" y="598902"/>
            <a:ext cx="4876800" cy="60960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en-US" altLang="zh-CN" sz="3200" b="1" dirty="0" smtClean="0">
                <a:solidFill>
                  <a:srgbClr val="000099"/>
                </a:solidFill>
                <a:latin typeface="Times New Roman" panose="02020603050405020304" pitchFamily="18" charset="0"/>
                <a:cs typeface="Times New Roman" panose="02020603050405020304" pitchFamily="18" charset="0"/>
              </a:rPr>
              <a:t>20.10.2   </a:t>
            </a:r>
            <a:r>
              <a:rPr lang="zh-CN" altLang="en-US" sz="3200" b="1" dirty="0" smtClean="0">
                <a:solidFill>
                  <a:srgbClr val="000099"/>
                </a:solidFill>
                <a:latin typeface="Times New Roman" panose="02020603050405020304" pitchFamily="18" charset="0"/>
                <a:cs typeface="Times New Roman" panose="02020603050405020304" pitchFamily="18" charset="0"/>
              </a:rPr>
              <a:t>数据分配器</a:t>
            </a:r>
          </a:p>
        </p:txBody>
      </p:sp>
      <p:sp>
        <p:nvSpPr>
          <p:cNvPr id="546894" name="Rectangle 78"/>
          <p:cNvSpPr>
            <a:spLocks noChangeArrowheads="1"/>
          </p:cNvSpPr>
          <p:nvPr/>
        </p:nvSpPr>
        <p:spPr bwMode="auto">
          <a:xfrm>
            <a:off x="751332" y="1261682"/>
            <a:ext cx="6477000" cy="519112"/>
          </a:xfrm>
          <a:prstGeom prst="rect">
            <a:avLst/>
          </a:prstGeom>
          <a:noFill/>
          <a:ln w="9525">
            <a:noFill/>
            <a:miter lim="800000"/>
            <a:headEnd/>
            <a:tailEnd/>
          </a:ln>
          <a:effectLst/>
        </p:spPr>
        <p:txBody>
          <a:bodyPr>
            <a:spAutoFit/>
          </a:bodyPr>
          <a:lstStyle/>
          <a:p>
            <a:pPr>
              <a:spcBef>
                <a:spcPct val="50000"/>
              </a:spcBef>
              <a:defRPr/>
            </a:pPr>
            <a:r>
              <a:rPr lang="zh-CN" altLang="en-US" sz="2800" b="1">
                <a:solidFill>
                  <a:srgbClr val="333300"/>
                </a:solidFill>
                <a:latin typeface="Times New Roman" panose="02020603050405020304" pitchFamily="18" charset="0"/>
                <a:cs typeface="Times New Roman" panose="02020603050405020304" pitchFamily="18" charset="0"/>
              </a:rPr>
              <a:t>将一个数据</a:t>
            </a:r>
            <a:r>
              <a:rPr lang="zh-CN" altLang="en-US" sz="2800" b="1">
                <a:solidFill>
                  <a:srgbClr val="FF0000"/>
                </a:solidFill>
                <a:latin typeface="Times New Roman" panose="02020603050405020304" pitchFamily="18" charset="0"/>
                <a:cs typeface="Times New Roman" panose="02020603050405020304" pitchFamily="18" charset="0"/>
              </a:rPr>
              <a:t>分时</a:t>
            </a:r>
            <a:r>
              <a:rPr lang="zh-CN" altLang="en-US" sz="2800" b="1">
                <a:solidFill>
                  <a:srgbClr val="333300"/>
                </a:solidFill>
                <a:latin typeface="Times New Roman" panose="02020603050405020304" pitchFamily="18" charset="0"/>
                <a:cs typeface="Times New Roman" panose="02020603050405020304" pitchFamily="18" charset="0"/>
              </a:rPr>
              <a:t>分送到多个输出端输出。</a:t>
            </a:r>
            <a:endParaRPr lang="zh-CN" altLang="en-US" sz="2800" b="1">
              <a:solidFill>
                <a:srgbClr val="FFFFCC"/>
              </a:solidFill>
              <a:latin typeface="Times New Roman" panose="02020603050405020304" pitchFamily="18" charset="0"/>
              <a:cs typeface="Times New Roman" panose="02020603050405020304" pitchFamily="18" charset="0"/>
            </a:endParaRPr>
          </a:p>
        </p:txBody>
      </p:sp>
      <p:sp>
        <p:nvSpPr>
          <p:cNvPr id="546895" name="Text Box 79"/>
          <p:cNvSpPr txBox="1">
            <a:spLocks noChangeArrowheads="1"/>
          </p:cNvSpPr>
          <p:nvPr/>
        </p:nvSpPr>
        <p:spPr bwMode="auto">
          <a:xfrm>
            <a:off x="986282" y="3147632"/>
            <a:ext cx="660400" cy="2105025"/>
          </a:xfrm>
          <a:prstGeom prst="rect">
            <a:avLst/>
          </a:prstGeom>
          <a:noFill/>
          <a:ln w="28575">
            <a:solidFill>
              <a:srgbClr val="000099"/>
            </a:solidFill>
            <a:miter lim="800000"/>
            <a:headEnd/>
            <a:tailEnd/>
          </a:ln>
          <a:effectLst/>
        </p:spPr>
        <p:txBody>
          <a:bodyPr>
            <a:spAutoFit/>
          </a:bodyPr>
          <a:lstStyle/>
          <a:p>
            <a:pPr algn="ctr">
              <a:defRPr/>
            </a:pPr>
            <a:r>
              <a:rPr lang="zh-CN" altLang="en-US" sz="2600" b="1">
                <a:solidFill>
                  <a:srgbClr val="FF0000"/>
                </a:solidFill>
                <a:latin typeface="Times New Roman" panose="02020603050405020304" pitchFamily="18" charset="0"/>
                <a:cs typeface="Times New Roman" panose="02020603050405020304" pitchFamily="18" charset="0"/>
              </a:rPr>
              <a:t>数据输入</a:t>
            </a:r>
            <a:br>
              <a:rPr lang="zh-CN" altLang="en-US" sz="2600" b="1">
                <a:solidFill>
                  <a:srgbClr val="FF0000"/>
                </a:solidFill>
                <a:latin typeface="Times New Roman" panose="02020603050405020304" pitchFamily="18" charset="0"/>
                <a:cs typeface="Times New Roman" panose="02020603050405020304" pitchFamily="18" charset="0"/>
              </a:rPr>
            </a:br>
            <a:r>
              <a:rPr lang="zh-CN" altLang="en-US" sz="2600" b="1">
                <a:solidFill>
                  <a:srgbClr val="FF0000"/>
                </a:solidFill>
                <a:latin typeface="Times New Roman" panose="02020603050405020304" pitchFamily="18" charset="0"/>
                <a:cs typeface="Times New Roman" panose="02020603050405020304" pitchFamily="18" charset="0"/>
              </a:rPr>
              <a:t>端</a:t>
            </a:r>
          </a:p>
        </p:txBody>
      </p:sp>
      <p:grpSp>
        <p:nvGrpSpPr>
          <p:cNvPr id="2" name="Group 80"/>
          <p:cNvGrpSpPr>
            <a:grpSpLocks/>
          </p:cNvGrpSpPr>
          <p:nvPr/>
        </p:nvGrpSpPr>
        <p:grpSpPr bwMode="auto">
          <a:xfrm>
            <a:off x="2748407" y="2168144"/>
            <a:ext cx="1828800" cy="533400"/>
            <a:chOff x="1755" y="1153"/>
            <a:chExt cx="1152" cy="336"/>
          </a:xfrm>
        </p:grpSpPr>
        <p:sp>
          <p:nvSpPr>
            <p:cNvPr id="546897" name="Oval 81"/>
            <p:cNvSpPr>
              <a:spLocks noChangeArrowheads="1"/>
            </p:cNvSpPr>
            <p:nvPr/>
          </p:nvSpPr>
          <p:spPr bwMode="auto">
            <a:xfrm>
              <a:off x="1755" y="1153"/>
              <a:ext cx="768" cy="336"/>
            </a:xfrm>
            <a:prstGeom prst="ellipse">
              <a:avLst/>
            </a:prstGeom>
            <a:noFill/>
            <a:ln w="28575">
              <a:solidFill>
                <a:srgbClr val="339933"/>
              </a:solidFill>
              <a:round/>
              <a:headEnd/>
              <a:tailEnd/>
            </a:ln>
            <a:effectLst/>
          </p:spPr>
          <p:txBody>
            <a:bodyPr wrap="none" anchor="ctr"/>
            <a:lstStyle/>
            <a:p>
              <a:pPr algn="ctr">
                <a:spcBef>
                  <a:spcPct val="50000"/>
                </a:spcBef>
                <a:defRPr/>
              </a:pPr>
              <a:endParaRPr lang="zh-CN" altLang="zh-CN" sz="2600" b="1">
                <a:solidFill>
                  <a:srgbClr val="000099"/>
                </a:solidFill>
                <a:latin typeface="Times New Roman" panose="02020603050405020304" pitchFamily="18" charset="0"/>
                <a:cs typeface="Times New Roman" panose="02020603050405020304" pitchFamily="18" charset="0"/>
              </a:endParaRPr>
            </a:p>
          </p:txBody>
        </p:sp>
        <p:sp>
          <p:nvSpPr>
            <p:cNvPr id="546898" name="Line 82"/>
            <p:cNvSpPr>
              <a:spLocks noChangeShapeType="1"/>
            </p:cNvSpPr>
            <p:nvPr/>
          </p:nvSpPr>
          <p:spPr bwMode="auto">
            <a:xfrm flipV="1">
              <a:off x="2523" y="1336"/>
              <a:ext cx="384" cy="0"/>
            </a:xfrm>
            <a:prstGeom prst="line">
              <a:avLst/>
            </a:prstGeom>
            <a:noFill/>
            <a:ln w="28575">
              <a:solidFill>
                <a:srgbClr val="339933"/>
              </a:solidFill>
              <a:round/>
              <a:headEnd/>
              <a:tailEnd type="stealth" w="med" len="lg"/>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sp>
        <p:nvSpPr>
          <p:cNvPr id="546899" name="Rectangle 83"/>
          <p:cNvSpPr>
            <a:spLocks noChangeArrowheads="1"/>
          </p:cNvSpPr>
          <p:nvPr/>
        </p:nvSpPr>
        <p:spPr bwMode="auto">
          <a:xfrm>
            <a:off x="4610545" y="2182432"/>
            <a:ext cx="1524000" cy="492125"/>
          </a:xfrm>
          <a:prstGeom prst="rect">
            <a:avLst/>
          </a:prstGeom>
          <a:noFill/>
          <a:ln w="28575">
            <a:solidFill>
              <a:srgbClr val="339933"/>
            </a:solidFill>
            <a:miter lim="800000"/>
            <a:headEnd/>
            <a:tailEnd/>
          </a:ln>
          <a:effectLst/>
        </p:spPr>
        <p:txBody>
          <a:bodyPr wrap="none">
            <a:spAutoFit/>
          </a:bodyPr>
          <a:lstStyle/>
          <a:p>
            <a:pPr>
              <a:spcBef>
                <a:spcPct val="50000"/>
              </a:spcBef>
              <a:defRPr/>
            </a:pPr>
            <a:r>
              <a:rPr lang="zh-CN" altLang="en-US" sz="2600" b="1">
                <a:solidFill>
                  <a:srgbClr val="FF0000"/>
                </a:solidFill>
                <a:latin typeface="Times New Roman" panose="02020603050405020304" pitchFamily="18" charset="0"/>
                <a:cs typeface="Times New Roman" panose="02020603050405020304" pitchFamily="18" charset="0"/>
              </a:rPr>
              <a:t>控制信号</a:t>
            </a:r>
          </a:p>
        </p:txBody>
      </p:sp>
      <p:sp>
        <p:nvSpPr>
          <p:cNvPr id="546900" name="AutoShape 84"/>
          <p:cNvSpPr>
            <a:spLocks noChangeArrowheads="1"/>
          </p:cNvSpPr>
          <p:nvPr/>
        </p:nvSpPr>
        <p:spPr bwMode="auto">
          <a:xfrm>
            <a:off x="1178370" y="5941632"/>
            <a:ext cx="1447800" cy="533400"/>
          </a:xfrm>
          <a:prstGeom prst="wedgeRoundRectCallout">
            <a:avLst>
              <a:gd name="adj1" fmla="val 82787"/>
              <a:gd name="adj2" fmla="val -59523"/>
              <a:gd name="adj3" fmla="val 16667"/>
            </a:avLst>
          </a:prstGeom>
          <a:noFill/>
          <a:ln w="28575">
            <a:solidFill>
              <a:srgbClr val="339933"/>
            </a:solidFill>
            <a:miter lim="800000"/>
            <a:headEnd/>
            <a:tailEnd/>
          </a:ln>
          <a:effectLst/>
        </p:spPr>
        <p:txBody>
          <a:bodyPr wrap="none" anchor="ctr"/>
          <a:lstStyle/>
          <a:p>
            <a:pPr algn="ctr">
              <a:spcBef>
                <a:spcPct val="50000"/>
              </a:spcBef>
              <a:defRPr/>
            </a:pPr>
            <a:r>
              <a:rPr lang="zh-CN" altLang="en-US" sz="2600" b="1">
                <a:solidFill>
                  <a:srgbClr val="FF0000"/>
                </a:solidFill>
                <a:latin typeface="Times New Roman" panose="02020603050405020304" pitchFamily="18" charset="0"/>
                <a:cs typeface="Times New Roman" panose="02020603050405020304" pitchFamily="18" charset="0"/>
              </a:rPr>
              <a:t>使能端</a:t>
            </a:r>
          </a:p>
        </p:txBody>
      </p:sp>
      <p:sp>
        <p:nvSpPr>
          <p:cNvPr id="546901" name="Rectangle 85"/>
          <p:cNvSpPr>
            <a:spLocks noChangeArrowheads="1"/>
          </p:cNvSpPr>
          <p:nvPr/>
        </p:nvSpPr>
        <p:spPr bwMode="auto">
          <a:xfrm>
            <a:off x="6147245" y="3133344"/>
            <a:ext cx="581025" cy="2105025"/>
          </a:xfrm>
          <a:prstGeom prst="rect">
            <a:avLst/>
          </a:prstGeom>
          <a:noFill/>
          <a:ln w="28575">
            <a:solidFill>
              <a:srgbClr val="000099"/>
            </a:solidFill>
            <a:miter lim="800000"/>
            <a:headEnd/>
            <a:tailEnd/>
          </a:ln>
          <a:effectLst/>
        </p:spPr>
        <p:txBody>
          <a:bodyPr>
            <a:spAutoFit/>
          </a:bodyPr>
          <a:lstStyle/>
          <a:p>
            <a:pPr>
              <a:defRPr/>
            </a:pPr>
            <a:r>
              <a:rPr lang="zh-CN" altLang="en-US" sz="2600" b="1">
                <a:solidFill>
                  <a:srgbClr val="FF0000"/>
                </a:solidFill>
                <a:latin typeface="Times New Roman" panose="02020603050405020304" pitchFamily="18" charset="0"/>
                <a:cs typeface="Times New Roman" panose="02020603050405020304" pitchFamily="18" charset="0"/>
              </a:rPr>
              <a:t>数</a:t>
            </a:r>
          </a:p>
          <a:p>
            <a:pPr>
              <a:defRPr/>
            </a:pPr>
            <a:r>
              <a:rPr lang="zh-CN" altLang="en-US" sz="2600" b="1">
                <a:solidFill>
                  <a:srgbClr val="FF0000"/>
                </a:solidFill>
                <a:latin typeface="Times New Roman" panose="02020603050405020304" pitchFamily="18" charset="0"/>
                <a:cs typeface="Times New Roman" panose="02020603050405020304" pitchFamily="18" charset="0"/>
              </a:rPr>
              <a:t>据</a:t>
            </a:r>
          </a:p>
          <a:p>
            <a:pPr>
              <a:defRPr/>
            </a:pPr>
            <a:r>
              <a:rPr lang="zh-CN" altLang="en-US" sz="2600" b="1">
                <a:solidFill>
                  <a:srgbClr val="FF0000"/>
                </a:solidFill>
                <a:latin typeface="Times New Roman" panose="02020603050405020304" pitchFamily="18" charset="0"/>
                <a:cs typeface="Times New Roman" panose="02020603050405020304" pitchFamily="18" charset="0"/>
              </a:rPr>
              <a:t>输</a:t>
            </a:r>
          </a:p>
          <a:p>
            <a:pPr>
              <a:defRPr/>
            </a:pPr>
            <a:r>
              <a:rPr lang="zh-CN" altLang="en-US" sz="2600" b="1">
                <a:solidFill>
                  <a:srgbClr val="FF0000"/>
                </a:solidFill>
                <a:latin typeface="Times New Roman" panose="02020603050405020304" pitchFamily="18" charset="0"/>
                <a:cs typeface="Times New Roman" panose="02020603050405020304" pitchFamily="18" charset="0"/>
              </a:rPr>
              <a:t>出</a:t>
            </a:r>
          </a:p>
          <a:p>
            <a:pPr>
              <a:defRPr/>
            </a:pPr>
            <a:r>
              <a:rPr lang="zh-CN" altLang="en-US" sz="2600" b="1">
                <a:solidFill>
                  <a:srgbClr val="FF0000"/>
                </a:solidFill>
                <a:latin typeface="Times New Roman" panose="02020603050405020304" pitchFamily="18" charset="0"/>
                <a:cs typeface="Times New Roman" panose="02020603050405020304" pitchFamily="18" charset="0"/>
              </a:rPr>
              <a:t>端</a:t>
            </a:r>
          </a:p>
        </p:txBody>
      </p:sp>
      <p:sp>
        <p:nvSpPr>
          <p:cNvPr id="546902" name="Text Box 86"/>
          <p:cNvSpPr txBox="1">
            <a:spLocks noChangeArrowheads="1"/>
          </p:cNvSpPr>
          <p:nvPr/>
        </p:nvSpPr>
        <p:spPr bwMode="auto">
          <a:xfrm>
            <a:off x="3785045" y="5568569"/>
            <a:ext cx="2865437" cy="492125"/>
          </a:xfrm>
          <a:prstGeom prst="rect">
            <a:avLst/>
          </a:prstGeom>
          <a:noFill/>
          <a:ln w="28575">
            <a:solidFill>
              <a:srgbClr val="339933"/>
            </a:solidFill>
            <a:miter lim="800000"/>
            <a:headEnd/>
            <a:tailEnd/>
          </a:ln>
          <a:effectLst/>
        </p:spPr>
        <p:txBody>
          <a:bodyPr wrap="none" anchor="ctr">
            <a:spAutoFit/>
          </a:bodyPr>
          <a:lstStyle/>
          <a:p>
            <a:pPr algn="ctr">
              <a:spcBef>
                <a:spcPct val="50000"/>
              </a:spcBef>
              <a:defRPr/>
            </a:pPr>
            <a:r>
              <a:rPr lang="zh-CN" altLang="en-US" sz="2600" b="1">
                <a:solidFill>
                  <a:srgbClr val="FF0000"/>
                </a:solidFill>
                <a:latin typeface="Times New Roman" panose="02020603050405020304" pitchFamily="18" charset="0"/>
                <a:cs typeface="Times New Roman" panose="02020603050405020304" pitchFamily="18" charset="0"/>
              </a:rPr>
              <a:t>确定芯片是否工作</a:t>
            </a:r>
          </a:p>
        </p:txBody>
      </p:sp>
      <p:sp>
        <p:nvSpPr>
          <p:cNvPr id="546903" name="AutoShape 87"/>
          <p:cNvSpPr>
            <a:spLocks noChangeArrowheads="1"/>
          </p:cNvSpPr>
          <p:nvPr/>
        </p:nvSpPr>
        <p:spPr bwMode="auto">
          <a:xfrm>
            <a:off x="6485382" y="1764919"/>
            <a:ext cx="2217738" cy="936625"/>
          </a:xfrm>
          <a:prstGeom prst="wedgeRoundRectCallout">
            <a:avLst>
              <a:gd name="adj1" fmla="val -74551"/>
              <a:gd name="adj2" fmla="val 18134"/>
              <a:gd name="adj3" fmla="val 16667"/>
            </a:avLst>
          </a:prstGeom>
          <a:solidFill>
            <a:srgbClr val="FFFFFF"/>
          </a:solidFill>
          <a:ln w="28575">
            <a:solidFill>
              <a:srgbClr val="339933"/>
            </a:solidFill>
            <a:miter lim="800000"/>
            <a:headEnd/>
            <a:tailEnd/>
          </a:ln>
          <a:effectLst/>
        </p:spPr>
        <p:txBody>
          <a:bodyPr wrap="none" anchor="ctr"/>
          <a:lstStyle/>
          <a:p>
            <a:pPr algn="ctr">
              <a:defRPr/>
            </a:pPr>
            <a:r>
              <a:rPr lang="zh-CN" altLang="en-US" sz="2400" b="1">
                <a:solidFill>
                  <a:srgbClr val="FF0000"/>
                </a:solidFill>
                <a:latin typeface="Times New Roman" panose="02020603050405020304" pitchFamily="18" charset="0"/>
                <a:cs typeface="Times New Roman" panose="02020603050405020304" pitchFamily="18" charset="0"/>
              </a:rPr>
              <a:t>确定将信号送</a:t>
            </a:r>
          </a:p>
          <a:p>
            <a:pPr algn="ctr">
              <a:defRPr/>
            </a:pPr>
            <a:r>
              <a:rPr lang="zh-CN" altLang="en-US" sz="2400" b="1">
                <a:solidFill>
                  <a:srgbClr val="FF0000"/>
                </a:solidFill>
                <a:latin typeface="Times New Roman" panose="02020603050405020304" pitchFamily="18" charset="0"/>
                <a:cs typeface="Times New Roman" panose="02020603050405020304" pitchFamily="18" charset="0"/>
              </a:rPr>
              <a:t>到哪个输出端</a:t>
            </a:r>
          </a:p>
        </p:txBody>
      </p:sp>
      <p:pic>
        <p:nvPicPr>
          <p:cNvPr id="546937" name="Picture 121" descr="图片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707" y="2180844"/>
            <a:ext cx="4056063" cy="407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00219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46894"/>
                                        </p:tgtEl>
                                        <p:attrNameLst>
                                          <p:attrName>style.visibility</p:attrName>
                                        </p:attrNameLst>
                                      </p:cBhvr>
                                      <p:to>
                                        <p:strVal val="visible"/>
                                      </p:to>
                                    </p:set>
                                    <p:animEffect transition="in" filter="wipe(left)">
                                      <p:cBhvr>
                                        <p:cTn id="7" dur="1000"/>
                                        <p:tgtEl>
                                          <p:spTgt spid="5468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46937"/>
                                        </p:tgtEl>
                                        <p:attrNameLst>
                                          <p:attrName>style.visibility</p:attrName>
                                        </p:attrNameLst>
                                      </p:cBhvr>
                                      <p:to>
                                        <p:strVal val="visible"/>
                                      </p:to>
                                    </p:set>
                                    <p:animEffect transition="in" filter="wipe(left)">
                                      <p:cBhvr>
                                        <p:cTn id="12" dur="1000"/>
                                        <p:tgtEl>
                                          <p:spTgt spid="54693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46895"/>
                                        </p:tgtEl>
                                        <p:attrNameLst>
                                          <p:attrName>style.visibility</p:attrName>
                                        </p:attrNameLst>
                                      </p:cBhvr>
                                      <p:to>
                                        <p:strVal val="visible"/>
                                      </p:to>
                                    </p:set>
                                    <p:animEffect transition="in" filter="wipe(up)">
                                      <p:cBhvr>
                                        <p:cTn id="17" dur="500"/>
                                        <p:tgtEl>
                                          <p:spTgt spid="54689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546901"/>
                                        </p:tgtEl>
                                        <p:attrNameLst>
                                          <p:attrName>style.visibility</p:attrName>
                                        </p:attrNameLst>
                                      </p:cBhvr>
                                      <p:to>
                                        <p:strVal val="visible"/>
                                      </p:to>
                                    </p:set>
                                    <p:animEffect transition="in" filter="blinds(vertical)">
                                      <p:cBhvr>
                                        <p:cTn id="22" dur="500"/>
                                        <p:tgtEl>
                                          <p:spTgt spid="54690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46900"/>
                                        </p:tgtEl>
                                        <p:attrNameLst>
                                          <p:attrName>style.visibility</p:attrName>
                                        </p:attrNameLst>
                                      </p:cBhvr>
                                      <p:to>
                                        <p:strVal val="visible"/>
                                      </p:to>
                                    </p:set>
                                    <p:animEffect transition="in" filter="wipe(left)">
                                      <p:cBhvr>
                                        <p:cTn id="27" dur="1000"/>
                                        <p:tgtEl>
                                          <p:spTgt spid="54690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5" fill="hold" grpId="0" nodeType="clickEffect">
                                  <p:stCondLst>
                                    <p:cond delay="0"/>
                                  </p:stCondLst>
                                  <p:childTnLst>
                                    <p:set>
                                      <p:cBhvr>
                                        <p:cTn id="31" dur="1" fill="hold">
                                          <p:stCondLst>
                                            <p:cond delay="0"/>
                                          </p:stCondLst>
                                        </p:cTn>
                                        <p:tgtEl>
                                          <p:spTgt spid="546902"/>
                                        </p:tgtEl>
                                        <p:attrNameLst>
                                          <p:attrName>style.visibility</p:attrName>
                                        </p:attrNameLst>
                                      </p:cBhvr>
                                      <p:to>
                                        <p:strVal val="visible"/>
                                      </p:to>
                                    </p:set>
                                    <p:animEffect transition="in" filter="blinds(vertical)">
                                      <p:cBhvr>
                                        <p:cTn id="32" dur="500"/>
                                        <p:tgtEl>
                                          <p:spTgt spid="54690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left)">
                                      <p:cBhvr>
                                        <p:cTn id="37" dur="1000"/>
                                        <p:tgtEl>
                                          <p:spTgt spid="2"/>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546899"/>
                                        </p:tgtEl>
                                        <p:attrNameLst>
                                          <p:attrName>style.visibility</p:attrName>
                                        </p:attrNameLst>
                                      </p:cBhvr>
                                      <p:to>
                                        <p:strVal val="visible"/>
                                      </p:to>
                                    </p:set>
                                    <p:animEffect transition="in" filter="wipe(left)">
                                      <p:cBhvr>
                                        <p:cTn id="40" dur="1000"/>
                                        <p:tgtEl>
                                          <p:spTgt spid="546899"/>
                                        </p:tgtEl>
                                      </p:cBhvr>
                                    </p:animEffect>
                                  </p:childTnLst>
                                </p:cTn>
                              </p:par>
                            </p:childTnLst>
                          </p:cTn>
                        </p:par>
                        <p:par>
                          <p:cTn id="41" fill="hold" nodeType="afterGroup">
                            <p:stCondLst>
                              <p:cond delay="1000"/>
                            </p:stCondLst>
                            <p:childTnLst>
                              <p:par>
                                <p:cTn id="42" presetID="22" presetClass="entr" presetSubtype="8" fill="hold" grpId="0" nodeType="afterEffect">
                                  <p:stCondLst>
                                    <p:cond delay="0"/>
                                  </p:stCondLst>
                                  <p:childTnLst>
                                    <p:set>
                                      <p:cBhvr>
                                        <p:cTn id="43" dur="1" fill="hold">
                                          <p:stCondLst>
                                            <p:cond delay="0"/>
                                          </p:stCondLst>
                                        </p:cTn>
                                        <p:tgtEl>
                                          <p:spTgt spid="546903"/>
                                        </p:tgtEl>
                                        <p:attrNameLst>
                                          <p:attrName>style.visibility</p:attrName>
                                        </p:attrNameLst>
                                      </p:cBhvr>
                                      <p:to>
                                        <p:strVal val="visible"/>
                                      </p:to>
                                    </p:set>
                                    <p:animEffect transition="in" filter="wipe(left)">
                                      <p:cBhvr>
                                        <p:cTn id="44" dur="1000"/>
                                        <p:tgtEl>
                                          <p:spTgt spid="5469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6894" grpId="0"/>
      <p:bldP spid="546895" grpId="0" animBg="1" autoUpdateAnimBg="0"/>
      <p:bldP spid="546899" grpId="0" animBg="1"/>
      <p:bldP spid="546900" grpId="0" animBg="1"/>
      <p:bldP spid="546901" grpId="0" animBg="1" autoUpdateAnimBg="0"/>
      <p:bldP spid="546902" grpId="0" animBg="1" autoUpdateAnimBg="0"/>
      <p:bldP spid="546903"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subTitle" idx="1"/>
          </p:nvPr>
        </p:nvSpPr>
        <p:spPr bwMode="auto">
          <a:xfrm>
            <a:off x="1600200" y="1066800"/>
            <a:ext cx="5562600" cy="533400"/>
          </a:xfrm>
          <a:ln>
            <a:miter lim="800000"/>
            <a:headEnd/>
            <a:tailEnd/>
          </a:ln>
        </p:spPr>
        <p:txBody>
          <a:bodyPr vert="horz" wrap="square" lIns="91440" tIns="45720" rIns="91440" bIns="45720" numCol="1" anchor="t" anchorCtr="0" compatLnSpc="1">
            <a:prstTxWarp prst="textNoShape">
              <a:avLst/>
            </a:prstTxWarp>
          </a:bodyPr>
          <a:lstStyle/>
          <a:p>
            <a:pPr eaLnBrk="1" hangingPunct="1">
              <a:defRPr/>
            </a:pPr>
            <a:r>
              <a:rPr lang="zh-CN" altLang="en-US" sz="2800" b="1" smtClean="0">
                <a:solidFill>
                  <a:srgbClr val="000099"/>
                </a:solidFill>
              </a:rPr>
              <a:t>数据分配器的功能表</a:t>
            </a:r>
          </a:p>
        </p:txBody>
      </p:sp>
      <p:pic>
        <p:nvPicPr>
          <p:cNvPr id="151555" name="Picture 54" descr="C:\Users\Administrator\Desktop\图片8.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71625" y="1704975"/>
            <a:ext cx="5705475"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06924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3475" name="Rectangle 19"/>
          <p:cNvSpPr>
            <a:spLocks noChangeArrowheads="1"/>
          </p:cNvSpPr>
          <p:nvPr/>
        </p:nvSpPr>
        <p:spPr bwMode="auto">
          <a:xfrm>
            <a:off x="468313" y="5133975"/>
            <a:ext cx="8280400" cy="1031875"/>
          </a:xfrm>
          <a:prstGeom prst="rect">
            <a:avLst/>
          </a:prstGeom>
          <a:noFill/>
          <a:ln w="9525">
            <a:noFill/>
            <a:miter lim="800000"/>
            <a:headEnd/>
            <a:tailEnd/>
          </a:ln>
        </p:spPr>
        <p:txBody>
          <a:bodyPr>
            <a:spAutoFit/>
          </a:bodyPr>
          <a:lstStyle/>
          <a:p>
            <a:pPr>
              <a:lnSpc>
                <a:spcPct val="110000"/>
              </a:lnSpc>
              <a:defRPr/>
            </a:pPr>
            <a:r>
              <a:rPr lang="en-US" altLang="zh-CN" sz="2800" b="1">
                <a:solidFill>
                  <a:srgbClr val="000099"/>
                </a:solidFill>
                <a:latin typeface="Times New Roman" panose="02020603050405020304" pitchFamily="18" charset="0"/>
                <a:cs typeface="Times New Roman" panose="02020603050405020304" pitchFamily="18" charset="0"/>
              </a:rPr>
              <a:t>        </a:t>
            </a:r>
            <a:r>
              <a:rPr lang="zh-CN" altLang="en-US" sz="2800" b="1">
                <a:solidFill>
                  <a:srgbClr val="000099"/>
                </a:solidFill>
                <a:latin typeface="Times New Roman" panose="02020603050405020304" pitchFamily="18" charset="0"/>
                <a:cs typeface="Times New Roman" panose="02020603050405020304" pitchFamily="18" charset="0"/>
              </a:rPr>
              <a:t>设：开关断开、灯不亮用逻辑 </a:t>
            </a:r>
            <a:r>
              <a:rPr lang="en-US" altLang="zh-CN" sz="2800" b="1">
                <a:solidFill>
                  <a:srgbClr val="000099"/>
                </a:solidFill>
                <a:latin typeface="Times New Roman" panose="02020603050405020304" pitchFamily="18" charset="0"/>
                <a:cs typeface="Times New Roman" panose="02020603050405020304" pitchFamily="18" charset="0"/>
              </a:rPr>
              <a:t>0 </a:t>
            </a:r>
            <a:r>
              <a:rPr lang="zh-CN" altLang="en-US" sz="2800" b="1">
                <a:solidFill>
                  <a:srgbClr val="000099"/>
                </a:solidFill>
                <a:latin typeface="Times New Roman" panose="02020603050405020304" pitchFamily="18" charset="0"/>
                <a:cs typeface="Times New Roman" panose="02020603050405020304" pitchFamily="18" charset="0"/>
              </a:rPr>
              <a:t>表示</a:t>
            </a:r>
            <a:r>
              <a:rPr lang="en-US" altLang="zh-CN" sz="2800" b="1">
                <a:solidFill>
                  <a:srgbClr val="000099"/>
                </a:solidFill>
                <a:latin typeface="Times New Roman" panose="02020603050405020304" pitchFamily="18" charset="0"/>
                <a:cs typeface="Times New Roman" panose="02020603050405020304" pitchFamily="18" charset="0"/>
              </a:rPr>
              <a:t>, </a:t>
            </a:r>
            <a:r>
              <a:rPr lang="zh-CN" altLang="en-US" sz="2800" b="1">
                <a:solidFill>
                  <a:srgbClr val="000099"/>
                </a:solidFill>
                <a:latin typeface="Times New Roman" panose="02020603050405020304" pitchFamily="18" charset="0"/>
                <a:cs typeface="Times New Roman" panose="02020603050405020304" pitchFamily="18" charset="0"/>
              </a:rPr>
              <a:t>开关闭合、灯亮用 逻辑 </a:t>
            </a:r>
            <a:r>
              <a:rPr lang="en-US" altLang="zh-CN" sz="2800" b="1">
                <a:solidFill>
                  <a:srgbClr val="000099"/>
                </a:solidFill>
                <a:latin typeface="Times New Roman" panose="02020603050405020304" pitchFamily="18" charset="0"/>
                <a:cs typeface="Times New Roman" panose="02020603050405020304" pitchFamily="18" charset="0"/>
              </a:rPr>
              <a:t>1 </a:t>
            </a:r>
            <a:r>
              <a:rPr lang="zh-CN" altLang="en-US" sz="2800" b="1">
                <a:solidFill>
                  <a:srgbClr val="000099"/>
                </a:solidFill>
                <a:latin typeface="Times New Roman" panose="02020603050405020304" pitchFamily="18" charset="0"/>
                <a:cs typeface="Times New Roman" panose="02020603050405020304" pitchFamily="18" charset="0"/>
              </a:rPr>
              <a:t>表示。</a:t>
            </a:r>
          </a:p>
        </p:txBody>
      </p:sp>
      <p:sp>
        <p:nvSpPr>
          <p:cNvPr id="403476" name="Rectangle 20" descr="40%"/>
          <p:cNvSpPr>
            <a:spLocks noChangeArrowheads="1"/>
          </p:cNvSpPr>
          <p:nvPr/>
        </p:nvSpPr>
        <p:spPr bwMode="auto">
          <a:xfrm>
            <a:off x="544513" y="3552825"/>
            <a:ext cx="3956050" cy="519113"/>
          </a:xfrm>
          <a:prstGeom prst="rect">
            <a:avLst/>
          </a:prstGeom>
          <a:pattFill prst="pct40">
            <a:fgClr>
              <a:srgbClr val="FFCCCC"/>
            </a:fgClr>
            <a:bgClr>
              <a:srgbClr val="FFFFFF"/>
            </a:bgClr>
          </a:pattFill>
          <a:ln w="9525">
            <a:noFill/>
            <a:miter lim="800000"/>
            <a:headEnd/>
            <a:tailEnd/>
          </a:ln>
        </p:spPr>
        <p:txBody>
          <a:bodyPr>
            <a:spAutoFit/>
          </a:bodyPr>
          <a:lstStyle/>
          <a:p>
            <a:pPr>
              <a:defRPr/>
            </a:pPr>
            <a:r>
              <a:rPr lang="zh-CN" altLang="en-US" sz="2800" b="1">
                <a:solidFill>
                  <a:srgbClr val="000099"/>
                </a:solidFill>
                <a:latin typeface="Times New Roman" panose="02020603050405020304" pitchFamily="18" charset="0"/>
                <a:cs typeface="Times New Roman" panose="02020603050405020304" pitchFamily="18" charset="0"/>
              </a:rPr>
              <a:t>逻辑表达式： </a:t>
            </a:r>
            <a:r>
              <a:rPr lang="en-US" altLang="zh-CN" sz="2800" b="1" i="1">
                <a:solidFill>
                  <a:srgbClr val="000099"/>
                </a:solidFill>
                <a:latin typeface="Times New Roman" panose="02020603050405020304" pitchFamily="18" charset="0"/>
                <a:cs typeface="Times New Roman" panose="02020603050405020304" pitchFamily="18" charset="0"/>
              </a:rPr>
              <a:t>Y</a:t>
            </a:r>
            <a:r>
              <a:rPr lang="en-US" altLang="zh-CN" sz="2800" b="1">
                <a:solidFill>
                  <a:srgbClr val="000099"/>
                </a:solidFill>
                <a:latin typeface="Times New Roman" panose="02020603050405020304" pitchFamily="18" charset="0"/>
                <a:cs typeface="Times New Roman" panose="02020603050405020304" pitchFamily="18" charset="0"/>
              </a:rPr>
              <a:t> = </a:t>
            </a:r>
            <a:r>
              <a:rPr lang="en-US" altLang="zh-CN" sz="2800" b="1" i="1">
                <a:solidFill>
                  <a:srgbClr val="000099"/>
                </a:solidFill>
                <a:latin typeface="Times New Roman" panose="02020603050405020304" pitchFamily="18" charset="0"/>
                <a:cs typeface="Times New Roman" panose="02020603050405020304" pitchFamily="18" charset="0"/>
              </a:rPr>
              <a:t>A</a:t>
            </a:r>
            <a:r>
              <a:rPr lang="en-US" altLang="zh-CN" sz="2800" b="1">
                <a:solidFill>
                  <a:srgbClr val="000099"/>
                </a:solidFill>
                <a:latin typeface="Times New Roman" panose="02020603050405020304" pitchFamily="18" charset="0"/>
                <a:cs typeface="Times New Roman" panose="02020603050405020304" pitchFamily="18" charset="0"/>
              </a:rPr>
              <a:t> • </a:t>
            </a:r>
            <a:r>
              <a:rPr lang="en-US" altLang="zh-CN" sz="2800" b="1" i="1">
                <a:solidFill>
                  <a:srgbClr val="000099"/>
                </a:solidFill>
                <a:latin typeface="Times New Roman" panose="02020603050405020304" pitchFamily="18" charset="0"/>
                <a:cs typeface="Times New Roman" panose="02020603050405020304" pitchFamily="18" charset="0"/>
              </a:rPr>
              <a:t>B</a:t>
            </a:r>
          </a:p>
        </p:txBody>
      </p:sp>
      <p:sp>
        <p:nvSpPr>
          <p:cNvPr id="403477" name="Rectangle 21"/>
          <p:cNvSpPr>
            <a:spLocks noGrp="1" noChangeArrowheads="1"/>
          </p:cNvSpPr>
          <p:nvPr>
            <p:ph type="subTitle" idx="1"/>
          </p:nvPr>
        </p:nvSpPr>
        <p:spPr bwMode="auto">
          <a:xfrm>
            <a:off x="508000" y="620713"/>
            <a:ext cx="3200400" cy="45720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en-US" altLang="zh-CN" sz="2800" b="1" smtClean="0">
                <a:solidFill>
                  <a:srgbClr val="CC0000"/>
                </a:solidFill>
                <a:latin typeface="Times New Roman" panose="02020603050405020304" pitchFamily="18" charset="0"/>
                <a:cs typeface="Times New Roman" panose="02020603050405020304" pitchFamily="18" charset="0"/>
              </a:rPr>
              <a:t>1. </a:t>
            </a:r>
            <a:r>
              <a:rPr lang="zh-CN" altLang="en-US" sz="2800" b="1" smtClean="0">
                <a:solidFill>
                  <a:srgbClr val="CC0000"/>
                </a:solidFill>
                <a:latin typeface="Times New Roman" panose="02020603050405020304" pitchFamily="18" charset="0"/>
                <a:cs typeface="Times New Roman" panose="02020603050405020304" pitchFamily="18" charset="0"/>
              </a:rPr>
              <a:t>与逻辑关系</a:t>
            </a:r>
          </a:p>
        </p:txBody>
      </p:sp>
      <p:sp>
        <p:nvSpPr>
          <p:cNvPr id="403478" name="Rectangle 22"/>
          <p:cNvSpPr>
            <a:spLocks noChangeArrowheads="1"/>
          </p:cNvSpPr>
          <p:nvPr/>
        </p:nvSpPr>
        <p:spPr bwMode="auto">
          <a:xfrm>
            <a:off x="544513" y="4114800"/>
            <a:ext cx="8204200" cy="1031875"/>
          </a:xfrm>
          <a:prstGeom prst="rect">
            <a:avLst/>
          </a:prstGeom>
          <a:noFill/>
          <a:ln w="9525">
            <a:noFill/>
            <a:miter lim="800000"/>
            <a:headEnd/>
            <a:tailEnd/>
          </a:ln>
        </p:spPr>
        <p:txBody>
          <a:bodyPr>
            <a:spAutoFit/>
          </a:bodyPr>
          <a:lstStyle/>
          <a:p>
            <a:pPr>
              <a:lnSpc>
                <a:spcPct val="110000"/>
              </a:lnSpc>
              <a:defRPr/>
            </a:pPr>
            <a:r>
              <a:rPr lang="en-US" altLang="zh-CN" sz="2800" b="1">
                <a:solidFill>
                  <a:srgbClr val="CC0000"/>
                </a:solidFill>
                <a:latin typeface="Times New Roman" panose="02020603050405020304" pitchFamily="18" charset="0"/>
                <a:cs typeface="Times New Roman" panose="02020603050405020304" pitchFamily="18" charset="0"/>
              </a:rPr>
              <a:t>        </a:t>
            </a:r>
            <a:r>
              <a:rPr lang="zh-CN" altLang="en-US" sz="2800" b="1">
                <a:solidFill>
                  <a:srgbClr val="CC0000"/>
                </a:solidFill>
                <a:latin typeface="Times New Roman" panose="02020603050405020304" pitchFamily="18" charset="0"/>
                <a:cs typeface="Times New Roman" panose="02020603050405020304" pitchFamily="18" charset="0"/>
              </a:rPr>
              <a:t>与</a:t>
            </a:r>
            <a:r>
              <a:rPr lang="zh-CN" altLang="en-US" sz="2800" b="1">
                <a:solidFill>
                  <a:srgbClr val="000018"/>
                </a:solidFill>
                <a:latin typeface="Times New Roman" panose="02020603050405020304" pitchFamily="18" charset="0"/>
                <a:cs typeface="Times New Roman" panose="02020603050405020304" pitchFamily="18" charset="0"/>
              </a:rPr>
              <a:t>逻辑关系是指当决定某事件的条件全部具备时，该事件才发生。</a:t>
            </a:r>
          </a:p>
        </p:txBody>
      </p:sp>
      <p:sp>
        <p:nvSpPr>
          <p:cNvPr id="403479" name="Line 23"/>
          <p:cNvSpPr>
            <a:spLocks noChangeShapeType="1"/>
          </p:cNvSpPr>
          <p:nvPr/>
        </p:nvSpPr>
        <p:spPr bwMode="auto">
          <a:xfrm rot="5400000" flipH="1">
            <a:off x="1682751" y="1409700"/>
            <a:ext cx="423862" cy="414337"/>
          </a:xfrm>
          <a:prstGeom prst="line">
            <a:avLst/>
          </a:prstGeom>
          <a:noFill/>
          <a:ln w="38100">
            <a:solidFill>
              <a:srgbClr val="FF3300"/>
            </a:solidFill>
            <a:round/>
            <a:headEnd/>
            <a:tailEnd type="triangle" w="med" len="me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03480" name="Line 24"/>
          <p:cNvSpPr>
            <a:spLocks noChangeShapeType="1"/>
          </p:cNvSpPr>
          <p:nvPr/>
        </p:nvSpPr>
        <p:spPr bwMode="auto">
          <a:xfrm rot="5400000" flipH="1">
            <a:off x="2755107" y="1451768"/>
            <a:ext cx="381000" cy="373063"/>
          </a:xfrm>
          <a:prstGeom prst="line">
            <a:avLst/>
          </a:prstGeom>
          <a:noFill/>
          <a:ln w="38100">
            <a:solidFill>
              <a:srgbClr val="FF3300"/>
            </a:solidFill>
            <a:round/>
            <a:headEnd/>
            <a:tailEnd type="triangle" w="med" len="me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nvGrpSpPr>
          <p:cNvPr id="2" name="Group 25"/>
          <p:cNvGrpSpPr>
            <a:grpSpLocks/>
          </p:cNvGrpSpPr>
          <p:nvPr/>
        </p:nvGrpSpPr>
        <p:grpSpPr bwMode="auto">
          <a:xfrm>
            <a:off x="5543550" y="1881188"/>
            <a:ext cx="1481138" cy="519112"/>
            <a:chOff x="1611" y="2881"/>
            <a:chExt cx="933" cy="327"/>
          </a:xfrm>
        </p:grpSpPr>
        <p:sp>
          <p:nvSpPr>
            <p:cNvPr id="54313" name="Text Box 26"/>
            <p:cNvSpPr txBox="1">
              <a:spLocks noChangeArrowheads="1"/>
            </p:cNvSpPr>
            <p:nvPr/>
          </p:nvSpPr>
          <p:spPr bwMode="auto">
            <a:xfrm>
              <a:off x="1611" y="2881"/>
              <a:ext cx="288" cy="327"/>
            </a:xfrm>
            <a:prstGeom prst="rect">
              <a:avLst/>
            </a:prstGeom>
            <a:noFill/>
            <a:ln w="9525">
              <a:noFill/>
              <a:miter lim="800000"/>
              <a:headEnd/>
              <a:tailEnd/>
            </a:ln>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000018"/>
                  </a:solidFill>
                  <a:cs typeface="Times New Roman" panose="02020603050405020304" pitchFamily="18" charset="0"/>
                </a:rPr>
                <a:t>0</a:t>
              </a:r>
            </a:p>
          </p:txBody>
        </p:sp>
        <p:sp>
          <p:nvSpPr>
            <p:cNvPr id="54314" name="Text Box 27"/>
            <p:cNvSpPr txBox="1">
              <a:spLocks noChangeArrowheads="1"/>
            </p:cNvSpPr>
            <p:nvPr/>
          </p:nvSpPr>
          <p:spPr bwMode="auto">
            <a:xfrm>
              <a:off x="2256" y="2881"/>
              <a:ext cx="288" cy="327"/>
            </a:xfrm>
            <a:prstGeom prst="rect">
              <a:avLst/>
            </a:prstGeom>
            <a:noFill/>
            <a:ln w="9525">
              <a:noFill/>
              <a:miter lim="800000"/>
              <a:headEnd/>
              <a:tailEnd/>
            </a:ln>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000018"/>
                  </a:solidFill>
                  <a:cs typeface="Times New Roman" panose="02020603050405020304" pitchFamily="18" charset="0"/>
                </a:rPr>
                <a:t>0</a:t>
              </a:r>
            </a:p>
          </p:txBody>
        </p:sp>
      </p:grpSp>
      <p:grpSp>
        <p:nvGrpSpPr>
          <p:cNvPr id="3" name="Group 28"/>
          <p:cNvGrpSpPr>
            <a:grpSpLocks/>
          </p:cNvGrpSpPr>
          <p:nvPr/>
        </p:nvGrpSpPr>
        <p:grpSpPr bwMode="auto">
          <a:xfrm>
            <a:off x="5543550" y="2338388"/>
            <a:ext cx="1404938" cy="519112"/>
            <a:chOff x="1611" y="3169"/>
            <a:chExt cx="885" cy="327"/>
          </a:xfrm>
        </p:grpSpPr>
        <p:sp>
          <p:nvSpPr>
            <p:cNvPr id="54311" name="Text Box 29"/>
            <p:cNvSpPr txBox="1">
              <a:spLocks noChangeArrowheads="1"/>
            </p:cNvSpPr>
            <p:nvPr/>
          </p:nvSpPr>
          <p:spPr bwMode="auto">
            <a:xfrm>
              <a:off x="1611" y="3169"/>
              <a:ext cx="288" cy="327"/>
            </a:xfrm>
            <a:prstGeom prst="rect">
              <a:avLst/>
            </a:prstGeom>
            <a:noFill/>
            <a:ln w="9525">
              <a:noFill/>
              <a:miter lim="800000"/>
              <a:headEnd/>
              <a:tailEnd/>
            </a:ln>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000018"/>
                  </a:solidFill>
                  <a:cs typeface="Times New Roman" panose="02020603050405020304" pitchFamily="18" charset="0"/>
                </a:rPr>
                <a:t>0</a:t>
              </a:r>
            </a:p>
          </p:txBody>
        </p:sp>
        <p:sp>
          <p:nvSpPr>
            <p:cNvPr id="54312" name="Rectangle 30"/>
            <p:cNvSpPr>
              <a:spLocks noChangeArrowheads="1"/>
            </p:cNvSpPr>
            <p:nvPr/>
          </p:nvSpPr>
          <p:spPr bwMode="auto">
            <a:xfrm>
              <a:off x="2256" y="3169"/>
              <a:ext cx="240" cy="327"/>
            </a:xfrm>
            <a:prstGeom prst="rect">
              <a:avLst/>
            </a:prstGeom>
            <a:noFill/>
            <a:ln w="9525">
              <a:noFill/>
              <a:miter lim="800000"/>
              <a:headEnd/>
              <a:tailEnd/>
            </a:ln>
          </p:spPr>
          <p:txBody>
            <a:bodyPr>
              <a:spAutoFit/>
            </a:bodyPr>
            <a:lstStyle/>
            <a:p>
              <a:pPr>
                <a:spcBef>
                  <a:spcPct val="50000"/>
                </a:spcBef>
                <a:defRPr/>
              </a:pPr>
              <a:r>
                <a:rPr lang="en-US" altLang="zh-CN" sz="2800" b="1">
                  <a:solidFill>
                    <a:srgbClr val="000018"/>
                  </a:solidFill>
                  <a:latin typeface="Times New Roman" panose="02020603050405020304" pitchFamily="18" charset="0"/>
                  <a:cs typeface="Times New Roman" panose="02020603050405020304" pitchFamily="18" charset="0"/>
                </a:rPr>
                <a:t>1</a:t>
              </a:r>
              <a:endParaRPr lang="en-US" altLang="zh-CN" sz="3200" b="1">
                <a:solidFill>
                  <a:srgbClr val="000018"/>
                </a:solidFill>
                <a:latin typeface="Times New Roman" panose="02020603050405020304" pitchFamily="18" charset="0"/>
                <a:cs typeface="Times New Roman" panose="02020603050405020304" pitchFamily="18" charset="0"/>
              </a:endParaRPr>
            </a:p>
          </p:txBody>
        </p:sp>
      </p:grpSp>
      <p:sp>
        <p:nvSpPr>
          <p:cNvPr id="403487" name="Text Box 31"/>
          <p:cNvSpPr txBox="1">
            <a:spLocks noChangeArrowheads="1"/>
          </p:cNvSpPr>
          <p:nvPr/>
        </p:nvSpPr>
        <p:spPr bwMode="auto">
          <a:xfrm>
            <a:off x="7481888" y="2338388"/>
            <a:ext cx="457200" cy="519112"/>
          </a:xfrm>
          <a:prstGeom prst="rect">
            <a:avLst/>
          </a:prstGeom>
          <a:noFill/>
          <a:ln w="9525">
            <a:noFill/>
            <a:miter lim="800000"/>
            <a:headEnd/>
            <a:tailEnd/>
          </a:ln>
        </p:spPr>
        <p:txBody>
          <a:bodyPr>
            <a:spAutoFit/>
          </a:bodyPr>
          <a:lstStyle/>
          <a:p>
            <a:pPr>
              <a:spcBef>
                <a:spcPct val="50000"/>
              </a:spcBef>
              <a:defRPr/>
            </a:pPr>
            <a:r>
              <a:rPr lang="en-US" altLang="zh-CN" sz="2800" b="1">
                <a:solidFill>
                  <a:srgbClr val="000018"/>
                </a:solidFill>
                <a:latin typeface="Times New Roman" panose="02020603050405020304" pitchFamily="18" charset="0"/>
                <a:cs typeface="Times New Roman" panose="02020603050405020304" pitchFamily="18" charset="0"/>
              </a:rPr>
              <a:t>0</a:t>
            </a:r>
            <a:endParaRPr lang="en-US" altLang="zh-CN" sz="3200" b="1">
              <a:solidFill>
                <a:srgbClr val="000018"/>
              </a:solidFill>
              <a:latin typeface="Times New Roman" panose="02020603050405020304" pitchFamily="18" charset="0"/>
              <a:cs typeface="Times New Roman" panose="02020603050405020304" pitchFamily="18" charset="0"/>
            </a:endParaRPr>
          </a:p>
        </p:txBody>
      </p:sp>
      <p:grpSp>
        <p:nvGrpSpPr>
          <p:cNvPr id="4" name="Group 32"/>
          <p:cNvGrpSpPr>
            <a:grpSpLocks/>
          </p:cNvGrpSpPr>
          <p:nvPr/>
        </p:nvGrpSpPr>
        <p:grpSpPr bwMode="auto">
          <a:xfrm>
            <a:off x="5567364" y="3338507"/>
            <a:ext cx="1366838" cy="523874"/>
            <a:chOff x="1626" y="3769"/>
            <a:chExt cx="861" cy="330"/>
          </a:xfrm>
        </p:grpSpPr>
        <p:sp>
          <p:nvSpPr>
            <p:cNvPr id="54309" name="Rectangle 33"/>
            <p:cNvSpPr>
              <a:spLocks noChangeArrowheads="1"/>
            </p:cNvSpPr>
            <p:nvPr/>
          </p:nvSpPr>
          <p:spPr bwMode="auto">
            <a:xfrm>
              <a:off x="1626" y="3769"/>
              <a:ext cx="231" cy="330"/>
            </a:xfrm>
            <a:prstGeom prst="rect">
              <a:avLst/>
            </a:prstGeom>
            <a:noFill/>
            <a:ln w="9525">
              <a:noFill/>
              <a:miter lim="800000"/>
              <a:headEnd/>
              <a:tailEnd/>
            </a:ln>
          </p:spPr>
          <p:txBody>
            <a:bodyPr wrap="none">
              <a:spAutoFit/>
            </a:bodyPr>
            <a:lstStyle/>
            <a:p>
              <a:pPr>
                <a:defRPr/>
              </a:pPr>
              <a:r>
                <a:rPr lang="en-US" altLang="zh-CN" sz="2800" b="1" dirty="0">
                  <a:solidFill>
                    <a:srgbClr val="000018"/>
                  </a:solidFill>
                  <a:latin typeface="Times New Roman" panose="02020603050405020304" pitchFamily="18" charset="0"/>
                  <a:cs typeface="Times New Roman" panose="02020603050405020304" pitchFamily="18" charset="0"/>
                </a:rPr>
                <a:t>1</a:t>
              </a:r>
              <a:endParaRPr lang="en-US" altLang="zh-CN" sz="3200" b="1" dirty="0">
                <a:solidFill>
                  <a:srgbClr val="000018"/>
                </a:solidFill>
                <a:latin typeface="Times New Roman" panose="02020603050405020304" pitchFamily="18" charset="0"/>
                <a:cs typeface="Times New Roman" panose="02020603050405020304" pitchFamily="18" charset="0"/>
              </a:endParaRPr>
            </a:p>
          </p:txBody>
        </p:sp>
        <p:sp>
          <p:nvSpPr>
            <p:cNvPr id="54310" name="Rectangle 34"/>
            <p:cNvSpPr>
              <a:spLocks noChangeArrowheads="1"/>
            </p:cNvSpPr>
            <p:nvPr/>
          </p:nvSpPr>
          <p:spPr bwMode="auto">
            <a:xfrm>
              <a:off x="2256" y="3769"/>
              <a:ext cx="231" cy="330"/>
            </a:xfrm>
            <a:prstGeom prst="rect">
              <a:avLst/>
            </a:prstGeom>
            <a:noFill/>
            <a:ln w="9525">
              <a:noFill/>
              <a:miter lim="800000"/>
              <a:headEnd/>
              <a:tailEnd/>
            </a:ln>
          </p:spPr>
          <p:txBody>
            <a:bodyPr wrap="none">
              <a:spAutoFit/>
            </a:bodyPr>
            <a:lstStyle/>
            <a:p>
              <a:pPr>
                <a:defRPr/>
              </a:pPr>
              <a:r>
                <a:rPr lang="en-US" altLang="zh-CN" sz="2800" b="1">
                  <a:solidFill>
                    <a:srgbClr val="000018"/>
                  </a:solidFill>
                  <a:latin typeface="Times New Roman" panose="02020603050405020304" pitchFamily="18" charset="0"/>
                  <a:cs typeface="Times New Roman" panose="02020603050405020304" pitchFamily="18" charset="0"/>
                </a:rPr>
                <a:t>1</a:t>
              </a:r>
              <a:endParaRPr lang="en-US" altLang="zh-CN" sz="3200" b="1">
                <a:solidFill>
                  <a:srgbClr val="000018"/>
                </a:solidFill>
                <a:latin typeface="Times New Roman" panose="02020603050405020304" pitchFamily="18" charset="0"/>
                <a:cs typeface="Times New Roman" panose="02020603050405020304" pitchFamily="18" charset="0"/>
              </a:endParaRPr>
            </a:p>
          </p:txBody>
        </p:sp>
      </p:grpSp>
      <p:sp>
        <p:nvSpPr>
          <p:cNvPr id="403491" name="Rectangle 35"/>
          <p:cNvSpPr>
            <a:spLocks noChangeArrowheads="1"/>
          </p:cNvSpPr>
          <p:nvPr/>
        </p:nvSpPr>
        <p:spPr bwMode="auto">
          <a:xfrm>
            <a:off x="7481888" y="3355975"/>
            <a:ext cx="367408" cy="523220"/>
          </a:xfrm>
          <a:prstGeom prst="rect">
            <a:avLst/>
          </a:prstGeom>
          <a:noFill/>
          <a:ln w="9525">
            <a:noFill/>
            <a:miter lim="800000"/>
            <a:headEnd/>
            <a:tailEnd/>
          </a:ln>
        </p:spPr>
        <p:txBody>
          <a:bodyPr wrap="none">
            <a:spAutoFit/>
          </a:bodyPr>
          <a:lstStyle/>
          <a:p>
            <a:pPr>
              <a:defRPr/>
            </a:pPr>
            <a:r>
              <a:rPr lang="en-US" altLang="zh-CN" sz="2800" b="1" dirty="0">
                <a:solidFill>
                  <a:srgbClr val="000018"/>
                </a:solidFill>
                <a:latin typeface="Times New Roman" panose="02020603050405020304" pitchFamily="18" charset="0"/>
                <a:cs typeface="Times New Roman" panose="02020603050405020304" pitchFamily="18" charset="0"/>
              </a:rPr>
              <a:t>1</a:t>
            </a:r>
            <a:endParaRPr lang="en-US" altLang="zh-CN" sz="3200" b="1" dirty="0">
              <a:solidFill>
                <a:srgbClr val="000018"/>
              </a:solidFill>
              <a:latin typeface="Times New Roman" panose="02020603050405020304" pitchFamily="18" charset="0"/>
              <a:cs typeface="Times New Roman" panose="02020603050405020304" pitchFamily="18" charset="0"/>
            </a:endParaRPr>
          </a:p>
        </p:txBody>
      </p:sp>
      <p:grpSp>
        <p:nvGrpSpPr>
          <p:cNvPr id="5" name="Group 36"/>
          <p:cNvGrpSpPr>
            <a:grpSpLocks/>
          </p:cNvGrpSpPr>
          <p:nvPr/>
        </p:nvGrpSpPr>
        <p:grpSpPr bwMode="auto">
          <a:xfrm>
            <a:off x="5567364" y="2843209"/>
            <a:ext cx="2281238" cy="523874"/>
            <a:chOff x="3594" y="2526"/>
            <a:chExt cx="1437" cy="330"/>
          </a:xfrm>
        </p:grpSpPr>
        <p:sp>
          <p:nvSpPr>
            <p:cNvPr id="54306" name="Rectangle 37"/>
            <p:cNvSpPr>
              <a:spLocks noChangeArrowheads="1"/>
            </p:cNvSpPr>
            <p:nvPr/>
          </p:nvSpPr>
          <p:spPr bwMode="auto">
            <a:xfrm>
              <a:off x="4224" y="2526"/>
              <a:ext cx="231" cy="330"/>
            </a:xfrm>
            <a:prstGeom prst="rect">
              <a:avLst/>
            </a:prstGeom>
            <a:noFill/>
            <a:ln w="9525">
              <a:noFill/>
              <a:miter lim="800000"/>
              <a:headEnd/>
              <a:tailEnd/>
            </a:ln>
          </p:spPr>
          <p:txBody>
            <a:bodyPr wrap="none">
              <a:spAutoFit/>
            </a:bodyPr>
            <a:lstStyle/>
            <a:p>
              <a:pPr>
                <a:spcBef>
                  <a:spcPct val="50000"/>
                </a:spcBef>
                <a:defRPr/>
              </a:pPr>
              <a:r>
                <a:rPr lang="en-US" altLang="zh-CN" sz="2800" b="1">
                  <a:solidFill>
                    <a:srgbClr val="000018"/>
                  </a:solidFill>
                  <a:latin typeface="Times New Roman" panose="02020603050405020304" pitchFamily="18" charset="0"/>
                  <a:cs typeface="Times New Roman" panose="02020603050405020304" pitchFamily="18" charset="0"/>
                </a:rPr>
                <a:t>0</a:t>
              </a:r>
              <a:endParaRPr lang="en-US" altLang="zh-CN" sz="3200" b="1">
                <a:solidFill>
                  <a:srgbClr val="000018"/>
                </a:solidFill>
                <a:latin typeface="Times New Roman" panose="02020603050405020304" pitchFamily="18" charset="0"/>
                <a:cs typeface="Times New Roman" panose="02020603050405020304" pitchFamily="18" charset="0"/>
              </a:endParaRPr>
            </a:p>
          </p:txBody>
        </p:sp>
        <p:sp>
          <p:nvSpPr>
            <p:cNvPr id="54307" name="Rectangle 38"/>
            <p:cNvSpPr>
              <a:spLocks noChangeArrowheads="1"/>
            </p:cNvSpPr>
            <p:nvPr/>
          </p:nvSpPr>
          <p:spPr bwMode="auto">
            <a:xfrm>
              <a:off x="3594" y="2526"/>
              <a:ext cx="231" cy="330"/>
            </a:xfrm>
            <a:prstGeom prst="rect">
              <a:avLst/>
            </a:prstGeom>
            <a:noFill/>
            <a:ln w="9525">
              <a:noFill/>
              <a:miter lim="800000"/>
              <a:headEnd/>
              <a:tailEnd/>
            </a:ln>
          </p:spPr>
          <p:txBody>
            <a:bodyPr wrap="none">
              <a:spAutoFit/>
            </a:bodyPr>
            <a:lstStyle/>
            <a:p>
              <a:pPr>
                <a:spcBef>
                  <a:spcPct val="50000"/>
                </a:spcBef>
                <a:defRPr/>
              </a:pPr>
              <a:r>
                <a:rPr lang="en-US" altLang="zh-CN" sz="2800" b="1" dirty="0">
                  <a:solidFill>
                    <a:srgbClr val="000018"/>
                  </a:solidFill>
                  <a:latin typeface="Times New Roman" panose="02020603050405020304" pitchFamily="18" charset="0"/>
                  <a:cs typeface="Times New Roman" panose="02020603050405020304" pitchFamily="18" charset="0"/>
                </a:rPr>
                <a:t>1</a:t>
              </a:r>
              <a:endParaRPr lang="en-US" altLang="zh-CN" sz="3200" b="1" dirty="0">
                <a:solidFill>
                  <a:srgbClr val="000018"/>
                </a:solidFill>
                <a:latin typeface="Times New Roman" panose="02020603050405020304" pitchFamily="18" charset="0"/>
                <a:cs typeface="Times New Roman" panose="02020603050405020304" pitchFamily="18" charset="0"/>
              </a:endParaRPr>
            </a:p>
          </p:txBody>
        </p:sp>
        <p:sp>
          <p:nvSpPr>
            <p:cNvPr id="54308" name="Rectangle 39"/>
            <p:cNvSpPr>
              <a:spLocks noChangeArrowheads="1"/>
            </p:cNvSpPr>
            <p:nvPr/>
          </p:nvSpPr>
          <p:spPr bwMode="auto">
            <a:xfrm>
              <a:off x="4800" y="2526"/>
              <a:ext cx="231" cy="330"/>
            </a:xfrm>
            <a:prstGeom prst="rect">
              <a:avLst/>
            </a:prstGeom>
            <a:noFill/>
            <a:ln w="9525">
              <a:noFill/>
              <a:miter lim="800000"/>
              <a:headEnd/>
              <a:tailEnd/>
            </a:ln>
          </p:spPr>
          <p:txBody>
            <a:bodyPr wrap="none">
              <a:spAutoFit/>
            </a:bodyPr>
            <a:lstStyle/>
            <a:p>
              <a:pPr>
                <a:spcBef>
                  <a:spcPct val="50000"/>
                </a:spcBef>
                <a:defRPr/>
              </a:pPr>
              <a:r>
                <a:rPr lang="en-US" altLang="zh-CN" sz="2800" b="1">
                  <a:solidFill>
                    <a:srgbClr val="000018"/>
                  </a:solidFill>
                  <a:latin typeface="Times New Roman" panose="02020603050405020304" pitchFamily="18" charset="0"/>
                  <a:cs typeface="Times New Roman" panose="02020603050405020304" pitchFamily="18" charset="0"/>
                </a:rPr>
                <a:t>0</a:t>
              </a:r>
              <a:endParaRPr lang="en-US" altLang="zh-CN" sz="3200" b="1">
                <a:solidFill>
                  <a:srgbClr val="000018"/>
                </a:solidFill>
                <a:latin typeface="Times New Roman" panose="02020603050405020304" pitchFamily="18" charset="0"/>
                <a:cs typeface="Times New Roman" panose="02020603050405020304" pitchFamily="18" charset="0"/>
              </a:endParaRPr>
            </a:p>
          </p:txBody>
        </p:sp>
      </p:grpSp>
      <p:sp>
        <p:nvSpPr>
          <p:cNvPr id="403496" name="Rectangle 40"/>
          <p:cNvSpPr>
            <a:spLocks noChangeArrowheads="1"/>
          </p:cNvSpPr>
          <p:nvPr/>
        </p:nvSpPr>
        <p:spPr bwMode="auto">
          <a:xfrm>
            <a:off x="7481888" y="1835150"/>
            <a:ext cx="367408" cy="523220"/>
          </a:xfrm>
          <a:prstGeom prst="rect">
            <a:avLst/>
          </a:prstGeom>
          <a:noFill/>
          <a:ln w="9525">
            <a:noFill/>
            <a:miter lim="800000"/>
            <a:headEnd/>
            <a:tailEnd/>
          </a:ln>
        </p:spPr>
        <p:txBody>
          <a:bodyPr wrap="none">
            <a:spAutoFit/>
          </a:bodyPr>
          <a:lstStyle/>
          <a:p>
            <a:pPr>
              <a:defRPr/>
            </a:pPr>
            <a:r>
              <a:rPr lang="en-US" altLang="zh-CN" sz="2800" b="1" dirty="0">
                <a:solidFill>
                  <a:srgbClr val="000018"/>
                </a:solidFill>
                <a:latin typeface="Times New Roman" panose="02020603050405020304" pitchFamily="18" charset="0"/>
                <a:cs typeface="Times New Roman" panose="02020603050405020304" pitchFamily="18" charset="0"/>
              </a:rPr>
              <a:t>0</a:t>
            </a:r>
            <a:endParaRPr lang="en-US" altLang="zh-CN" sz="3200" b="1" dirty="0">
              <a:solidFill>
                <a:srgbClr val="000018"/>
              </a:solidFill>
              <a:latin typeface="Times New Roman" panose="02020603050405020304" pitchFamily="18" charset="0"/>
              <a:cs typeface="Times New Roman" panose="02020603050405020304" pitchFamily="18" charset="0"/>
            </a:endParaRPr>
          </a:p>
        </p:txBody>
      </p:sp>
      <p:grpSp>
        <p:nvGrpSpPr>
          <p:cNvPr id="6" name="Group 41"/>
          <p:cNvGrpSpPr>
            <a:grpSpLocks/>
          </p:cNvGrpSpPr>
          <p:nvPr/>
        </p:nvGrpSpPr>
        <p:grpSpPr bwMode="auto">
          <a:xfrm>
            <a:off x="5195888" y="1143000"/>
            <a:ext cx="3048000" cy="2719388"/>
            <a:chOff x="3552" y="735"/>
            <a:chExt cx="1920" cy="1713"/>
          </a:xfrm>
        </p:grpSpPr>
        <p:sp>
          <p:nvSpPr>
            <p:cNvPr id="54298" name="Text Box 42"/>
            <p:cNvSpPr txBox="1">
              <a:spLocks noChangeArrowheads="1"/>
            </p:cNvSpPr>
            <p:nvPr/>
          </p:nvSpPr>
          <p:spPr bwMode="auto">
            <a:xfrm>
              <a:off x="3771" y="735"/>
              <a:ext cx="288" cy="327"/>
            </a:xfrm>
            <a:prstGeom prst="rect">
              <a:avLst/>
            </a:prstGeom>
            <a:noFill/>
            <a:ln w="9525">
              <a:noFill/>
              <a:miter lim="800000"/>
              <a:headEnd/>
              <a:tailEnd/>
            </a:ln>
          </p:spPr>
          <p:txBody>
            <a:bodyPr>
              <a:spAutoFit/>
            </a:bodyPr>
            <a:lstStyle/>
            <a:p>
              <a:pPr>
                <a:spcBef>
                  <a:spcPct val="50000"/>
                </a:spcBef>
                <a:defRPr/>
              </a:pPr>
              <a:r>
                <a:rPr lang="en-US" altLang="zh-CN" sz="2800" b="1" i="1" dirty="0">
                  <a:latin typeface="Times New Roman" panose="02020603050405020304" pitchFamily="18" charset="0"/>
                  <a:cs typeface="Times New Roman" panose="02020603050405020304" pitchFamily="18" charset="0"/>
                </a:rPr>
                <a:t>A</a:t>
              </a:r>
              <a:endParaRPr lang="en-US" altLang="zh-CN" sz="2800" b="1" i="1" dirty="0">
                <a:solidFill>
                  <a:srgbClr val="000099"/>
                </a:solidFill>
                <a:latin typeface="Times New Roman" panose="02020603050405020304" pitchFamily="18" charset="0"/>
                <a:cs typeface="Times New Roman" panose="02020603050405020304" pitchFamily="18" charset="0"/>
              </a:endParaRPr>
            </a:p>
          </p:txBody>
        </p:sp>
        <p:sp>
          <p:nvSpPr>
            <p:cNvPr id="54299" name="Text Box 43"/>
            <p:cNvSpPr txBox="1">
              <a:spLocks noChangeArrowheads="1"/>
            </p:cNvSpPr>
            <p:nvPr/>
          </p:nvSpPr>
          <p:spPr bwMode="auto">
            <a:xfrm>
              <a:off x="4368" y="787"/>
              <a:ext cx="288" cy="327"/>
            </a:xfrm>
            <a:prstGeom prst="rect">
              <a:avLst/>
            </a:prstGeom>
            <a:noFill/>
            <a:ln w="9525">
              <a:noFill/>
              <a:miter lim="800000"/>
              <a:headEnd/>
              <a:tailEnd/>
            </a:ln>
          </p:spPr>
          <p:txBody>
            <a:bodyPr>
              <a:spAutoFit/>
            </a:bodyPr>
            <a:lstStyle/>
            <a:p>
              <a:pPr>
                <a:spcBef>
                  <a:spcPct val="50000"/>
                </a:spcBef>
                <a:defRPr/>
              </a:pPr>
              <a:r>
                <a:rPr lang="en-US" altLang="zh-CN" sz="2800" b="1" i="1" dirty="0">
                  <a:latin typeface="Times New Roman" panose="02020603050405020304" pitchFamily="18" charset="0"/>
                  <a:cs typeface="Times New Roman" panose="02020603050405020304" pitchFamily="18" charset="0"/>
                </a:rPr>
                <a:t>B</a:t>
              </a:r>
              <a:endParaRPr lang="en-US" altLang="zh-CN" sz="3200" b="1" i="1" dirty="0">
                <a:solidFill>
                  <a:schemeClr val="accent2"/>
                </a:solidFill>
                <a:latin typeface="Times New Roman" panose="02020603050405020304" pitchFamily="18" charset="0"/>
                <a:cs typeface="Times New Roman" panose="02020603050405020304" pitchFamily="18" charset="0"/>
              </a:endParaRPr>
            </a:p>
          </p:txBody>
        </p:sp>
        <p:sp>
          <p:nvSpPr>
            <p:cNvPr id="54300" name="Text Box 44"/>
            <p:cNvSpPr txBox="1">
              <a:spLocks noChangeArrowheads="1"/>
            </p:cNvSpPr>
            <p:nvPr/>
          </p:nvSpPr>
          <p:spPr bwMode="auto">
            <a:xfrm>
              <a:off x="4959" y="787"/>
              <a:ext cx="240" cy="327"/>
            </a:xfrm>
            <a:prstGeom prst="rect">
              <a:avLst/>
            </a:prstGeom>
            <a:noFill/>
            <a:ln w="9525">
              <a:noFill/>
              <a:miter lim="800000"/>
              <a:headEnd/>
              <a:tailEnd/>
            </a:ln>
          </p:spPr>
          <p:txBody>
            <a:bodyPr>
              <a:spAutoFit/>
            </a:bodyPr>
            <a:lstStyle/>
            <a:p>
              <a:pPr>
                <a:spcBef>
                  <a:spcPct val="50000"/>
                </a:spcBef>
                <a:defRPr/>
              </a:pPr>
              <a:r>
                <a:rPr lang="en-US" altLang="zh-CN" sz="2800" b="1" i="1" dirty="0">
                  <a:latin typeface="Times New Roman" panose="02020603050405020304" pitchFamily="18" charset="0"/>
                  <a:cs typeface="Times New Roman" panose="02020603050405020304" pitchFamily="18" charset="0"/>
                </a:rPr>
                <a:t>Y</a:t>
              </a:r>
              <a:endParaRPr lang="en-US" altLang="zh-CN" sz="3200" b="1" i="1" dirty="0">
                <a:solidFill>
                  <a:schemeClr val="accent2"/>
                </a:solidFill>
                <a:latin typeface="Times New Roman" panose="02020603050405020304" pitchFamily="18" charset="0"/>
                <a:cs typeface="Times New Roman" panose="02020603050405020304" pitchFamily="18" charset="0"/>
              </a:endParaRPr>
            </a:p>
          </p:txBody>
        </p:sp>
        <p:sp>
          <p:nvSpPr>
            <p:cNvPr id="403501" name="Line 45"/>
            <p:cNvSpPr>
              <a:spLocks noChangeShapeType="1"/>
            </p:cNvSpPr>
            <p:nvPr/>
          </p:nvSpPr>
          <p:spPr bwMode="auto">
            <a:xfrm>
              <a:off x="3552" y="816"/>
              <a:ext cx="1872" cy="0"/>
            </a:xfrm>
            <a:prstGeom prst="line">
              <a:avLst/>
            </a:prstGeom>
            <a:noFill/>
            <a:ln w="28575">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03502" name="Line 46"/>
            <p:cNvSpPr>
              <a:spLocks noChangeShapeType="1"/>
            </p:cNvSpPr>
            <p:nvPr/>
          </p:nvSpPr>
          <p:spPr bwMode="auto">
            <a:xfrm>
              <a:off x="4848" y="816"/>
              <a:ext cx="0" cy="1632"/>
            </a:xfrm>
            <a:prstGeom prst="line">
              <a:avLst/>
            </a:prstGeom>
            <a:noFill/>
            <a:ln w="28575">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03503" name="Line 47"/>
            <p:cNvSpPr>
              <a:spLocks noChangeShapeType="1"/>
            </p:cNvSpPr>
            <p:nvPr/>
          </p:nvSpPr>
          <p:spPr bwMode="auto">
            <a:xfrm>
              <a:off x="4224" y="816"/>
              <a:ext cx="0" cy="1632"/>
            </a:xfrm>
            <a:prstGeom prst="line">
              <a:avLst/>
            </a:prstGeom>
            <a:noFill/>
            <a:ln w="28575">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03504" name="Line 48"/>
            <p:cNvSpPr>
              <a:spLocks noChangeShapeType="1"/>
            </p:cNvSpPr>
            <p:nvPr/>
          </p:nvSpPr>
          <p:spPr bwMode="auto">
            <a:xfrm>
              <a:off x="3552" y="1153"/>
              <a:ext cx="1872" cy="0"/>
            </a:xfrm>
            <a:prstGeom prst="line">
              <a:avLst/>
            </a:prstGeom>
            <a:noFill/>
            <a:ln w="28575" cap="sq">
              <a:solidFill>
                <a:schemeClr val="tx2"/>
              </a:solidFill>
              <a:round/>
              <a:headEnd/>
              <a:tailEnd/>
            </a:ln>
            <a:effectLst/>
          </p:spPr>
          <p:txBody>
            <a:bodyPr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03505" name="Line 49"/>
            <p:cNvSpPr>
              <a:spLocks noChangeShapeType="1"/>
            </p:cNvSpPr>
            <p:nvPr/>
          </p:nvSpPr>
          <p:spPr bwMode="auto">
            <a:xfrm>
              <a:off x="3600" y="2448"/>
              <a:ext cx="1872" cy="0"/>
            </a:xfrm>
            <a:prstGeom prst="line">
              <a:avLst/>
            </a:prstGeom>
            <a:noFill/>
            <a:ln w="28575" cap="sq">
              <a:solidFill>
                <a:schemeClr val="tx2"/>
              </a:solidFill>
              <a:round/>
              <a:headEnd/>
              <a:tailEnd/>
            </a:ln>
            <a:effectLst/>
          </p:spPr>
          <p:txBody>
            <a:bodyPr wrap="none"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grpSp>
      <p:grpSp>
        <p:nvGrpSpPr>
          <p:cNvPr id="7" name="Group 50"/>
          <p:cNvGrpSpPr>
            <a:grpSpLocks/>
          </p:cNvGrpSpPr>
          <p:nvPr/>
        </p:nvGrpSpPr>
        <p:grpSpPr bwMode="auto">
          <a:xfrm rot="10800000" flipH="1">
            <a:off x="1687513" y="1447800"/>
            <a:ext cx="1484312" cy="414338"/>
            <a:chOff x="1513" y="672"/>
            <a:chExt cx="935" cy="261"/>
          </a:xfrm>
        </p:grpSpPr>
        <p:sp>
          <p:nvSpPr>
            <p:cNvPr id="403507" name="Line 51"/>
            <p:cNvSpPr>
              <a:spLocks noChangeShapeType="1"/>
            </p:cNvSpPr>
            <p:nvPr/>
          </p:nvSpPr>
          <p:spPr bwMode="auto">
            <a:xfrm flipH="1">
              <a:off x="1513" y="676"/>
              <a:ext cx="267" cy="261"/>
            </a:xfrm>
            <a:prstGeom prst="line">
              <a:avLst/>
            </a:prstGeom>
            <a:noFill/>
            <a:ln w="38100">
              <a:solidFill>
                <a:srgbClr val="FF3300"/>
              </a:solidFill>
              <a:round/>
              <a:headEnd/>
              <a:tailEnd type="triangle" w="med" len="me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03508" name="Line 52"/>
            <p:cNvSpPr>
              <a:spLocks noChangeShapeType="1"/>
            </p:cNvSpPr>
            <p:nvPr/>
          </p:nvSpPr>
          <p:spPr bwMode="auto">
            <a:xfrm flipH="1">
              <a:off x="2181" y="676"/>
              <a:ext cx="267" cy="261"/>
            </a:xfrm>
            <a:prstGeom prst="line">
              <a:avLst/>
            </a:prstGeom>
            <a:noFill/>
            <a:ln w="38100">
              <a:solidFill>
                <a:srgbClr val="FF3300"/>
              </a:solidFill>
              <a:round/>
              <a:headEnd/>
              <a:tailEnd type="triangle" w="med" len="me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nvGrpSpPr>
          <p:cNvPr id="8" name="Group 76"/>
          <p:cNvGrpSpPr>
            <a:grpSpLocks/>
          </p:cNvGrpSpPr>
          <p:nvPr/>
        </p:nvGrpSpPr>
        <p:grpSpPr bwMode="auto">
          <a:xfrm>
            <a:off x="695325" y="1143000"/>
            <a:ext cx="3460750" cy="2190750"/>
            <a:chOff x="438" y="720"/>
            <a:chExt cx="2180" cy="1380"/>
          </a:xfrm>
        </p:grpSpPr>
        <p:pic>
          <p:nvPicPr>
            <p:cNvPr id="54292" name="Picture 75" descr="图片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 y="974"/>
              <a:ext cx="2180" cy="1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93" name="Text Box 53"/>
            <p:cNvSpPr txBox="1">
              <a:spLocks noChangeArrowheads="1"/>
            </p:cNvSpPr>
            <p:nvPr/>
          </p:nvSpPr>
          <p:spPr bwMode="auto">
            <a:xfrm>
              <a:off x="1831" y="720"/>
              <a:ext cx="244" cy="288"/>
            </a:xfrm>
            <a:prstGeom prst="rect">
              <a:avLst/>
            </a:prstGeom>
            <a:noFill/>
            <a:ln w="38100">
              <a:noFill/>
              <a:miter lim="800000"/>
              <a:headEnd/>
              <a:tailEnd/>
            </a:ln>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i="1">
                  <a:solidFill>
                    <a:srgbClr val="000018"/>
                  </a:solidFill>
                  <a:cs typeface="Times New Roman" panose="02020603050405020304" pitchFamily="18" charset="0"/>
                </a:rPr>
                <a:t>B</a:t>
              </a:r>
            </a:p>
          </p:txBody>
        </p:sp>
        <p:sp>
          <p:nvSpPr>
            <p:cNvPr id="54294" name="Text Box 54"/>
            <p:cNvSpPr txBox="1">
              <a:spLocks noChangeArrowheads="1"/>
            </p:cNvSpPr>
            <p:nvPr/>
          </p:nvSpPr>
          <p:spPr bwMode="auto">
            <a:xfrm>
              <a:off x="1904" y="1356"/>
              <a:ext cx="412" cy="327"/>
            </a:xfrm>
            <a:prstGeom prst="rect">
              <a:avLst/>
            </a:prstGeom>
            <a:noFill/>
            <a:ln w="38100">
              <a:noFill/>
              <a:miter lim="800000"/>
              <a:headEnd/>
              <a:tailEnd/>
            </a:ln>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Y</a:t>
              </a:r>
            </a:p>
          </p:txBody>
        </p:sp>
        <p:sp>
          <p:nvSpPr>
            <p:cNvPr id="54295" name="Rectangle 55"/>
            <p:cNvSpPr>
              <a:spLocks noChangeArrowheads="1"/>
            </p:cNvSpPr>
            <p:nvPr/>
          </p:nvSpPr>
          <p:spPr bwMode="auto">
            <a:xfrm>
              <a:off x="1152" y="720"/>
              <a:ext cx="343" cy="288"/>
            </a:xfrm>
            <a:prstGeom prst="rect">
              <a:avLst/>
            </a:prstGeom>
            <a:noFill/>
            <a:ln w="38100">
              <a:noFill/>
              <a:miter lim="800000"/>
              <a:headEnd/>
              <a:tailEnd/>
            </a:ln>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1">
                  <a:solidFill>
                    <a:srgbClr val="000018"/>
                  </a:solidFill>
                  <a:cs typeface="Times New Roman" panose="02020603050405020304" pitchFamily="18" charset="0"/>
                </a:rPr>
                <a:t>A</a:t>
              </a:r>
            </a:p>
          </p:txBody>
        </p:sp>
      </p:grpSp>
      <p:sp>
        <p:nvSpPr>
          <p:cNvPr id="403512" name="Rectangle 56"/>
          <p:cNvSpPr>
            <a:spLocks noChangeArrowheads="1"/>
          </p:cNvSpPr>
          <p:nvPr/>
        </p:nvSpPr>
        <p:spPr bwMode="auto">
          <a:xfrm>
            <a:off x="6034088" y="692150"/>
            <a:ext cx="1255712" cy="519113"/>
          </a:xfrm>
          <a:prstGeom prst="rect">
            <a:avLst/>
          </a:prstGeom>
          <a:noFill/>
          <a:ln w="9525">
            <a:noFill/>
            <a:miter lim="800000"/>
            <a:headEnd/>
            <a:tailEnd/>
          </a:ln>
          <a:effectLst/>
        </p:spPr>
        <p:txBody>
          <a:bodyPr wrap="none">
            <a:spAutoFit/>
          </a:bodyPr>
          <a:lstStyle/>
          <a:p>
            <a:pPr>
              <a:defRPr/>
            </a:pPr>
            <a:r>
              <a:rPr lang="zh-CN" altLang="en-US" sz="2800" b="1">
                <a:latin typeface="Times New Roman" panose="02020603050405020304" pitchFamily="18" charset="0"/>
                <a:cs typeface="Times New Roman" panose="02020603050405020304" pitchFamily="18" charset="0"/>
              </a:rPr>
              <a:t>状态表</a:t>
            </a:r>
          </a:p>
        </p:txBody>
      </p:sp>
      <p:sp>
        <p:nvSpPr>
          <p:cNvPr id="403513" name="Oval 57"/>
          <p:cNvSpPr>
            <a:spLocks noChangeArrowheads="1"/>
          </p:cNvSpPr>
          <p:nvPr/>
        </p:nvSpPr>
        <p:spPr bwMode="auto">
          <a:xfrm>
            <a:off x="3516313" y="2133600"/>
            <a:ext cx="636587" cy="620713"/>
          </a:xfrm>
          <a:prstGeom prst="ellipse">
            <a:avLst/>
          </a:prstGeom>
          <a:solidFill>
            <a:srgbClr val="FF3300"/>
          </a:solidFill>
          <a:ln w="38100">
            <a:solidFill>
              <a:schemeClr val="tx2"/>
            </a:solidFill>
            <a:round/>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00204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403478"/>
                                        </p:tgtEl>
                                        <p:attrNameLst>
                                          <p:attrName>style.visibility</p:attrName>
                                        </p:attrNameLst>
                                      </p:cBhvr>
                                      <p:to>
                                        <p:strVal val="visible"/>
                                      </p:to>
                                    </p:set>
                                    <p:animEffect transition="in" filter="blinds(vertical)">
                                      <p:cBhvr>
                                        <p:cTn id="12" dur="500"/>
                                        <p:tgtEl>
                                          <p:spTgt spid="40347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ox(out)">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403475"/>
                                        </p:tgtEl>
                                        <p:attrNameLst>
                                          <p:attrName>style.visibility</p:attrName>
                                        </p:attrNameLst>
                                      </p:cBhvr>
                                      <p:to>
                                        <p:strVal val="visible"/>
                                      </p:to>
                                    </p:set>
                                    <p:animEffect transition="in" filter="blinds(vertical)">
                                      <p:cBhvr>
                                        <p:cTn id="22" dur="500"/>
                                        <p:tgtEl>
                                          <p:spTgt spid="40347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vertical)">
                                      <p:cBhvr>
                                        <p:cTn id="27" dur="500"/>
                                        <p:tgtEl>
                                          <p:spTgt spid="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03496"/>
                                        </p:tgtEl>
                                        <p:attrNameLst>
                                          <p:attrName>style.visibility</p:attrName>
                                        </p:attrNameLst>
                                      </p:cBhvr>
                                      <p:to>
                                        <p:strVal val="visible"/>
                                      </p:to>
                                    </p:set>
                                    <p:animEffect transition="in" filter="blinds(horizontal)">
                                      <p:cBhvr>
                                        <p:cTn id="32" dur="500"/>
                                        <p:tgtEl>
                                          <p:spTgt spid="40349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5"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blinds(vertical)">
                                      <p:cBhvr>
                                        <p:cTn id="37" dur="500"/>
                                        <p:tgtEl>
                                          <p:spTgt spid="3"/>
                                        </p:tgtEl>
                                      </p:cBhvr>
                                    </p:animEffect>
                                  </p:childTnLst>
                                </p:cTn>
                              </p:par>
                            </p:childTnLst>
                          </p:cTn>
                        </p:par>
                        <p:par>
                          <p:cTn id="38" fill="hold" nodeType="afterGroup">
                            <p:stCondLst>
                              <p:cond delay="500"/>
                            </p:stCondLst>
                            <p:childTnLst>
                              <p:par>
                                <p:cTn id="39" presetID="22" presetClass="entr" presetSubtype="2" fill="hold" nodeType="afterEffect">
                                  <p:stCondLst>
                                    <p:cond delay="0"/>
                                  </p:stCondLst>
                                  <p:childTnLst>
                                    <p:set>
                                      <p:cBhvr>
                                        <p:cTn id="40" dur="1" fill="hold">
                                          <p:stCondLst>
                                            <p:cond delay="0"/>
                                          </p:stCondLst>
                                        </p:cTn>
                                        <p:tgtEl>
                                          <p:spTgt spid="403480"/>
                                        </p:tgtEl>
                                        <p:attrNameLst>
                                          <p:attrName>style.visibility</p:attrName>
                                        </p:attrNameLst>
                                      </p:cBhvr>
                                      <p:to>
                                        <p:strVal val="visible"/>
                                      </p:to>
                                    </p:set>
                                    <p:animEffect transition="in" filter="wipe(right)">
                                      <p:cBhvr>
                                        <p:cTn id="41" dur="500"/>
                                        <p:tgtEl>
                                          <p:spTgt spid="403480"/>
                                        </p:tgtEl>
                                      </p:cBhvr>
                                    </p:animEffect>
                                  </p:childTnLst>
                                  <p:subTnLst>
                                    <p:set>
                                      <p:cBhvr override="childStyle">
                                        <p:cTn dur="1" fill="hold" display="0" masterRel="nextClick" afterEffect="1"/>
                                        <p:tgtEl>
                                          <p:spTgt spid="403480"/>
                                        </p:tgtEl>
                                        <p:attrNameLst>
                                          <p:attrName>style.visibility</p:attrName>
                                        </p:attrNameLst>
                                      </p:cBhvr>
                                      <p:to>
                                        <p:strVal val="hidden"/>
                                      </p:to>
                                    </p:set>
                                  </p:sub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ntr" presetSubtype="5" fill="hold" grpId="0" nodeType="clickEffect">
                                  <p:stCondLst>
                                    <p:cond delay="0"/>
                                  </p:stCondLst>
                                  <p:childTnLst>
                                    <p:set>
                                      <p:cBhvr>
                                        <p:cTn id="45" dur="1" fill="hold">
                                          <p:stCondLst>
                                            <p:cond delay="0"/>
                                          </p:stCondLst>
                                        </p:cTn>
                                        <p:tgtEl>
                                          <p:spTgt spid="403487"/>
                                        </p:tgtEl>
                                        <p:attrNameLst>
                                          <p:attrName>style.visibility</p:attrName>
                                        </p:attrNameLst>
                                      </p:cBhvr>
                                      <p:to>
                                        <p:strVal val="visible"/>
                                      </p:to>
                                    </p:set>
                                    <p:animEffect transition="in" filter="blinds(vertical)">
                                      <p:cBhvr>
                                        <p:cTn id="46" dur="500"/>
                                        <p:tgtEl>
                                          <p:spTgt spid="403487"/>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2" fill="hold" nodeType="clickEffect">
                                  <p:stCondLst>
                                    <p:cond delay="0"/>
                                  </p:stCondLst>
                                  <p:childTnLst>
                                    <p:set>
                                      <p:cBhvr>
                                        <p:cTn id="50" dur="1" fill="hold">
                                          <p:stCondLst>
                                            <p:cond delay="0"/>
                                          </p:stCondLst>
                                        </p:cTn>
                                        <p:tgtEl>
                                          <p:spTgt spid="403479"/>
                                        </p:tgtEl>
                                        <p:attrNameLst>
                                          <p:attrName>style.visibility</p:attrName>
                                        </p:attrNameLst>
                                      </p:cBhvr>
                                      <p:to>
                                        <p:strVal val="visible"/>
                                      </p:to>
                                    </p:set>
                                    <p:animEffect transition="in" filter="wipe(right)">
                                      <p:cBhvr>
                                        <p:cTn id="51" dur="500"/>
                                        <p:tgtEl>
                                          <p:spTgt spid="403479"/>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3" presetClass="entr" presetSubtype="5" fill="hold" nodeType="click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blinds(vertical)">
                                      <p:cBhvr>
                                        <p:cTn id="56" dur="500"/>
                                        <p:tgtEl>
                                          <p:spTgt spid="5"/>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2" fill="hold" nodeType="click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wipe(right)">
                                      <p:cBhvr>
                                        <p:cTn id="61" dur="500"/>
                                        <p:tgtEl>
                                          <p:spTgt spid="7"/>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3" presetClass="entr" presetSubtype="5" fill="hold" nodeType="click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blinds(vertical)">
                                      <p:cBhvr>
                                        <p:cTn id="66" dur="500"/>
                                        <p:tgtEl>
                                          <p:spTgt spid="4"/>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403513"/>
                                        </p:tgtEl>
                                        <p:attrNameLst>
                                          <p:attrName>style.visibility</p:attrName>
                                        </p:attrNameLst>
                                      </p:cBhvr>
                                      <p:to>
                                        <p:strVal val="visible"/>
                                      </p:to>
                                    </p:set>
                                    <p:animEffect transition="in" filter="wipe(left)">
                                      <p:cBhvr>
                                        <p:cTn id="71" dur="500"/>
                                        <p:tgtEl>
                                          <p:spTgt spid="403513"/>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3" presetClass="entr" presetSubtype="5" fill="hold" grpId="0" nodeType="clickEffect">
                                  <p:stCondLst>
                                    <p:cond delay="0"/>
                                  </p:stCondLst>
                                  <p:childTnLst>
                                    <p:set>
                                      <p:cBhvr>
                                        <p:cTn id="75" dur="1" fill="hold">
                                          <p:stCondLst>
                                            <p:cond delay="0"/>
                                          </p:stCondLst>
                                        </p:cTn>
                                        <p:tgtEl>
                                          <p:spTgt spid="403491"/>
                                        </p:tgtEl>
                                        <p:attrNameLst>
                                          <p:attrName>style.visibility</p:attrName>
                                        </p:attrNameLst>
                                      </p:cBhvr>
                                      <p:to>
                                        <p:strVal val="visible"/>
                                      </p:to>
                                    </p:set>
                                    <p:animEffect transition="in" filter="blinds(vertical)">
                                      <p:cBhvr>
                                        <p:cTn id="76" dur="500"/>
                                        <p:tgtEl>
                                          <p:spTgt spid="403491"/>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4" presetClass="entr" presetSubtype="32" fill="hold" grpId="0" nodeType="clickEffect">
                                  <p:stCondLst>
                                    <p:cond delay="0"/>
                                  </p:stCondLst>
                                  <p:childTnLst>
                                    <p:set>
                                      <p:cBhvr>
                                        <p:cTn id="80" dur="1" fill="hold">
                                          <p:stCondLst>
                                            <p:cond delay="0"/>
                                          </p:stCondLst>
                                        </p:cTn>
                                        <p:tgtEl>
                                          <p:spTgt spid="403476"/>
                                        </p:tgtEl>
                                        <p:attrNameLst>
                                          <p:attrName>style.visibility</p:attrName>
                                        </p:attrNameLst>
                                      </p:cBhvr>
                                      <p:to>
                                        <p:strVal val="visible"/>
                                      </p:to>
                                    </p:set>
                                    <p:animEffect transition="in" filter="box(out)">
                                      <p:cBhvr>
                                        <p:cTn id="81" dur="500"/>
                                        <p:tgtEl>
                                          <p:spTgt spid="403476"/>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403512"/>
                                        </p:tgtEl>
                                        <p:attrNameLst>
                                          <p:attrName>style.visibility</p:attrName>
                                        </p:attrNameLst>
                                      </p:cBhvr>
                                      <p:to>
                                        <p:strVal val="visible"/>
                                      </p:to>
                                    </p:set>
                                    <p:animEffect transition="in" filter="wipe(left)">
                                      <p:cBhvr>
                                        <p:cTn id="86" dur="500"/>
                                        <p:tgtEl>
                                          <p:spTgt spid="4035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475" grpId="0" autoUpdateAnimBg="0"/>
      <p:bldP spid="403476" grpId="0" animBg="1" autoUpdateAnimBg="0"/>
      <p:bldP spid="403478" grpId="0" autoUpdateAnimBg="0"/>
      <p:bldP spid="403487" grpId="0" autoUpdateAnimBg="0"/>
      <p:bldP spid="403491" grpId="0" autoUpdateAnimBg="0"/>
      <p:bldP spid="403496" grpId="0" autoUpdateAnimBg="0"/>
      <p:bldP spid="403512" grpId="0" autoUpdateAnimBg="0"/>
      <p:bldP spid="403513"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Rectangle 2"/>
          <p:cNvSpPr>
            <a:spLocks noChangeArrowheads="1"/>
          </p:cNvSpPr>
          <p:nvPr/>
        </p:nvSpPr>
        <p:spPr bwMode="auto">
          <a:xfrm>
            <a:off x="787417" y="1500886"/>
            <a:ext cx="5557932" cy="566309"/>
          </a:xfrm>
          <a:prstGeom prst="rect">
            <a:avLst/>
          </a:prstGeom>
          <a:noFill/>
          <a:ln w="9525">
            <a:noFill/>
            <a:miter lim="800000"/>
            <a:headEnd/>
            <a:tailEnd/>
          </a:ln>
          <a:effectLst/>
        </p:spPr>
        <p:txBody>
          <a:bodyPr wrap="none">
            <a:spAutoFit/>
          </a:bodyPr>
          <a:lstStyle/>
          <a:p>
            <a:pPr algn="ctr">
              <a:lnSpc>
                <a:spcPct val="110000"/>
              </a:lnSpc>
              <a:spcBef>
                <a:spcPct val="50000"/>
              </a:spcBef>
              <a:defRPr/>
            </a:pPr>
            <a:r>
              <a:rPr lang="en-US" altLang="zh-CN" sz="2800" b="1">
                <a:solidFill>
                  <a:srgbClr val="000099"/>
                </a:solidFill>
                <a:latin typeface="Times New Roman" panose="02020603050405020304" pitchFamily="18" charset="0"/>
                <a:cs typeface="Times New Roman" panose="02020603050405020304" pitchFamily="18" charset="0"/>
              </a:rPr>
              <a:t>20. 11. 1  </a:t>
            </a:r>
            <a:r>
              <a:rPr lang="zh-CN" altLang="en-US" sz="2800" b="1">
                <a:solidFill>
                  <a:srgbClr val="000099"/>
                </a:solidFill>
                <a:latin typeface="Times New Roman" panose="02020603050405020304" pitchFamily="18" charset="0"/>
                <a:cs typeface="Times New Roman" panose="02020603050405020304" pitchFamily="18" charset="0"/>
              </a:rPr>
              <a:t>交通信号灯故障检测电路</a:t>
            </a:r>
          </a:p>
        </p:txBody>
      </p:sp>
      <p:grpSp>
        <p:nvGrpSpPr>
          <p:cNvPr id="2" name="Group 3"/>
          <p:cNvGrpSpPr>
            <a:grpSpLocks/>
          </p:cNvGrpSpPr>
          <p:nvPr/>
        </p:nvGrpSpPr>
        <p:grpSpPr bwMode="auto">
          <a:xfrm>
            <a:off x="722376" y="2094611"/>
            <a:ext cx="7873480" cy="1997075"/>
            <a:chOff x="432" y="1210"/>
            <a:chExt cx="4782" cy="1258"/>
          </a:xfrm>
        </p:grpSpPr>
        <p:sp>
          <p:nvSpPr>
            <p:cNvPr id="548868" name="Rectangle 4"/>
            <p:cNvSpPr>
              <a:spLocks noChangeArrowheads="1"/>
            </p:cNvSpPr>
            <p:nvPr/>
          </p:nvSpPr>
          <p:spPr bwMode="auto">
            <a:xfrm>
              <a:off x="432" y="1210"/>
              <a:ext cx="4782" cy="370"/>
            </a:xfrm>
            <a:prstGeom prst="rect">
              <a:avLst/>
            </a:prstGeom>
            <a:noFill/>
            <a:ln w="9525">
              <a:noFill/>
              <a:miter lim="800000"/>
              <a:headEnd/>
              <a:tailEnd/>
            </a:ln>
            <a:effectLst/>
          </p:spPr>
          <p:txBody>
            <a:bodyPr wrap="none">
              <a:spAutoFit/>
            </a:bodyPr>
            <a:lstStyle/>
            <a:p>
              <a:pPr>
                <a:lnSpc>
                  <a:spcPct val="115000"/>
                </a:lnSpc>
                <a:defRPr/>
              </a:pPr>
              <a:r>
                <a:rPr lang="en-US" altLang="zh-CN" sz="2800" b="1">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交通信号灯在正常情况下，</a:t>
              </a:r>
              <a:r>
                <a:rPr lang="zh-CN" altLang="en-US" sz="2800" b="1">
                  <a:solidFill>
                    <a:srgbClr val="FF0000"/>
                  </a:solidFill>
                  <a:latin typeface="Times New Roman" panose="02020603050405020304" pitchFamily="18" charset="0"/>
                  <a:cs typeface="Times New Roman" panose="02020603050405020304" pitchFamily="18" charset="0"/>
                </a:rPr>
                <a:t>红灯</a:t>
              </a:r>
              <a:r>
                <a:rPr lang="en-US" altLang="zh-CN" sz="2800" b="1">
                  <a:latin typeface="Times New Roman" panose="02020603050405020304" pitchFamily="18" charset="0"/>
                  <a:cs typeface="Times New Roman" panose="02020603050405020304" pitchFamily="18" charset="0"/>
                </a:rPr>
                <a:t>(</a:t>
              </a:r>
              <a:r>
                <a:rPr lang="en-US" altLang="zh-CN" sz="2800" b="1" i="1">
                  <a:latin typeface="Times New Roman" panose="02020603050405020304" pitchFamily="18" charset="0"/>
                  <a:cs typeface="Times New Roman" panose="02020603050405020304" pitchFamily="18" charset="0"/>
                </a:rPr>
                <a:t>R</a:t>
              </a:r>
              <a:r>
                <a:rPr lang="en-US" altLang="zh-CN" sz="2800" b="1">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亮</a:t>
              </a:r>
              <a:r>
                <a:rPr lang="en-US" altLang="zh-CN" sz="2800" b="1">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停车，</a:t>
              </a:r>
            </a:p>
          </p:txBody>
        </p:sp>
        <p:sp>
          <p:nvSpPr>
            <p:cNvPr id="548869" name="Rectangle 5"/>
            <p:cNvSpPr>
              <a:spLocks noChangeArrowheads="1"/>
            </p:cNvSpPr>
            <p:nvPr/>
          </p:nvSpPr>
          <p:spPr bwMode="auto">
            <a:xfrm>
              <a:off x="432" y="1483"/>
              <a:ext cx="4704" cy="985"/>
            </a:xfrm>
            <a:prstGeom prst="rect">
              <a:avLst/>
            </a:prstGeom>
            <a:noFill/>
            <a:ln w="9525">
              <a:noFill/>
              <a:miter lim="800000"/>
              <a:headEnd/>
              <a:tailEnd/>
            </a:ln>
            <a:effectLst/>
          </p:spPr>
          <p:txBody>
            <a:bodyPr>
              <a:spAutoFit/>
            </a:bodyPr>
            <a:lstStyle/>
            <a:p>
              <a:pPr>
                <a:lnSpc>
                  <a:spcPct val="115000"/>
                </a:lnSpc>
                <a:defRPr/>
              </a:pPr>
              <a:r>
                <a:rPr lang="zh-CN" altLang="en-US" sz="2800" b="1">
                  <a:solidFill>
                    <a:srgbClr val="FF0000"/>
                  </a:solidFill>
                  <a:latin typeface="Times New Roman" panose="02020603050405020304" pitchFamily="18" charset="0"/>
                  <a:cs typeface="Times New Roman" panose="02020603050405020304" pitchFamily="18" charset="0"/>
                </a:rPr>
                <a:t>黄灯</a:t>
              </a:r>
              <a:r>
                <a:rPr lang="en-US" altLang="zh-CN" sz="2800" b="1">
                  <a:latin typeface="Times New Roman" panose="02020603050405020304" pitchFamily="18" charset="0"/>
                  <a:cs typeface="Times New Roman" panose="02020603050405020304" pitchFamily="18" charset="0"/>
                </a:rPr>
                <a:t>(</a:t>
              </a:r>
              <a:r>
                <a:rPr lang="en-US" altLang="zh-CN" sz="2800" b="1" i="1">
                  <a:latin typeface="Times New Roman" panose="02020603050405020304" pitchFamily="18" charset="0"/>
                  <a:cs typeface="Times New Roman" panose="02020603050405020304" pitchFamily="18" charset="0"/>
                </a:rPr>
                <a:t>Y</a:t>
              </a:r>
              <a:r>
                <a:rPr lang="en-US" altLang="zh-CN" sz="2800" b="1">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亮 </a:t>
              </a:r>
              <a:r>
                <a:rPr lang="en-US" altLang="zh-CN" sz="2800" b="1">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准备，</a:t>
              </a:r>
              <a:r>
                <a:rPr lang="zh-CN" altLang="en-US" sz="2800" b="1">
                  <a:solidFill>
                    <a:srgbClr val="006600"/>
                  </a:solidFill>
                  <a:latin typeface="Times New Roman" panose="02020603050405020304" pitchFamily="18" charset="0"/>
                  <a:cs typeface="Times New Roman" panose="02020603050405020304" pitchFamily="18" charset="0"/>
                </a:rPr>
                <a:t>绿灯</a:t>
              </a:r>
              <a:r>
                <a:rPr lang="en-US" altLang="zh-CN" sz="2800" b="1">
                  <a:latin typeface="Times New Roman" panose="02020603050405020304" pitchFamily="18" charset="0"/>
                  <a:cs typeface="Times New Roman" panose="02020603050405020304" pitchFamily="18" charset="0"/>
                </a:rPr>
                <a:t>(</a:t>
              </a:r>
              <a:r>
                <a:rPr lang="en-US" altLang="zh-CN" sz="2800" b="1" i="1">
                  <a:latin typeface="Times New Roman" panose="02020603050405020304" pitchFamily="18" charset="0"/>
                  <a:cs typeface="Times New Roman" panose="02020603050405020304" pitchFamily="18" charset="0"/>
                </a:rPr>
                <a:t>G</a:t>
              </a:r>
              <a:r>
                <a:rPr lang="en-US" altLang="zh-CN" sz="2800" b="1">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亮 </a:t>
              </a:r>
              <a:r>
                <a:rPr lang="en-US" altLang="zh-CN" sz="2800" b="1">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通行。正常时，只有一个灯亮。如果灯全不亮或全亮或两个灯同时亮，都是故障。</a:t>
              </a:r>
            </a:p>
          </p:txBody>
        </p:sp>
      </p:grpSp>
      <p:sp>
        <p:nvSpPr>
          <p:cNvPr id="548870" name="Rectangle 6"/>
          <p:cNvSpPr>
            <a:spLocks noChangeArrowheads="1"/>
          </p:cNvSpPr>
          <p:nvPr/>
        </p:nvSpPr>
        <p:spPr bwMode="auto">
          <a:xfrm>
            <a:off x="1331976" y="4701286"/>
            <a:ext cx="5407025" cy="523875"/>
          </a:xfrm>
          <a:prstGeom prst="rect">
            <a:avLst/>
          </a:prstGeom>
          <a:noFill/>
          <a:ln w="9525">
            <a:noFill/>
            <a:miter lim="800000"/>
            <a:headEnd/>
            <a:tailEnd/>
          </a:ln>
          <a:effectLst/>
        </p:spPr>
        <p:txBody>
          <a:bodyPr wrap="none">
            <a:spAutoFit/>
          </a:bodyPr>
          <a:lstStyle/>
          <a:p>
            <a:pPr>
              <a:spcBef>
                <a:spcPct val="50000"/>
              </a:spcBef>
              <a:defRPr/>
            </a:pPr>
            <a:r>
              <a:rPr lang="zh-CN" altLang="en-US" sz="2800" b="1">
                <a:solidFill>
                  <a:srgbClr val="000099"/>
                </a:solidFill>
                <a:latin typeface="Times New Roman" panose="02020603050405020304" pitchFamily="18" charset="0"/>
                <a:cs typeface="Times New Roman" panose="02020603050405020304" pitchFamily="18" charset="0"/>
              </a:rPr>
              <a:t>灯亮 </a:t>
            </a:r>
            <a:r>
              <a:rPr lang="en-US" altLang="zh-CN" sz="2800" b="1">
                <a:solidFill>
                  <a:srgbClr val="000099"/>
                </a:solidFill>
                <a:latin typeface="Times New Roman" panose="02020603050405020304" pitchFamily="18" charset="0"/>
                <a:cs typeface="Times New Roman" panose="02020603050405020304" pitchFamily="18" charset="0"/>
              </a:rPr>
              <a:t>— 1 </a:t>
            </a:r>
            <a:r>
              <a:rPr lang="zh-CN" altLang="en-US" sz="2800" b="1">
                <a:solidFill>
                  <a:srgbClr val="000099"/>
                </a:solidFill>
                <a:latin typeface="Times New Roman" panose="02020603050405020304" pitchFamily="18" charset="0"/>
                <a:cs typeface="Times New Roman" panose="02020603050405020304" pitchFamily="18" charset="0"/>
              </a:rPr>
              <a:t>表示，灯灭 </a:t>
            </a:r>
            <a:r>
              <a:rPr lang="en-US" altLang="zh-CN" sz="2800" b="1">
                <a:solidFill>
                  <a:srgbClr val="000099"/>
                </a:solidFill>
                <a:latin typeface="Times New Roman" panose="02020603050405020304" pitchFamily="18" charset="0"/>
                <a:cs typeface="Times New Roman" panose="02020603050405020304" pitchFamily="18" charset="0"/>
              </a:rPr>
              <a:t>— 0 </a:t>
            </a:r>
            <a:r>
              <a:rPr lang="zh-CN" altLang="en-US" sz="2800" b="1">
                <a:solidFill>
                  <a:srgbClr val="000099"/>
                </a:solidFill>
                <a:latin typeface="Times New Roman" panose="02020603050405020304" pitchFamily="18" charset="0"/>
                <a:cs typeface="Times New Roman" panose="02020603050405020304" pitchFamily="18" charset="0"/>
              </a:rPr>
              <a:t>表示，</a:t>
            </a:r>
          </a:p>
        </p:txBody>
      </p:sp>
      <p:sp>
        <p:nvSpPr>
          <p:cNvPr id="548871" name="Rectangle 7"/>
          <p:cNvSpPr>
            <a:spLocks noChangeArrowheads="1"/>
          </p:cNvSpPr>
          <p:nvPr/>
        </p:nvSpPr>
        <p:spPr bwMode="auto">
          <a:xfrm>
            <a:off x="1331976" y="5234686"/>
            <a:ext cx="5407025" cy="523875"/>
          </a:xfrm>
          <a:prstGeom prst="rect">
            <a:avLst/>
          </a:prstGeom>
          <a:noFill/>
          <a:ln w="9525">
            <a:noFill/>
            <a:miter lim="800000"/>
            <a:headEnd/>
            <a:tailEnd/>
          </a:ln>
          <a:effectLst/>
        </p:spPr>
        <p:txBody>
          <a:bodyPr wrap="none">
            <a:spAutoFit/>
          </a:bodyPr>
          <a:lstStyle/>
          <a:p>
            <a:pPr>
              <a:spcBef>
                <a:spcPct val="50000"/>
              </a:spcBef>
              <a:defRPr/>
            </a:pPr>
            <a:r>
              <a:rPr lang="zh-CN" altLang="en-US" sz="2800" b="1">
                <a:solidFill>
                  <a:srgbClr val="000099"/>
                </a:solidFill>
                <a:latin typeface="Times New Roman" panose="02020603050405020304" pitchFamily="18" charset="0"/>
                <a:cs typeface="Times New Roman" panose="02020603050405020304" pitchFamily="18" charset="0"/>
              </a:rPr>
              <a:t>故障 </a:t>
            </a:r>
            <a:r>
              <a:rPr lang="en-US" altLang="zh-CN" sz="2800" b="1">
                <a:solidFill>
                  <a:srgbClr val="000099"/>
                </a:solidFill>
                <a:latin typeface="Times New Roman" panose="02020603050405020304" pitchFamily="18" charset="0"/>
                <a:cs typeface="Times New Roman" panose="02020603050405020304" pitchFamily="18" charset="0"/>
              </a:rPr>
              <a:t>— 1 </a:t>
            </a:r>
            <a:r>
              <a:rPr lang="zh-CN" altLang="en-US" sz="2800" b="1">
                <a:solidFill>
                  <a:srgbClr val="000099"/>
                </a:solidFill>
                <a:latin typeface="Times New Roman" panose="02020603050405020304" pitchFamily="18" charset="0"/>
                <a:cs typeface="Times New Roman" panose="02020603050405020304" pitchFamily="18" charset="0"/>
              </a:rPr>
              <a:t>表示，正常 </a:t>
            </a:r>
            <a:r>
              <a:rPr lang="en-US" altLang="zh-CN" sz="2800" b="1">
                <a:solidFill>
                  <a:srgbClr val="000099"/>
                </a:solidFill>
                <a:latin typeface="Times New Roman" panose="02020603050405020304" pitchFamily="18" charset="0"/>
                <a:cs typeface="Times New Roman" panose="02020603050405020304" pitchFamily="18" charset="0"/>
              </a:rPr>
              <a:t>— 0 </a:t>
            </a:r>
            <a:r>
              <a:rPr lang="zh-CN" altLang="en-US" sz="2800" b="1">
                <a:solidFill>
                  <a:srgbClr val="000099"/>
                </a:solidFill>
                <a:latin typeface="Times New Roman" panose="02020603050405020304" pitchFamily="18" charset="0"/>
                <a:cs typeface="Times New Roman" panose="02020603050405020304" pitchFamily="18" charset="0"/>
              </a:rPr>
              <a:t>表示，</a:t>
            </a:r>
          </a:p>
        </p:txBody>
      </p:sp>
      <p:grpSp>
        <p:nvGrpSpPr>
          <p:cNvPr id="3" name="Group 8"/>
          <p:cNvGrpSpPr>
            <a:grpSpLocks/>
          </p:cNvGrpSpPr>
          <p:nvPr/>
        </p:nvGrpSpPr>
        <p:grpSpPr bwMode="auto">
          <a:xfrm>
            <a:off x="722376" y="4158361"/>
            <a:ext cx="5513388" cy="528638"/>
            <a:chOff x="432" y="2510"/>
            <a:chExt cx="3473" cy="333"/>
          </a:xfrm>
        </p:grpSpPr>
        <p:sp>
          <p:nvSpPr>
            <p:cNvPr id="548873" name="Text Box 9"/>
            <p:cNvSpPr txBox="1">
              <a:spLocks noChangeArrowheads="1"/>
            </p:cNvSpPr>
            <p:nvPr/>
          </p:nvSpPr>
          <p:spPr bwMode="auto">
            <a:xfrm>
              <a:off x="432" y="2510"/>
              <a:ext cx="672" cy="327"/>
            </a:xfrm>
            <a:prstGeom prst="rect">
              <a:avLst/>
            </a:prstGeom>
            <a:noFill/>
            <a:ln w="9525">
              <a:noFill/>
              <a:miter lim="800000"/>
              <a:headEnd/>
              <a:tailEnd/>
            </a:ln>
            <a:effectLst/>
          </p:spPr>
          <p:txBody>
            <a:bodyPr>
              <a:spAutoFit/>
            </a:bodyPr>
            <a:lstStyle/>
            <a:p>
              <a:pPr>
                <a:spcBef>
                  <a:spcPct val="50000"/>
                </a:spcBef>
                <a:defRPr/>
              </a:pPr>
              <a:r>
                <a:rPr lang="zh-CN" altLang="en-US" sz="2800" b="1">
                  <a:solidFill>
                    <a:srgbClr val="000099"/>
                  </a:solidFill>
                  <a:latin typeface="Times New Roman" panose="02020603050405020304" pitchFamily="18" charset="0"/>
                  <a:cs typeface="Times New Roman" panose="02020603050405020304" pitchFamily="18" charset="0"/>
                </a:rPr>
                <a:t>解：</a:t>
              </a:r>
            </a:p>
          </p:txBody>
        </p:sp>
        <p:sp>
          <p:nvSpPr>
            <p:cNvPr id="152585" name="Rectangle 10"/>
            <p:cNvSpPr>
              <a:spLocks noChangeArrowheads="1"/>
            </p:cNvSpPr>
            <p:nvPr/>
          </p:nvSpPr>
          <p:spPr bwMode="auto">
            <a:xfrm>
              <a:off x="864" y="2516"/>
              <a:ext cx="3041" cy="327"/>
            </a:xfrm>
            <a:prstGeom prst="rect">
              <a:avLst/>
            </a:prstGeom>
            <a:noFill/>
            <a:ln w="9525">
              <a:noFill/>
              <a:miter lim="800000"/>
              <a:headEnd/>
              <a:tailEnd/>
            </a:ln>
          </p:spPr>
          <p:txBody>
            <a:bodyPr wrap="none">
              <a:spAutoFit/>
            </a:bodyPr>
            <a:lstStyle/>
            <a:p>
              <a:pPr>
                <a:spcBef>
                  <a:spcPct val="50000"/>
                </a:spcBef>
                <a:defRPr/>
              </a:pPr>
              <a:r>
                <a:rPr lang="zh-CN" altLang="en-US" sz="2800" b="1">
                  <a:latin typeface="Times New Roman" panose="02020603050405020304" pitchFamily="18" charset="0"/>
                  <a:cs typeface="Times New Roman" panose="02020603050405020304" pitchFamily="18" charset="0"/>
                </a:rPr>
                <a:t>输入信号三个，输出信号一个</a:t>
              </a:r>
            </a:p>
          </p:txBody>
        </p:sp>
      </p:grpSp>
      <p:sp>
        <p:nvSpPr>
          <p:cNvPr id="152583" name="Rectangle 12"/>
          <p:cNvSpPr>
            <a:spLocks noGrp="1" noChangeArrowheads="1"/>
          </p:cNvSpPr>
          <p:nvPr>
            <p:ph type="ctrTitle"/>
          </p:nvPr>
        </p:nvSpPr>
        <p:spPr bwMode="auto">
          <a:xfrm>
            <a:off x="2521014" y="765874"/>
            <a:ext cx="41910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lang="en-US" altLang="zh-CN" sz="3600" b="1" smtClean="0">
                <a:solidFill>
                  <a:srgbClr val="CC0000"/>
                </a:solidFill>
                <a:latin typeface="Times New Roman" panose="02020603050405020304" pitchFamily="18" charset="0"/>
                <a:cs typeface="Times New Roman" panose="02020603050405020304" pitchFamily="18" charset="0"/>
              </a:rPr>
              <a:t>20. 11  </a:t>
            </a:r>
            <a:r>
              <a:rPr lang="zh-CN" altLang="en-US" sz="3600" b="1" smtClean="0">
                <a:solidFill>
                  <a:srgbClr val="CC0000"/>
                </a:solidFill>
                <a:latin typeface="Times New Roman" panose="02020603050405020304" pitchFamily="18" charset="0"/>
                <a:ea typeface="华文新魏" panose="02010800040101010101" pitchFamily="2" charset="-122"/>
                <a:cs typeface="Times New Roman" panose="02020603050405020304" pitchFamily="18" charset="0"/>
              </a:rPr>
              <a:t>应用举例</a:t>
            </a:r>
          </a:p>
        </p:txBody>
      </p:sp>
    </p:spTree>
    <p:extLst>
      <p:ext uri="{BB962C8B-B14F-4D97-AF65-F5344CB8AC3E}">
        <p14:creationId xmlns:p14="http://schemas.microsoft.com/office/powerpoint/2010/main" val="24245028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48866"/>
                                        </p:tgtEl>
                                        <p:attrNameLst>
                                          <p:attrName>style.visibility</p:attrName>
                                        </p:attrNameLst>
                                      </p:cBhvr>
                                      <p:to>
                                        <p:strVal val="visible"/>
                                      </p:to>
                                    </p:set>
                                    <p:animEffect transition="in" filter="wipe(left)">
                                      <p:cBhvr>
                                        <p:cTn id="7" dur="500"/>
                                        <p:tgtEl>
                                          <p:spTgt spid="5488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48870"/>
                                        </p:tgtEl>
                                        <p:attrNameLst>
                                          <p:attrName>style.visibility</p:attrName>
                                        </p:attrNameLst>
                                      </p:cBhvr>
                                      <p:to>
                                        <p:strVal val="visible"/>
                                      </p:to>
                                    </p:set>
                                    <p:animEffect transition="in" filter="wipe(left)">
                                      <p:cBhvr>
                                        <p:cTn id="22" dur="500"/>
                                        <p:tgtEl>
                                          <p:spTgt spid="54887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48871"/>
                                        </p:tgtEl>
                                        <p:attrNameLst>
                                          <p:attrName>style.visibility</p:attrName>
                                        </p:attrNameLst>
                                      </p:cBhvr>
                                      <p:to>
                                        <p:strVal val="visible"/>
                                      </p:to>
                                    </p:set>
                                    <p:animEffect transition="in" filter="wipe(left)">
                                      <p:cBhvr>
                                        <p:cTn id="27" dur="500"/>
                                        <p:tgtEl>
                                          <p:spTgt spid="5488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8866" grpId="0" autoUpdateAnimBg="0"/>
      <p:bldP spid="548870" grpId="0" autoUpdateAnimBg="0"/>
      <p:bldP spid="548871" grpId="0" autoUpdateAnimBg="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ChangeArrowheads="1"/>
          </p:cNvSpPr>
          <p:nvPr/>
        </p:nvSpPr>
        <p:spPr bwMode="auto">
          <a:xfrm>
            <a:off x="609600" y="838200"/>
            <a:ext cx="3187700" cy="519113"/>
          </a:xfrm>
          <a:prstGeom prst="rect">
            <a:avLst/>
          </a:prstGeom>
          <a:noFill/>
          <a:ln w="9525" cap="sq">
            <a:noFill/>
            <a:miter lim="800000"/>
            <a:headEnd/>
            <a:tailEnd/>
          </a:ln>
          <a:effectLst/>
        </p:spPr>
        <p:txBody>
          <a:bodyPr wrap="none">
            <a:spAutoFit/>
          </a:bodyPr>
          <a:lstStyle/>
          <a:p>
            <a:pPr>
              <a:spcBef>
                <a:spcPct val="50000"/>
              </a:spcBef>
              <a:defRPr/>
            </a:pPr>
            <a:r>
              <a:rPr lang="en-US" altLang="zh-CN" sz="2800" b="1">
                <a:solidFill>
                  <a:srgbClr val="006600"/>
                </a:solidFill>
                <a:latin typeface="Times New Roman" panose="02020603050405020304" pitchFamily="18" charset="0"/>
                <a:cs typeface="Times New Roman" panose="02020603050405020304" pitchFamily="18" charset="0"/>
              </a:rPr>
              <a:t> (1) </a:t>
            </a:r>
            <a:r>
              <a:rPr lang="zh-CN" altLang="en-US" sz="2800" b="1">
                <a:solidFill>
                  <a:srgbClr val="006600"/>
                </a:solidFill>
                <a:latin typeface="Times New Roman" panose="02020603050405020304" pitchFamily="18" charset="0"/>
                <a:cs typeface="Times New Roman" panose="02020603050405020304" pitchFamily="18" charset="0"/>
              </a:rPr>
              <a:t>列逻辑状态表   </a:t>
            </a:r>
          </a:p>
        </p:txBody>
      </p:sp>
      <p:sp>
        <p:nvSpPr>
          <p:cNvPr id="549891" name="Rectangle 3"/>
          <p:cNvSpPr>
            <a:spLocks noChangeArrowheads="1"/>
          </p:cNvSpPr>
          <p:nvPr/>
        </p:nvSpPr>
        <p:spPr bwMode="auto">
          <a:xfrm>
            <a:off x="609600" y="1295400"/>
            <a:ext cx="3657600" cy="519113"/>
          </a:xfrm>
          <a:prstGeom prst="rect">
            <a:avLst/>
          </a:prstGeom>
          <a:noFill/>
          <a:ln w="9525" cap="sq">
            <a:noFill/>
            <a:miter lim="800000"/>
            <a:headEnd/>
            <a:tailEnd/>
          </a:ln>
          <a:effectLst/>
        </p:spPr>
        <p:txBody>
          <a:bodyPr>
            <a:spAutoFit/>
          </a:bodyPr>
          <a:lstStyle/>
          <a:p>
            <a:pPr>
              <a:spcBef>
                <a:spcPct val="50000"/>
              </a:spcBef>
              <a:defRPr/>
            </a:pPr>
            <a:r>
              <a:rPr lang="en-US" altLang="zh-CN" sz="2800" b="1">
                <a:solidFill>
                  <a:srgbClr val="006600"/>
                </a:solidFill>
                <a:latin typeface="Times New Roman" panose="02020603050405020304" pitchFamily="18" charset="0"/>
                <a:cs typeface="Times New Roman" panose="02020603050405020304" pitchFamily="18" charset="0"/>
              </a:rPr>
              <a:t> (2)  </a:t>
            </a:r>
            <a:r>
              <a:rPr lang="zh-CN" altLang="en-US" sz="2800" b="1">
                <a:solidFill>
                  <a:srgbClr val="006600"/>
                </a:solidFill>
                <a:latin typeface="Times New Roman" panose="02020603050405020304" pitchFamily="18" charset="0"/>
                <a:cs typeface="Times New Roman" panose="02020603050405020304" pitchFamily="18" charset="0"/>
              </a:rPr>
              <a:t>写出逻辑表达式</a:t>
            </a:r>
          </a:p>
        </p:txBody>
      </p:sp>
      <p:graphicFrame>
        <p:nvGraphicFramePr>
          <p:cNvPr id="549892" name="Object 4"/>
          <p:cNvGraphicFramePr>
            <a:graphicFrameLocks noChangeAspect="1"/>
          </p:cNvGraphicFramePr>
          <p:nvPr>
            <p:extLst/>
          </p:nvPr>
        </p:nvGraphicFramePr>
        <p:xfrm>
          <a:off x="914400" y="1924050"/>
          <a:ext cx="4267200" cy="1219200"/>
        </p:xfrm>
        <a:graphic>
          <a:graphicData uri="http://schemas.openxmlformats.org/presentationml/2006/ole">
            <mc:AlternateContent xmlns:mc="http://schemas.openxmlformats.org/markup-compatibility/2006">
              <mc:Choice xmlns:v="urn:schemas-microsoft-com:vml" Requires="v">
                <p:oleObj spid="_x0000_s36875" name="公式" r:id="rId3" imgW="1688760" imgH="482400" progId="Equation.3">
                  <p:embed/>
                </p:oleObj>
              </mc:Choice>
              <mc:Fallback>
                <p:oleObj name="公式" r:id="rId3" imgW="1688760" imgH="482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924050"/>
                        <a:ext cx="4267200"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5"/>
          <p:cNvGrpSpPr>
            <a:grpSpLocks/>
          </p:cNvGrpSpPr>
          <p:nvPr/>
        </p:nvGrpSpPr>
        <p:grpSpPr bwMode="auto">
          <a:xfrm>
            <a:off x="747713" y="3143250"/>
            <a:ext cx="4379912" cy="1143000"/>
            <a:chOff x="471" y="1872"/>
            <a:chExt cx="2759" cy="720"/>
          </a:xfrm>
        </p:grpSpPr>
        <p:sp>
          <p:nvSpPr>
            <p:cNvPr id="549894" name="Rectangle 6"/>
            <p:cNvSpPr>
              <a:spLocks noChangeArrowheads="1"/>
            </p:cNvSpPr>
            <p:nvPr/>
          </p:nvSpPr>
          <p:spPr bwMode="auto">
            <a:xfrm>
              <a:off x="471" y="1872"/>
              <a:ext cx="1409" cy="327"/>
            </a:xfrm>
            <a:prstGeom prst="rect">
              <a:avLst/>
            </a:prstGeom>
            <a:noFill/>
            <a:ln w="9525">
              <a:noFill/>
              <a:miter lim="800000"/>
              <a:headEnd/>
              <a:tailEnd/>
            </a:ln>
            <a:effectLst/>
          </p:spPr>
          <p:txBody>
            <a:bodyPr wrap="none">
              <a:spAutoFit/>
            </a:bodyPr>
            <a:lstStyle/>
            <a:p>
              <a:pPr>
                <a:spcBef>
                  <a:spcPct val="50000"/>
                </a:spcBef>
                <a:defRPr/>
              </a:pPr>
              <a:r>
                <a:rPr lang="en-US" altLang="zh-CN" sz="2800" b="1">
                  <a:solidFill>
                    <a:srgbClr val="006600"/>
                  </a:solidFill>
                  <a:latin typeface="Times New Roman" panose="02020603050405020304" pitchFamily="18" charset="0"/>
                  <a:cs typeface="Times New Roman" panose="02020603050405020304" pitchFamily="18" charset="0"/>
                </a:rPr>
                <a:t>(3) </a:t>
              </a:r>
              <a:r>
                <a:rPr lang="zh-CN" altLang="en-US" sz="2800" b="1">
                  <a:solidFill>
                    <a:srgbClr val="006600"/>
                  </a:solidFill>
                  <a:latin typeface="Times New Roman" panose="02020603050405020304" pitchFamily="18" charset="0"/>
                  <a:cs typeface="Times New Roman" panose="02020603050405020304" pitchFamily="18" charset="0"/>
                </a:rPr>
                <a:t>化简可得</a:t>
              </a:r>
              <a:r>
                <a:rPr lang="en-US" altLang="zh-CN" sz="2800" b="1">
                  <a:solidFill>
                    <a:srgbClr val="006600"/>
                  </a:solidFill>
                  <a:latin typeface="Times New Roman" panose="02020603050405020304" pitchFamily="18" charset="0"/>
                  <a:cs typeface="Times New Roman" panose="02020603050405020304" pitchFamily="18" charset="0"/>
                </a:rPr>
                <a:t>:</a:t>
              </a:r>
            </a:p>
          </p:txBody>
        </p:sp>
        <p:graphicFrame>
          <p:nvGraphicFramePr>
            <p:cNvPr id="38916" name="Object 7"/>
            <p:cNvGraphicFramePr>
              <a:graphicFrameLocks noChangeAspect="1"/>
            </p:cNvGraphicFramePr>
            <p:nvPr/>
          </p:nvGraphicFramePr>
          <p:xfrm>
            <a:off x="624" y="2208"/>
            <a:ext cx="2606" cy="384"/>
          </p:xfrm>
          <a:graphic>
            <a:graphicData uri="http://schemas.openxmlformats.org/presentationml/2006/ole">
              <mc:AlternateContent xmlns:mc="http://schemas.openxmlformats.org/markup-compatibility/2006">
                <mc:Choice xmlns:v="urn:schemas-microsoft-com:vml" Requires="v">
                  <p:oleObj spid="_x0000_s36876" name="公式" r:id="rId5" imgW="1803240" imgH="228600" progId="Equation.3">
                    <p:embed/>
                  </p:oleObj>
                </mc:Choice>
                <mc:Fallback>
                  <p:oleObj name="公式" r:id="rId5" imgW="180324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 y="2208"/>
                          <a:ext cx="2606"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8"/>
          <p:cNvGrpSpPr>
            <a:grpSpLocks/>
          </p:cNvGrpSpPr>
          <p:nvPr/>
        </p:nvGrpSpPr>
        <p:grpSpPr bwMode="auto">
          <a:xfrm>
            <a:off x="609600" y="4381500"/>
            <a:ext cx="5354638" cy="1905000"/>
            <a:chOff x="384" y="2760"/>
            <a:chExt cx="3373" cy="1200"/>
          </a:xfrm>
        </p:grpSpPr>
        <p:sp>
          <p:nvSpPr>
            <p:cNvPr id="549897" name="Rectangle 9"/>
            <p:cNvSpPr>
              <a:spLocks noChangeArrowheads="1"/>
            </p:cNvSpPr>
            <p:nvPr/>
          </p:nvSpPr>
          <p:spPr bwMode="auto">
            <a:xfrm>
              <a:off x="384" y="2760"/>
              <a:ext cx="3373" cy="330"/>
            </a:xfrm>
            <a:prstGeom prst="rect">
              <a:avLst/>
            </a:prstGeom>
            <a:noFill/>
            <a:ln w="9525">
              <a:noFill/>
              <a:miter lim="800000"/>
              <a:headEnd/>
              <a:tailEnd/>
            </a:ln>
            <a:effectLst/>
          </p:spPr>
          <p:txBody>
            <a:bodyPr wrap="none">
              <a:spAutoFit/>
            </a:bodyPr>
            <a:lstStyle/>
            <a:p>
              <a:pPr>
                <a:spcBef>
                  <a:spcPct val="50000"/>
                </a:spcBef>
                <a:defRPr/>
              </a:pPr>
              <a:r>
                <a:rPr lang="zh-CN" altLang="en-US" sz="2800" b="1" dirty="0">
                  <a:latin typeface="Times New Roman" panose="02020603050405020304" pitchFamily="18" charset="0"/>
                  <a:cs typeface="Times New Roman" panose="02020603050405020304" pitchFamily="18" charset="0"/>
                </a:rPr>
                <a:t>为减少所用门数，将上式变换为</a:t>
              </a:r>
              <a:r>
                <a:rPr lang="en-US" altLang="zh-CN" sz="2800" b="1" dirty="0">
                  <a:latin typeface="Times New Roman" panose="02020603050405020304" pitchFamily="18" charset="0"/>
                  <a:cs typeface="Times New Roman" panose="02020603050405020304" pitchFamily="18" charset="0"/>
                </a:rPr>
                <a:t>:</a:t>
              </a:r>
            </a:p>
          </p:txBody>
        </p:sp>
        <p:graphicFrame>
          <p:nvGraphicFramePr>
            <p:cNvPr id="38915" name="Object 10"/>
            <p:cNvGraphicFramePr>
              <a:graphicFrameLocks noChangeAspect="1"/>
            </p:cNvGraphicFramePr>
            <p:nvPr/>
          </p:nvGraphicFramePr>
          <p:xfrm>
            <a:off x="622" y="3096"/>
            <a:ext cx="2825" cy="864"/>
          </p:xfrm>
          <a:graphic>
            <a:graphicData uri="http://schemas.openxmlformats.org/presentationml/2006/ole">
              <mc:AlternateContent xmlns:mc="http://schemas.openxmlformats.org/markup-compatibility/2006">
                <mc:Choice xmlns:v="urn:schemas-microsoft-com:vml" Requires="v">
                  <p:oleObj spid="_x0000_s36877" name="公式" r:id="rId7" imgW="1955520" imgH="558720" progId="Equation.3">
                    <p:embed/>
                  </p:oleObj>
                </mc:Choice>
                <mc:Fallback>
                  <p:oleObj name="公式" r:id="rId7" imgW="1955520" imgH="55872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2" y="3096"/>
                          <a:ext cx="2825" cy="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38921" name="Picture 27" descr="C:\Users\Administrator\Desktop\图片9.jpg"/>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37175" y="693738"/>
            <a:ext cx="3163888" cy="366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71074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49890"/>
                                        </p:tgtEl>
                                        <p:attrNameLst>
                                          <p:attrName>style.visibility</p:attrName>
                                        </p:attrNameLst>
                                      </p:cBhvr>
                                      <p:to>
                                        <p:strVal val="visible"/>
                                      </p:to>
                                    </p:set>
                                    <p:animEffect transition="in" filter="wipe(left)">
                                      <p:cBhvr>
                                        <p:cTn id="7" dur="500"/>
                                        <p:tgtEl>
                                          <p:spTgt spid="5498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49891"/>
                                        </p:tgtEl>
                                        <p:attrNameLst>
                                          <p:attrName>style.visibility</p:attrName>
                                        </p:attrNameLst>
                                      </p:cBhvr>
                                      <p:to>
                                        <p:strVal val="visible"/>
                                      </p:to>
                                    </p:set>
                                    <p:animEffect transition="in" filter="wipe(left)">
                                      <p:cBhvr>
                                        <p:cTn id="12" dur="500"/>
                                        <p:tgtEl>
                                          <p:spTgt spid="54989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49892"/>
                                        </p:tgtEl>
                                        <p:attrNameLst>
                                          <p:attrName>style.visibility</p:attrName>
                                        </p:attrNameLst>
                                      </p:cBhvr>
                                      <p:to>
                                        <p:strVal val="visible"/>
                                      </p:to>
                                    </p:set>
                                    <p:animEffect transition="in" filter="wipe(left)">
                                      <p:cBhvr>
                                        <p:cTn id="17" dur="500"/>
                                        <p:tgtEl>
                                          <p:spTgt spid="54989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9890" grpId="0" autoUpdateAnimBg="0"/>
      <p:bldP spid="549891" grpId="0" autoUpdateAnimBg="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2"/>
          <p:cNvSpPr>
            <a:spLocks noChangeArrowheads="1"/>
          </p:cNvSpPr>
          <p:nvPr/>
        </p:nvSpPr>
        <p:spPr bwMode="auto">
          <a:xfrm>
            <a:off x="627888" y="810768"/>
            <a:ext cx="2206625" cy="519113"/>
          </a:xfrm>
          <a:prstGeom prst="rect">
            <a:avLst/>
          </a:prstGeom>
          <a:noFill/>
          <a:ln w="9525" cap="sq">
            <a:noFill/>
            <a:miter lim="800000"/>
            <a:headEnd/>
            <a:tailEnd/>
          </a:ln>
          <a:effectLst/>
        </p:spPr>
        <p:txBody>
          <a:bodyPr wrap="none">
            <a:spAutoFit/>
          </a:bodyPr>
          <a:lstStyle/>
          <a:p>
            <a:pPr>
              <a:spcBef>
                <a:spcPct val="50000"/>
              </a:spcBef>
              <a:defRPr/>
            </a:pPr>
            <a:r>
              <a:rPr lang="en-US" altLang="zh-CN" sz="2800" b="1">
                <a:solidFill>
                  <a:srgbClr val="006600"/>
                </a:solidFill>
                <a:latin typeface="Times New Roman" panose="02020603050405020304" pitchFamily="18" charset="0"/>
                <a:cs typeface="Times New Roman" panose="02020603050405020304" pitchFamily="18" charset="0"/>
              </a:rPr>
              <a:t> (4) </a:t>
            </a:r>
            <a:r>
              <a:rPr lang="zh-CN" altLang="en-US" sz="2800" b="1">
                <a:solidFill>
                  <a:srgbClr val="006600"/>
                </a:solidFill>
                <a:latin typeface="Times New Roman" panose="02020603050405020304" pitchFamily="18" charset="0"/>
                <a:cs typeface="Times New Roman" panose="02020603050405020304" pitchFamily="18" charset="0"/>
              </a:rPr>
              <a:t>画</a:t>
            </a:r>
            <a:r>
              <a:rPr lang="zh-CN" altLang="zh-CN" sz="2800" b="1">
                <a:solidFill>
                  <a:srgbClr val="006600"/>
                </a:solidFill>
                <a:latin typeface="Times New Roman" panose="02020603050405020304" pitchFamily="18" charset="0"/>
                <a:cs typeface="Times New Roman" panose="02020603050405020304" pitchFamily="18" charset="0"/>
              </a:rPr>
              <a:t>逻辑图</a:t>
            </a:r>
            <a:endParaRPr lang="zh-CN" altLang="en-US" sz="2800" b="1">
              <a:solidFill>
                <a:srgbClr val="006600"/>
              </a:solidFill>
              <a:latin typeface="Times New Roman" panose="02020603050405020304" pitchFamily="18" charset="0"/>
              <a:cs typeface="Times New Roman" panose="02020603050405020304" pitchFamily="18" charset="0"/>
            </a:endParaRPr>
          </a:p>
        </p:txBody>
      </p:sp>
      <p:sp>
        <p:nvSpPr>
          <p:cNvPr id="550998" name="Rectangle 86"/>
          <p:cNvSpPr>
            <a:spLocks noChangeArrowheads="1"/>
          </p:cNvSpPr>
          <p:nvPr/>
        </p:nvSpPr>
        <p:spPr bwMode="auto">
          <a:xfrm>
            <a:off x="773938" y="4638231"/>
            <a:ext cx="8054975" cy="1031875"/>
          </a:xfrm>
          <a:prstGeom prst="rect">
            <a:avLst/>
          </a:prstGeom>
          <a:noFill/>
          <a:ln w="9525" cap="sq">
            <a:noFill/>
            <a:miter lim="800000"/>
            <a:headEnd/>
            <a:tailEnd/>
          </a:ln>
          <a:effectLst/>
        </p:spPr>
        <p:txBody>
          <a:bodyPr>
            <a:spAutoFit/>
          </a:bodyPr>
          <a:lstStyle/>
          <a:p>
            <a:pPr>
              <a:lnSpc>
                <a:spcPct val="110000"/>
              </a:lnSpc>
              <a:defRPr/>
            </a:pPr>
            <a:r>
              <a:rPr lang="en-US" altLang="zh-CN" sz="2800" b="1">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发生故障时，</a:t>
            </a:r>
            <a:r>
              <a:rPr lang="en-US" altLang="zh-CN" sz="2800" b="1" i="1">
                <a:solidFill>
                  <a:srgbClr val="FF0000"/>
                </a:solidFill>
                <a:latin typeface="Times New Roman" panose="02020603050405020304" pitchFamily="18" charset="0"/>
                <a:cs typeface="Times New Roman" panose="02020603050405020304" pitchFamily="18" charset="0"/>
              </a:rPr>
              <a:t>F</a:t>
            </a:r>
            <a:r>
              <a:rPr lang="en-US" altLang="zh-CN" sz="2800" b="1">
                <a:solidFill>
                  <a:srgbClr val="FF0000"/>
                </a:solidFill>
                <a:latin typeface="Times New Roman" panose="02020603050405020304" pitchFamily="18" charset="0"/>
                <a:cs typeface="Times New Roman" panose="02020603050405020304" pitchFamily="18" charset="0"/>
              </a:rPr>
              <a:t>=1</a:t>
            </a:r>
            <a:r>
              <a:rPr lang="zh-CN" altLang="en-US" sz="2800" b="1">
                <a:latin typeface="Times New Roman" panose="02020603050405020304" pitchFamily="18" charset="0"/>
                <a:cs typeface="Times New Roman" panose="02020603050405020304" pitchFamily="18" charset="0"/>
              </a:rPr>
              <a:t>，晶体管导通</a:t>
            </a:r>
            <a:r>
              <a:rPr lang="en-US" altLang="zh-CN" sz="2800" b="1">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继电器</a:t>
            </a:r>
            <a:r>
              <a:rPr lang="en-US" altLang="zh-CN" sz="2800" b="1">
                <a:latin typeface="Times New Roman" panose="02020603050405020304" pitchFamily="18" charset="0"/>
                <a:cs typeface="Times New Roman" panose="02020603050405020304" pitchFamily="18" charset="0"/>
              </a:rPr>
              <a:t>KA</a:t>
            </a:r>
            <a:r>
              <a:rPr lang="zh-CN" altLang="en-US" sz="2800" b="1">
                <a:latin typeface="Times New Roman" panose="02020603050405020304" pitchFamily="18" charset="0"/>
                <a:cs typeface="Times New Roman" panose="02020603050405020304" pitchFamily="18" charset="0"/>
              </a:rPr>
              <a:t>通电，其触点闭合</a:t>
            </a:r>
            <a:r>
              <a:rPr lang="en-US" altLang="zh-CN" sz="2800" b="1">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故障指示灯亮。</a:t>
            </a:r>
          </a:p>
        </p:txBody>
      </p:sp>
      <p:pic>
        <p:nvPicPr>
          <p:cNvPr id="551000" name="Picture 88" descr="图片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4301" y="1417193"/>
            <a:ext cx="6811962" cy="307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46614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51000"/>
                                        </p:tgtEl>
                                        <p:attrNameLst>
                                          <p:attrName>style.visibility</p:attrName>
                                        </p:attrNameLst>
                                      </p:cBhvr>
                                      <p:to>
                                        <p:strVal val="visible"/>
                                      </p:to>
                                    </p:set>
                                    <p:animEffect transition="in" filter="wipe(left)">
                                      <p:cBhvr>
                                        <p:cTn id="7" dur="1000"/>
                                        <p:tgtEl>
                                          <p:spTgt spid="5510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50998"/>
                                        </p:tgtEl>
                                        <p:attrNameLst>
                                          <p:attrName>style.visibility</p:attrName>
                                        </p:attrNameLst>
                                      </p:cBhvr>
                                      <p:to>
                                        <p:strVal val="visible"/>
                                      </p:to>
                                    </p:set>
                                    <p:animEffect transition="in" filter="wipe(left)">
                                      <p:cBhvr>
                                        <p:cTn id="12" dur="500"/>
                                        <p:tgtEl>
                                          <p:spTgt spid="5509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0998" grpId="0" autoUpdateAnimBg="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Text Box 2"/>
          <p:cNvSpPr txBox="1">
            <a:spLocks noChangeArrowheads="1"/>
          </p:cNvSpPr>
          <p:nvPr/>
        </p:nvSpPr>
        <p:spPr bwMode="auto">
          <a:xfrm>
            <a:off x="319217" y="5646738"/>
            <a:ext cx="8502392" cy="523220"/>
          </a:xfrm>
          <a:prstGeom prst="rect">
            <a:avLst/>
          </a:prstGeom>
          <a:noFill/>
          <a:ln w="9525" cap="sq">
            <a:noFill/>
            <a:miter lim="800000"/>
            <a:headEnd/>
            <a:tailEnd/>
          </a:ln>
        </p:spPr>
        <p:txBody>
          <a:bodyPr wrap="none">
            <a:spAutoFit/>
          </a:bodyPr>
          <a:lstStyle/>
          <a:p>
            <a:pPr algn="ctr" eaLnBrk="0" hangingPunct="0">
              <a:defRPr/>
            </a:pPr>
            <a:r>
              <a:rPr lang="zh-CN" altLang="en-US" sz="2800" b="1">
                <a:latin typeface="Times New Roman" panose="02020603050405020304" pitchFamily="18" charset="0"/>
                <a:cs typeface="Times New Roman" panose="02020603050405020304" pitchFamily="18" charset="0"/>
              </a:rPr>
              <a:t>正常工作时</a:t>
            </a:r>
            <a:r>
              <a:rPr lang="en-US" altLang="zh-CN" sz="2800" b="1">
                <a:latin typeface="Times New Roman" panose="02020603050405020304" pitchFamily="18" charset="0"/>
                <a:cs typeface="Times New Roman" panose="02020603050405020304" pitchFamily="18" charset="0"/>
              </a:rPr>
              <a:t>, </a:t>
            </a:r>
            <a:r>
              <a:rPr lang="en-US" altLang="zh-CN" sz="2800" b="1" i="1">
                <a:latin typeface="Times New Roman" panose="02020603050405020304" pitchFamily="18" charset="0"/>
                <a:cs typeface="Times New Roman" panose="02020603050405020304" pitchFamily="18" charset="0"/>
              </a:rPr>
              <a:t>ABCD </a:t>
            </a:r>
            <a:r>
              <a:rPr lang="en-US" altLang="zh-CN" sz="2800" b="1">
                <a:latin typeface="Times New Roman" panose="02020603050405020304" pitchFamily="18" charset="0"/>
                <a:cs typeface="Times New Roman" panose="02020603050405020304" pitchFamily="18" charset="0"/>
              </a:rPr>
              <a:t>= 1111, T</a:t>
            </a:r>
            <a:r>
              <a:rPr lang="en-US" altLang="zh-CN" sz="2800" b="1" baseline="-25000">
                <a:latin typeface="Times New Roman" panose="02020603050405020304" pitchFamily="18" charset="0"/>
                <a:cs typeface="Times New Roman" panose="02020603050405020304" pitchFamily="18" charset="0"/>
              </a:rPr>
              <a:t>1 </a:t>
            </a:r>
            <a:r>
              <a:rPr lang="zh-CN" altLang="en-US" sz="2800" b="1">
                <a:latin typeface="Times New Roman" panose="02020603050405020304" pitchFamily="18" charset="0"/>
                <a:cs typeface="Times New Roman" panose="02020603050405020304" pitchFamily="18" charset="0"/>
              </a:rPr>
              <a:t>导通</a:t>
            </a:r>
            <a:r>
              <a:rPr lang="en-US" altLang="zh-CN" sz="2800" b="1">
                <a:latin typeface="Times New Roman" panose="02020603050405020304" pitchFamily="18" charset="0"/>
                <a:cs typeface="Times New Roman" panose="02020603050405020304" pitchFamily="18" charset="0"/>
              </a:rPr>
              <a:t>, M </a:t>
            </a:r>
            <a:r>
              <a:rPr lang="zh-CN" altLang="en-US" sz="2800" b="1">
                <a:latin typeface="Times New Roman" panose="02020603050405020304" pitchFamily="18" charset="0"/>
                <a:cs typeface="Times New Roman" panose="02020603050405020304" pitchFamily="18" charset="0"/>
              </a:rPr>
              <a:t>转动</a:t>
            </a:r>
            <a:r>
              <a:rPr lang="en-US" altLang="zh-CN" sz="2800" b="1">
                <a:latin typeface="Times New Roman" panose="02020603050405020304" pitchFamily="18" charset="0"/>
                <a:cs typeface="Times New Roman" panose="02020603050405020304" pitchFamily="18" charset="0"/>
              </a:rPr>
              <a:t>, T</a:t>
            </a:r>
            <a:r>
              <a:rPr lang="en-US" altLang="zh-CN" sz="2800" b="1" baseline="-25000">
                <a:latin typeface="Times New Roman" panose="02020603050405020304" pitchFamily="18" charset="0"/>
                <a:cs typeface="Times New Roman" panose="02020603050405020304" pitchFamily="18" charset="0"/>
              </a:rPr>
              <a:t>2 </a:t>
            </a:r>
            <a:r>
              <a:rPr lang="zh-CN" altLang="en-US" sz="2800" b="1">
                <a:latin typeface="Times New Roman" panose="02020603050405020304" pitchFamily="18" charset="0"/>
                <a:cs typeface="Times New Roman" panose="02020603050405020304" pitchFamily="18" charset="0"/>
              </a:rPr>
              <a:t>截止。</a:t>
            </a:r>
          </a:p>
        </p:txBody>
      </p:sp>
      <p:sp>
        <p:nvSpPr>
          <p:cNvPr id="154627" name="Text Box 3"/>
          <p:cNvSpPr txBox="1">
            <a:spLocks noChangeArrowheads="1"/>
          </p:cNvSpPr>
          <p:nvPr/>
        </p:nvSpPr>
        <p:spPr bwMode="auto">
          <a:xfrm>
            <a:off x="368300" y="606425"/>
            <a:ext cx="4032250" cy="519113"/>
          </a:xfrm>
          <a:prstGeom prst="rect">
            <a:avLst/>
          </a:prstGeom>
          <a:noFill/>
          <a:ln w="28575" cap="sq">
            <a:noFill/>
            <a:miter lim="800000"/>
            <a:headEnd/>
            <a:tailEnd/>
          </a:ln>
        </p:spPr>
        <p:txBody>
          <a:bodyPr anchor="ctr">
            <a:spAutoFit/>
          </a:bodyPr>
          <a:lstStyle/>
          <a:p>
            <a:pPr>
              <a:defRPr/>
            </a:pPr>
            <a:r>
              <a:rPr lang="en-US" altLang="zh-CN" sz="2800" b="1">
                <a:solidFill>
                  <a:srgbClr val="000099"/>
                </a:solidFill>
                <a:latin typeface="Times New Roman" panose="02020603050405020304" pitchFamily="18" charset="0"/>
                <a:cs typeface="Times New Roman" panose="02020603050405020304" pitchFamily="18" charset="0"/>
              </a:rPr>
              <a:t>20. 11. 2 </a:t>
            </a:r>
            <a:r>
              <a:rPr lang="zh-CN" altLang="en-US" sz="2800" b="1">
                <a:solidFill>
                  <a:srgbClr val="000099"/>
                </a:solidFill>
                <a:latin typeface="Times New Roman" panose="02020603050405020304" pitchFamily="18" charset="0"/>
                <a:cs typeface="Times New Roman" panose="02020603050405020304" pitchFamily="18" charset="0"/>
              </a:rPr>
              <a:t>故障报警器</a:t>
            </a:r>
          </a:p>
        </p:txBody>
      </p:sp>
      <p:pic>
        <p:nvPicPr>
          <p:cNvPr id="552082" name="Picture 146" descr="图片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404813"/>
            <a:ext cx="8385175" cy="521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47"/>
          <p:cNvGrpSpPr>
            <a:grpSpLocks/>
          </p:cNvGrpSpPr>
          <p:nvPr/>
        </p:nvGrpSpPr>
        <p:grpSpPr bwMode="auto">
          <a:xfrm>
            <a:off x="7450138" y="3335338"/>
            <a:ext cx="203200" cy="404812"/>
            <a:chOff x="4749" y="2129"/>
            <a:chExt cx="128" cy="255"/>
          </a:xfrm>
        </p:grpSpPr>
        <p:sp>
          <p:nvSpPr>
            <p:cNvPr id="552084" name="Line 148"/>
            <p:cNvSpPr>
              <a:spLocks noChangeShapeType="1"/>
            </p:cNvSpPr>
            <p:nvPr/>
          </p:nvSpPr>
          <p:spPr bwMode="auto">
            <a:xfrm flipV="1">
              <a:off x="4876" y="2129"/>
              <a:ext cx="1" cy="255"/>
            </a:xfrm>
            <a:prstGeom prst="line">
              <a:avLst/>
            </a:prstGeom>
            <a:noFill/>
            <a:ln w="38100" cap="sq">
              <a:solidFill>
                <a:srgbClr val="FF3300"/>
              </a:solidFill>
              <a:round/>
              <a:headEnd/>
              <a:tailEnd/>
            </a:ln>
            <a:effectLst/>
          </p:spPr>
          <p:txBody>
            <a:bodyPr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52085" name="Line 149"/>
            <p:cNvSpPr>
              <a:spLocks noChangeShapeType="1"/>
            </p:cNvSpPr>
            <p:nvPr/>
          </p:nvSpPr>
          <p:spPr bwMode="auto">
            <a:xfrm>
              <a:off x="4749" y="2160"/>
              <a:ext cx="105" cy="199"/>
            </a:xfrm>
            <a:prstGeom prst="line">
              <a:avLst/>
            </a:prstGeom>
            <a:noFill/>
            <a:ln w="38100">
              <a:solidFill>
                <a:schemeClr val="bg1"/>
              </a:solidFill>
              <a:round/>
              <a:headEnd/>
              <a:tailEnd/>
            </a:ln>
            <a:effectLst/>
          </p:spPr>
          <p:txBody>
            <a:bodyPr/>
            <a:lstStyle/>
            <a:p>
              <a:pPr>
                <a:defRPr/>
              </a:pPr>
              <a:endParaRPr lang="zh-CN" altLang="en-US" b="1">
                <a:latin typeface="Times New Roman" panose="02020603050405020304" pitchFamily="18" charset="0"/>
                <a:cs typeface="Times New Roman" panose="02020603050405020304" pitchFamily="18" charset="0"/>
              </a:endParaRPr>
            </a:p>
          </p:txBody>
        </p:sp>
      </p:grpSp>
      <p:grpSp>
        <p:nvGrpSpPr>
          <p:cNvPr id="3" name="Group 150"/>
          <p:cNvGrpSpPr>
            <a:grpSpLocks/>
          </p:cNvGrpSpPr>
          <p:nvPr/>
        </p:nvGrpSpPr>
        <p:grpSpPr bwMode="auto">
          <a:xfrm>
            <a:off x="846138" y="2851150"/>
            <a:ext cx="349250" cy="2520950"/>
            <a:chOff x="478" y="1662"/>
            <a:chExt cx="220" cy="1588"/>
          </a:xfrm>
        </p:grpSpPr>
        <p:sp>
          <p:nvSpPr>
            <p:cNvPr id="154634" name="Text Box 151"/>
            <p:cNvSpPr txBox="1">
              <a:spLocks noChangeArrowheads="1"/>
            </p:cNvSpPr>
            <p:nvPr/>
          </p:nvSpPr>
          <p:spPr bwMode="auto">
            <a:xfrm>
              <a:off x="478" y="1662"/>
              <a:ext cx="212" cy="288"/>
            </a:xfrm>
            <a:prstGeom prst="rect">
              <a:avLst/>
            </a:prstGeom>
            <a:noFill/>
            <a:ln w="9525" cap="sq">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a:r>
                <a:rPr lang="en-US" altLang="zh-CN">
                  <a:solidFill>
                    <a:srgbClr val="FF3300"/>
                  </a:solidFill>
                  <a:ea typeface="幼圆" panose="02010509060101010101" pitchFamily="49" charset="-122"/>
                  <a:cs typeface="Times New Roman" panose="02020603050405020304" pitchFamily="18" charset="0"/>
                </a:rPr>
                <a:t>1</a:t>
              </a:r>
            </a:p>
          </p:txBody>
        </p:sp>
        <p:sp>
          <p:nvSpPr>
            <p:cNvPr id="154635" name="Text Box 152"/>
            <p:cNvSpPr txBox="1">
              <a:spLocks noChangeArrowheads="1"/>
            </p:cNvSpPr>
            <p:nvPr/>
          </p:nvSpPr>
          <p:spPr bwMode="auto">
            <a:xfrm>
              <a:off x="486" y="2098"/>
              <a:ext cx="212" cy="288"/>
            </a:xfrm>
            <a:prstGeom prst="rect">
              <a:avLst/>
            </a:prstGeom>
            <a:noFill/>
            <a:ln w="9525" cap="sq">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a:r>
                <a:rPr lang="en-US" altLang="zh-CN">
                  <a:solidFill>
                    <a:srgbClr val="FF3300"/>
                  </a:solidFill>
                  <a:ea typeface="幼圆" panose="02010509060101010101" pitchFamily="49" charset="-122"/>
                  <a:cs typeface="Times New Roman" panose="02020603050405020304" pitchFamily="18" charset="0"/>
                </a:rPr>
                <a:t>1</a:t>
              </a:r>
            </a:p>
          </p:txBody>
        </p:sp>
        <p:sp>
          <p:nvSpPr>
            <p:cNvPr id="154636" name="Text Box 153"/>
            <p:cNvSpPr txBox="1">
              <a:spLocks noChangeArrowheads="1"/>
            </p:cNvSpPr>
            <p:nvPr/>
          </p:nvSpPr>
          <p:spPr bwMode="auto">
            <a:xfrm>
              <a:off x="478" y="2559"/>
              <a:ext cx="212" cy="288"/>
            </a:xfrm>
            <a:prstGeom prst="rect">
              <a:avLst/>
            </a:prstGeom>
            <a:noFill/>
            <a:ln w="9525" cap="sq">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a:r>
                <a:rPr lang="en-US" altLang="zh-CN">
                  <a:solidFill>
                    <a:srgbClr val="FF3300"/>
                  </a:solidFill>
                  <a:ea typeface="幼圆" panose="02010509060101010101" pitchFamily="49" charset="-122"/>
                  <a:cs typeface="Times New Roman" panose="02020603050405020304" pitchFamily="18" charset="0"/>
                </a:rPr>
                <a:t>1</a:t>
              </a:r>
            </a:p>
          </p:txBody>
        </p:sp>
        <p:sp>
          <p:nvSpPr>
            <p:cNvPr id="154637" name="Text Box 154"/>
            <p:cNvSpPr txBox="1">
              <a:spLocks noChangeArrowheads="1"/>
            </p:cNvSpPr>
            <p:nvPr/>
          </p:nvSpPr>
          <p:spPr bwMode="auto">
            <a:xfrm>
              <a:off x="486" y="2962"/>
              <a:ext cx="212" cy="288"/>
            </a:xfrm>
            <a:prstGeom prst="rect">
              <a:avLst/>
            </a:prstGeom>
            <a:noFill/>
            <a:ln w="9525" cap="sq">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a:r>
                <a:rPr lang="en-US" altLang="zh-CN">
                  <a:solidFill>
                    <a:srgbClr val="FF3300"/>
                  </a:solidFill>
                  <a:ea typeface="幼圆" panose="02010509060101010101" pitchFamily="49" charset="-122"/>
                  <a:cs typeface="Times New Roman" panose="02020603050405020304" pitchFamily="18" charset="0"/>
                </a:rPr>
                <a:t>1</a:t>
              </a:r>
            </a:p>
          </p:txBody>
        </p:sp>
      </p:grpSp>
      <p:sp>
        <p:nvSpPr>
          <p:cNvPr id="552091" name="Text Box 155"/>
          <p:cNvSpPr txBox="1">
            <a:spLocks noChangeArrowheads="1"/>
          </p:cNvSpPr>
          <p:nvPr/>
        </p:nvSpPr>
        <p:spPr bwMode="auto">
          <a:xfrm>
            <a:off x="4438650" y="3595688"/>
            <a:ext cx="336550" cy="457200"/>
          </a:xfrm>
          <a:prstGeom prst="rect">
            <a:avLst/>
          </a:prstGeom>
          <a:noFill/>
          <a:ln w="9525" cap="sq">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a:r>
              <a:rPr lang="en-US" altLang="zh-CN">
                <a:solidFill>
                  <a:srgbClr val="FF3300"/>
                </a:solidFill>
                <a:ea typeface="幼圆" panose="02010509060101010101" pitchFamily="49" charset="-122"/>
                <a:cs typeface="Times New Roman" panose="02020603050405020304" pitchFamily="18" charset="0"/>
              </a:rPr>
              <a:t>0</a:t>
            </a:r>
          </a:p>
        </p:txBody>
      </p:sp>
      <p:sp>
        <p:nvSpPr>
          <p:cNvPr id="552092" name="Text Box 156"/>
          <p:cNvSpPr txBox="1">
            <a:spLocks noChangeArrowheads="1"/>
          </p:cNvSpPr>
          <p:nvPr/>
        </p:nvSpPr>
        <p:spPr bwMode="auto">
          <a:xfrm>
            <a:off x="5260975" y="4535488"/>
            <a:ext cx="336550" cy="457200"/>
          </a:xfrm>
          <a:prstGeom prst="rect">
            <a:avLst/>
          </a:prstGeom>
          <a:noFill/>
          <a:ln w="9525" cap="sq">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a:r>
              <a:rPr lang="en-US" altLang="zh-CN">
                <a:solidFill>
                  <a:srgbClr val="FF3300"/>
                </a:solidFill>
                <a:ea typeface="幼圆" panose="02010509060101010101" pitchFamily="49" charset="-122"/>
                <a:cs typeface="Times New Roman" panose="02020603050405020304" pitchFamily="18" charset="0"/>
              </a:rPr>
              <a:t>0</a:t>
            </a:r>
          </a:p>
        </p:txBody>
      </p:sp>
      <p:sp>
        <p:nvSpPr>
          <p:cNvPr id="552093" name="Text Box 157"/>
          <p:cNvSpPr txBox="1">
            <a:spLocks noChangeArrowheads="1"/>
          </p:cNvSpPr>
          <p:nvPr/>
        </p:nvSpPr>
        <p:spPr bwMode="auto">
          <a:xfrm>
            <a:off x="5915025" y="3894138"/>
            <a:ext cx="336550" cy="457200"/>
          </a:xfrm>
          <a:prstGeom prst="rect">
            <a:avLst/>
          </a:prstGeom>
          <a:noFill/>
          <a:ln w="9525" cap="sq">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a:r>
              <a:rPr lang="en-US" altLang="zh-CN">
                <a:solidFill>
                  <a:srgbClr val="FF3300"/>
                </a:solidFill>
                <a:ea typeface="幼圆" panose="02010509060101010101" pitchFamily="49" charset="-122"/>
                <a:cs typeface="Times New Roman" panose="02020603050405020304" pitchFamily="18" charset="0"/>
              </a:rPr>
              <a:t>1</a:t>
            </a:r>
          </a:p>
        </p:txBody>
      </p:sp>
    </p:spTree>
    <p:extLst>
      <p:ext uri="{BB962C8B-B14F-4D97-AF65-F5344CB8AC3E}">
        <p14:creationId xmlns:p14="http://schemas.microsoft.com/office/powerpoint/2010/main" val="29131833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52082"/>
                                        </p:tgtEl>
                                        <p:attrNameLst>
                                          <p:attrName>style.visibility</p:attrName>
                                        </p:attrNameLst>
                                      </p:cBhvr>
                                      <p:to>
                                        <p:strVal val="visible"/>
                                      </p:to>
                                    </p:set>
                                    <p:animEffect transition="in" filter="wipe(left)">
                                      <p:cBhvr>
                                        <p:cTn id="7" dur="1000"/>
                                        <p:tgtEl>
                                          <p:spTgt spid="5520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51938"/>
                                        </p:tgtEl>
                                        <p:attrNameLst>
                                          <p:attrName>style.visibility</p:attrName>
                                        </p:attrNameLst>
                                      </p:cBhvr>
                                      <p:to>
                                        <p:strVal val="visible"/>
                                      </p:to>
                                    </p:set>
                                    <p:animEffect transition="in" filter="wipe(left)">
                                      <p:cBhvr>
                                        <p:cTn id="12" dur="500"/>
                                        <p:tgtEl>
                                          <p:spTgt spid="55193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10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52091"/>
                                        </p:tgtEl>
                                        <p:attrNameLst>
                                          <p:attrName>style.visibility</p:attrName>
                                        </p:attrNameLst>
                                      </p:cBhvr>
                                      <p:to>
                                        <p:strVal val="visible"/>
                                      </p:to>
                                    </p:set>
                                    <p:animEffect transition="in" filter="wipe(left)">
                                      <p:cBhvr>
                                        <p:cTn id="22" dur="1000"/>
                                        <p:tgtEl>
                                          <p:spTgt spid="552091"/>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552092"/>
                                        </p:tgtEl>
                                        <p:attrNameLst>
                                          <p:attrName>style.visibility</p:attrName>
                                        </p:attrNameLst>
                                      </p:cBhvr>
                                      <p:to>
                                        <p:strVal val="visible"/>
                                      </p:to>
                                    </p:set>
                                    <p:animEffect transition="in" filter="wipe(left)">
                                      <p:cBhvr>
                                        <p:cTn id="25" dur="1000"/>
                                        <p:tgtEl>
                                          <p:spTgt spid="552092"/>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552093"/>
                                        </p:tgtEl>
                                        <p:attrNameLst>
                                          <p:attrName>style.visibility</p:attrName>
                                        </p:attrNameLst>
                                      </p:cBhvr>
                                      <p:to>
                                        <p:strVal val="visible"/>
                                      </p:to>
                                    </p:set>
                                    <p:animEffect transition="in" filter="wipe(left)">
                                      <p:cBhvr>
                                        <p:cTn id="28" dur="1000"/>
                                        <p:tgtEl>
                                          <p:spTgt spid="552093"/>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ipe(left)">
                                      <p:cBhvr>
                                        <p:cTn id="33"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1938" grpId="0" autoUpdateAnimBg="0"/>
      <p:bldP spid="552091" grpId="0"/>
      <p:bldP spid="552092" grpId="0"/>
      <p:bldP spid="552093"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ChangeArrowheads="1"/>
          </p:cNvSpPr>
          <p:nvPr/>
        </p:nvSpPr>
        <p:spPr bwMode="auto">
          <a:xfrm>
            <a:off x="627888" y="670560"/>
            <a:ext cx="4637088"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0099"/>
                </a:solidFill>
              </a:rPr>
              <a:t>20. 11. 3  </a:t>
            </a:r>
            <a:r>
              <a:rPr lang="zh-CN" altLang="en-US" sz="2800">
                <a:solidFill>
                  <a:srgbClr val="000099"/>
                </a:solidFill>
              </a:rPr>
              <a:t>两地控制一灯的电路</a:t>
            </a:r>
            <a:endParaRPr lang="zh-CN" altLang="en-US" sz="2800" baseline="-25000">
              <a:solidFill>
                <a:srgbClr val="000099"/>
              </a:solidFill>
            </a:endParaRPr>
          </a:p>
        </p:txBody>
      </p:sp>
      <p:sp>
        <p:nvSpPr>
          <p:cNvPr id="553064" name="Text Box 104"/>
          <p:cNvSpPr txBox="1">
            <a:spLocks noChangeArrowheads="1"/>
          </p:cNvSpPr>
          <p:nvPr/>
        </p:nvSpPr>
        <p:spPr bwMode="auto">
          <a:xfrm>
            <a:off x="704088" y="4937760"/>
            <a:ext cx="23272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a:solidFill>
                  <a:srgbClr val="CC0000"/>
                </a:solidFill>
              </a:rPr>
              <a:t>逻辑表达式：</a:t>
            </a:r>
          </a:p>
        </p:txBody>
      </p:sp>
      <p:graphicFrame>
        <p:nvGraphicFramePr>
          <p:cNvPr id="553065" name="Object 105"/>
          <p:cNvGraphicFramePr>
            <a:graphicFrameLocks noChangeAspect="1"/>
          </p:cNvGraphicFramePr>
          <p:nvPr>
            <p:extLst/>
          </p:nvPr>
        </p:nvGraphicFramePr>
        <p:xfrm>
          <a:off x="796163" y="5502910"/>
          <a:ext cx="1828800" cy="701675"/>
        </p:xfrm>
        <a:graphic>
          <a:graphicData uri="http://schemas.openxmlformats.org/presentationml/2006/ole">
            <mc:AlternateContent xmlns:mc="http://schemas.openxmlformats.org/markup-compatibility/2006">
              <mc:Choice xmlns:v="urn:schemas-microsoft-com:vml" Requires="v">
                <p:oleObj spid="_x0000_s37893" name="Equation" r:id="rId3" imgW="761760" imgH="291960" progId="Equation.3">
                  <p:embed/>
                </p:oleObj>
              </mc:Choice>
              <mc:Fallback>
                <p:oleObj name="Equation" r:id="rId3" imgW="761760" imgH="2919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163" y="5502910"/>
                        <a:ext cx="182880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3066" name="Text Box 106"/>
          <p:cNvSpPr txBox="1">
            <a:spLocks noChangeArrowheads="1"/>
          </p:cNvSpPr>
          <p:nvPr/>
        </p:nvSpPr>
        <p:spPr bwMode="auto">
          <a:xfrm>
            <a:off x="3272663" y="4939348"/>
            <a:ext cx="5541963"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sz="2800">
                <a:solidFill>
                  <a:srgbClr val="000099"/>
                </a:solidFill>
              </a:rPr>
              <a:t>当</a:t>
            </a:r>
            <a:r>
              <a:rPr lang="en-US" altLang="zh-CN" sz="2800" i="1">
                <a:solidFill>
                  <a:srgbClr val="000099"/>
                </a:solidFill>
              </a:rPr>
              <a:t>A</a:t>
            </a:r>
            <a:r>
              <a:rPr lang="zh-CN" altLang="en-US" sz="2800">
                <a:solidFill>
                  <a:srgbClr val="000099"/>
                </a:solidFill>
              </a:rPr>
              <a:t>、</a:t>
            </a:r>
            <a:r>
              <a:rPr lang="en-US" altLang="zh-CN" sz="2800" i="1">
                <a:solidFill>
                  <a:srgbClr val="000099"/>
                </a:solidFill>
              </a:rPr>
              <a:t>B</a:t>
            </a:r>
            <a:r>
              <a:rPr lang="zh-CN" altLang="en-US" sz="2800">
                <a:solidFill>
                  <a:srgbClr val="000099"/>
                </a:solidFill>
              </a:rPr>
              <a:t>取值不同时，</a:t>
            </a:r>
            <a:r>
              <a:rPr lang="en-US" altLang="zh-CN" sz="2800" i="1">
                <a:solidFill>
                  <a:srgbClr val="000099"/>
                </a:solidFill>
              </a:rPr>
              <a:t>Y</a:t>
            </a:r>
            <a:r>
              <a:rPr lang="en-US" altLang="zh-CN" sz="2800">
                <a:solidFill>
                  <a:srgbClr val="000099"/>
                </a:solidFill>
              </a:rPr>
              <a:t>=1</a:t>
            </a:r>
            <a:r>
              <a:rPr lang="zh-CN" altLang="en-US" sz="2800">
                <a:solidFill>
                  <a:srgbClr val="000099"/>
                </a:solidFill>
              </a:rPr>
              <a:t>，灯亮；</a:t>
            </a:r>
          </a:p>
          <a:p>
            <a:pPr eaLnBrk="1" hangingPunct="1">
              <a:lnSpc>
                <a:spcPct val="120000"/>
              </a:lnSpc>
            </a:pPr>
            <a:r>
              <a:rPr lang="zh-CN" altLang="en-US" sz="2800">
                <a:solidFill>
                  <a:srgbClr val="000099"/>
                </a:solidFill>
              </a:rPr>
              <a:t>当</a:t>
            </a:r>
            <a:r>
              <a:rPr lang="en-US" altLang="zh-CN" sz="2800" i="1">
                <a:solidFill>
                  <a:srgbClr val="000099"/>
                </a:solidFill>
              </a:rPr>
              <a:t>A</a:t>
            </a:r>
            <a:r>
              <a:rPr lang="zh-CN" altLang="en-US" sz="2800">
                <a:solidFill>
                  <a:srgbClr val="000099"/>
                </a:solidFill>
              </a:rPr>
              <a:t>、</a:t>
            </a:r>
            <a:r>
              <a:rPr lang="en-US" altLang="zh-CN" sz="2800" i="1">
                <a:solidFill>
                  <a:srgbClr val="000099"/>
                </a:solidFill>
              </a:rPr>
              <a:t>B</a:t>
            </a:r>
            <a:r>
              <a:rPr lang="zh-CN" altLang="en-US" sz="2800">
                <a:solidFill>
                  <a:srgbClr val="000099"/>
                </a:solidFill>
              </a:rPr>
              <a:t>取值相同时，</a:t>
            </a:r>
            <a:r>
              <a:rPr lang="en-US" altLang="zh-CN" sz="2800" i="1">
                <a:solidFill>
                  <a:srgbClr val="000099"/>
                </a:solidFill>
              </a:rPr>
              <a:t>Y</a:t>
            </a:r>
            <a:r>
              <a:rPr lang="en-US" altLang="zh-CN" sz="2800">
                <a:solidFill>
                  <a:srgbClr val="000099"/>
                </a:solidFill>
              </a:rPr>
              <a:t>=0</a:t>
            </a:r>
            <a:r>
              <a:rPr lang="zh-CN" altLang="en-US" sz="2800">
                <a:solidFill>
                  <a:srgbClr val="000099"/>
                </a:solidFill>
              </a:rPr>
              <a:t>，灯灭。</a:t>
            </a:r>
          </a:p>
        </p:txBody>
      </p:sp>
      <p:pic>
        <p:nvPicPr>
          <p:cNvPr id="553068" name="Picture 108" descr="图片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2401" y="1272223"/>
            <a:ext cx="7018337"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12366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53068"/>
                                        </p:tgtEl>
                                        <p:attrNameLst>
                                          <p:attrName>style.visibility</p:attrName>
                                        </p:attrNameLst>
                                      </p:cBhvr>
                                      <p:to>
                                        <p:strVal val="visible"/>
                                      </p:to>
                                    </p:set>
                                    <p:animEffect transition="in" filter="wipe(left)">
                                      <p:cBhvr>
                                        <p:cTn id="7" dur="1000"/>
                                        <p:tgtEl>
                                          <p:spTgt spid="5530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53064"/>
                                        </p:tgtEl>
                                        <p:attrNameLst>
                                          <p:attrName>style.visibility</p:attrName>
                                        </p:attrNameLst>
                                      </p:cBhvr>
                                      <p:to>
                                        <p:strVal val="visible"/>
                                      </p:to>
                                    </p:set>
                                    <p:animEffect transition="in" filter="wipe(left)">
                                      <p:cBhvr>
                                        <p:cTn id="12" dur="500"/>
                                        <p:tgtEl>
                                          <p:spTgt spid="55306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53065"/>
                                        </p:tgtEl>
                                        <p:attrNameLst>
                                          <p:attrName>style.visibility</p:attrName>
                                        </p:attrNameLst>
                                      </p:cBhvr>
                                      <p:to>
                                        <p:strVal val="visible"/>
                                      </p:to>
                                    </p:set>
                                    <p:animEffect transition="in" filter="wipe(left)">
                                      <p:cBhvr>
                                        <p:cTn id="17" dur="500"/>
                                        <p:tgtEl>
                                          <p:spTgt spid="55306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53066"/>
                                        </p:tgtEl>
                                        <p:attrNameLst>
                                          <p:attrName>style.visibility</p:attrName>
                                        </p:attrNameLst>
                                      </p:cBhvr>
                                      <p:to>
                                        <p:strVal val="visible"/>
                                      </p:to>
                                    </p:set>
                                    <p:animEffect transition="in" filter="wipe(left)">
                                      <p:cBhvr>
                                        <p:cTn id="22" dur="500"/>
                                        <p:tgtEl>
                                          <p:spTgt spid="5530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64" grpId="0" autoUpdateAnimBg="0"/>
      <p:bldP spid="553066" grpId="0" autoUpdateAnimBg="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6858000"/>
          </a:xfrm>
          <a:prstGeom prst="rect">
            <a:avLst/>
          </a:prstGeom>
        </p:spPr>
      </p:pic>
      <p:sp>
        <p:nvSpPr>
          <p:cNvPr id="3" name="文本框 2"/>
          <p:cNvSpPr txBox="1"/>
          <p:nvPr/>
        </p:nvSpPr>
        <p:spPr>
          <a:xfrm>
            <a:off x="1593409" y="1620570"/>
            <a:ext cx="5957180" cy="1446550"/>
          </a:xfrm>
          <a:prstGeom prst="rect">
            <a:avLst/>
          </a:prstGeom>
          <a:noFill/>
        </p:spPr>
        <p:txBody>
          <a:bodyPr wrap="square" rtlCol="0">
            <a:spAutoFit/>
          </a:bodyPr>
          <a:lstStyle/>
          <a:p>
            <a:pPr algn="ctr"/>
            <a:r>
              <a:rPr lang="zh-CN" altLang="en-US" sz="8800" b="1" dirty="0" smtClean="0">
                <a:solidFill>
                  <a:srgbClr val="FFFF00"/>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本 章 结 束</a:t>
            </a:r>
            <a:endParaRPr lang="zh-CN" altLang="en-US" sz="8800" b="1" dirty="0">
              <a:solidFill>
                <a:srgbClr val="FFFF00"/>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endParaRPr>
          </a:p>
        </p:txBody>
      </p:sp>
    </p:spTree>
    <p:extLst>
      <p:ext uri="{BB962C8B-B14F-4D97-AF65-F5344CB8AC3E}">
        <p14:creationId xmlns:p14="http://schemas.microsoft.com/office/powerpoint/2010/main" val="33661822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04577" name="Picture 97" descr="图片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9350" y="1158875"/>
            <a:ext cx="2935288" cy="231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4508" name="Rectangle 28"/>
          <p:cNvSpPr>
            <a:spLocks noGrp="1" noChangeArrowheads="1"/>
          </p:cNvSpPr>
          <p:nvPr>
            <p:ph type="subTitle" idx="1"/>
          </p:nvPr>
        </p:nvSpPr>
        <p:spPr bwMode="auto">
          <a:xfrm>
            <a:off x="468313" y="685800"/>
            <a:ext cx="3124200" cy="60960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en-US" altLang="zh-CN" sz="2800" b="1" smtClean="0">
                <a:solidFill>
                  <a:srgbClr val="CC0000"/>
                </a:solidFill>
                <a:latin typeface="Times New Roman" panose="02020603050405020304" pitchFamily="18" charset="0"/>
                <a:cs typeface="Times New Roman" panose="02020603050405020304" pitchFamily="18" charset="0"/>
              </a:rPr>
              <a:t>2.  </a:t>
            </a:r>
            <a:r>
              <a:rPr lang="zh-CN" altLang="en-US" sz="2800" b="1" smtClean="0">
                <a:solidFill>
                  <a:srgbClr val="CC0000"/>
                </a:solidFill>
                <a:latin typeface="Times New Roman" panose="02020603050405020304" pitchFamily="18" charset="0"/>
                <a:cs typeface="Times New Roman" panose="02020603050405020304" pitchFamily="18" charset="0"/>
              </a:rPr>
              <a:t>或逻辑关系</a:t>
            </a:r>
          </a:p>
        </p:txBody>
      </p:sp>
      <p:sp>
        <p:nvSpPr>
          <p:cNvPr id="404509" name="Rectangle 29"/>
          <p:cNvSpPr>
            <a:spLocks noChangeArrowheads="1"/>
          </p:cNvSpPr>
          <p:nvPr/>
        </p:nvSpPr>
        <p:spPr bwMode="auto">
          <a:xfrm>
            <a:off x="468313" y="4611688"/>
            <a:ext cx="8348662" cy="1031875"/>
          </a:xfrm>
          <a:prstGeom prst="rect">
            <a:avLst/>
          </a:prstGeom>
          <a:noFill/>
          <a:ln w="9525">
            <a:noFill/>
            <a:miter lim="800000"/>
            <a:headEnd/>
            <a:tailEnd/>
          </a:ln>
        </p:spPr>
        <p:txBody>
          <a:bodyPr>
            <a:spAutoFit/>
          </a:bodyPr>
          <a:lstStyle/>
          <a:p>
            <a:pPr>
              <a:lnSpc>
                <a:spcPct val="110000"/>
              </a:lnSpc>
              <a:spcBef>
                <a:spcPct val="30000"/>
              </a:spcBef>
              <a:defRPr/>
            </a:pPr>
            <a:r>
              <a:rPr lang="en-US" altLang="zh-CN" sz="2800" b="1" dirty="0">
                <a:solidFill>
                  <a:srgbClr val="CC0000"/>
                </a:solidFill>
                <a:latin typeface="Times New Roman" panose="02020603050405020304" pitchFamily="18" charset="0"/>
                <a:cs typeface="Times New Roman" panose="02020603050405020304" pitchFamily="18" charset="0"/>
              </a:rPr>
              <a:t>     </a:t>
            </a:r>
            <a:r>
              <a:rPr lang="zh-CN" altLang="en-US" sz="2800" b="1" dirty="0">
                <a:solidFill>
                  <a:srgbClr val="CC0000"/>
                </a:solidFill>
                <a:latin typeface="Times New Roman" panose="02020603050405020304" pitchFamily="18" charset="0"/>
                <a:cs typeface="Times New Roman" panose="02020603050405020304" pitchFamily="18" charset="0"/>
              </a:rPr>
              <a:t>或</a:t>
            </a:r>
            <a:r>
              <a:rPr lang="zh-CN" altLang="en-US" sz="2800" b="1" dirty="0">
                <a:latin typeface="Times New Roman" panose="02020603050405020304" pitchFamily="18" charset="0"/>
                <a:cs typeface="Times New Roman" panose="02020603050405020304" pitchFamily="18" charset="0"/>
              </a:rPr>
              <a:t>逻辑关系是指当决定某事件的条件之一具备时</a:t>
            </a:r>
            <a:r>
              <a:rPr lang="en-US" altLang="zh-CN" sz="2800" b="1" dirty="0">
                <a:latin typeface="Times New Roman" panose="02020603050405020304" pitchFamily="18" charset="0"/>
                <a:cs typeface="Times New Roman" panose="02020603050405020304" pitchFamily="18" charset="0"/>
              </a:rPr>
              <a:t>,</a:t>
            </a:r>
            <a:r>
              <a:rPr lang="zh-CN" altLang="en-US" sz="2800" b="1" dirty="0">
                <a:latin typeface="Times New Roman" panose="02020603050405020304" pitchFamily="18" charset="0"/>
                <a:cs typeface="Times New Roman" panose="02020603050405020304" pitchFamily="18" charset="0"/>
              </a:rPr>
              <a:t>该事件就发生。</a:t>
            </a:r>
          </a:p>
        </p:txBody>
      </p:sp>
      <p:sp>
        <p:nvSpPr>
          <p:cNvPr id="404510" name="Rectangle 30" descr="40%"/>
          <p:cNvSpPr>
            <a:spLocks noChangeArrowheads="1"/>
          </p:cNvSpPr>
          <p:nvPr/>
        </p:nvSpPr>
        <p:spPr bwMode="auto">
          <a:xfrm>
            <a:off x="544513" y="3933825"/>
            <a:ext cx="3905236" cy="523220"/>
          </a:xfrm>
          <a:prstGeom prst="rect">
            <a:avLst/>
          </a:prstGeom>
          <a:pattFill prst="pct40">
            <a:fgClr>
              <a:srgbClr val="FFCCCC"/>
            </a:fgClr>
            <a:bgClr>
              <a:srgbClr val="FFFFFF"/>
            </a:bgClr>
          </a:pattFill>
          <a:ln w="9525">
            <a:noFill/>
            <a:miter lim="800000"/>
            <a:headEnd/>
            <a:tailEnd/>
          </a:ln>
        </p:spPr>
        <p:txBody>
          <a:bodyPr wrap="none">
            <a:spAutoFit/>
          </a:bodyPr>
          <a:lstStyle/>
          <a:p>
            <a:pPr>
              <a:defRPr/>
            </a:pPr>
            <a:r>
              <a:rPr lang="zh-CN" altLang="en-US" sz="2800" b="1">
                <a:solidFill>
                  <a:srgbClr val="000099"/>
                </a:solidFill>
                <a:latin typeface="Times New Roman" panose="02020603050405020304" pitchFamily="18" charset="0"/>
                <a:cs typeface="Times New Roman" panose="02020603050405020304" pitchFamily="18" charset="0"/>
              </a:rPr>
              <a:t>逻辑表达式：</a:t>
            </a:r>
            <a:r>
              <a:rPr lang="zh-CN" altLang="en-US" sz="2800" b="1">
                <a:solidFill>
                  <a:srgbClr val="FF3300"/>
                </a:solidFill>
                <a:latin typeface="Times New Roman" panose="02020603050405020304" pitchFamily="18" charset="0"/>
                <a:cs typeface="Times New Roman" panose="02020603050405020304" pitchFamily="18" charset="0"/>
              </a:rPr>
              <a:t> </a:t>
            </a:r>
            <a:r>
              <a:rPr lang="en-US" altLang="zh-CN" sz="2800" b="1" i="1">
                <a:solidFill>
                  <a:srgbClr val="000099"/>
                </a:solidFill>
                <a:latin typeface="Times New Roman" panose="02020603050405020304" pitchFamily="18" charset="0"/>
                <a:cs typeface="Times New Roman" panose="02020603050405020304" pitchFamily="18" charset="0"/>
              </a:rPr>
              <a:t>Y</a:t>
            </a:r>
            <a:r>
              <a:rPr lang="en-US" altLang="zh-CN" sz="2800" b="1">
                <a:solidFill>
                  <a:srgbClr val="000099"/>
                </a:solidFill>
                <a:latin typeface="Times New Roman" panose="02020603050405020304" pitchFamily="18" charset="0"/>
                <a:cs typeface="Times New Roman" panose="02020603050405020304" pitchFamily="18" charset="0"/>
              </a:rPr>
              <a:t> = </a:t>
            </a:r>
            <a:r>
              <a:rPr lang="en-US" altLang="zh-CN" sz="2800" b="1" i="1">
                <a:solidFill>
                  <a:srgbClr val="000099"/>
                </a:solidFill>
                <a:latin typeface="Times New Roman" panose="02020603050405020304" pitchFamily="18" charset="0"/>
                <a:cs typeface="Times New Roman" panose="02020603050405020304" pitchFamily="18" charset="0"/>
              </a:rPr>
              <a:t>A</a:t>
            </a:r>
            <a:r>
              <a:rPr lang="en-US" altLang="zh-CN" sz="2800" b="1">
                <a:solidFill>
                  <a:srgbClr val="000099"/>
                </a:solidFill>
                <a:latin typeface="Times New Roman" panose="02020603050405020304" pitchFamily="18" charset="0"/>
                <a:cs typeface="Times New Roman" panose="02020603050405020304" pitchFamily="18" charset="0"/>
              </a:rPr>
              <a:t> + </a:t>
            </a:r>
            <a:r>
              <a:rPr lang="en-US" altLang="zh-CN" sz="2800" b="1" i="1">
                <a:solidFill>
                  <a:srgbClr val="000099"/>
                </a:solidFill>
                <a:latin typeface="Times New Roman" panose="02020603050405020304" pitchFamily="18" charset="0"/>
                <a:cs typeface="Times New Roman" panose="02020603050405020304" pitchFamily="18" charset="0"/>
              </a:rPr>
              <a:t>B</a:t>
            </a:r>
          </a:p>
        </p:txBody>
      </p:sp>
      <p:sp>
        <p:nvSpPr>
          <p:cNvPr id="404511" name="Rectangle 31"/>
          <p:cNvSpPr>
            <a:spLocks noChangeArrowheads="1"/>
          </p:cNvSpPr>
          <p:nvPr/>
        </p:nvSpPr>
        <p:spPr bwMode="auto">
          <a:xfrm>
            <a:off x="5886450" y="692150"/>
            <a:ext cx="1255713" cy="519113"/>
          </a:xfrm>
          <a:prstGeom prst="rect">
            <a:avLst/>
          </a:prstGeom>
          <a:noFill/>
          <a:ln w="12700">
            <a:noFill/>
            <a:miter lim="800000"/>
            <a:headEnd type="none" w="sm" len="sm"/>
            <a:tailEnd type="none" w="sm" len="sm"/>
          </a:ln>
          <a:effectLst/>
        </p:spPr>
        <p:txBody>
          <a:bodyPr wrap="none">
            <a:spAutoFit/>
          </a:bodyPr>
          <a:lstStyle/>
          <a:p>
            <a:pPr>
              <a:spcBef>
                <a:spcPct val="50000"/>
              </a:spcBef>
              <a:defRPr/>
            </a:pPr>
            <a:r>
              <a:rPr lang="zh-CN" altLang="en-US" sz="2800" b="1">
                <a:solidFill>
                  <a:srgbClr val="000018"/>
                </a:solidFill>
                <a:latin typeface="Times New Roman" panose="02020603050405020304" pitchFamily="18" charset="0"/>
                <a:cs typeface="Times New Roman" panose="02020603050405020304" pitchFamily="18" charset="0"/>
              </a:rPr>
              <a:t>状态表</a:t>
            </a:r>
          </a:p>
        </p:txBody>
      </p:sp>
      <p:grpSp>
        <p:nvGrpSpPr>
          <p:cNvPr id="2" name="Group 32"/>
          <p:cNvGrpSpPr>
            <a:grpSpLocks/>
          </p:cNvGrpSpPr>
          <p:nvPr/>
        </p:nvGrpSpPr>
        <p:grpSpPr bwMode="auto">
          <a:xfrm>
            <a:off x="5429250" y="1828800"/>
            <a:ext cx="1524000" cy="519113"/>
            <a:chOff x="1584" y="2881"/>
            <a:chExt cx="960" cy="327"/>
          </a:xfrm>
        </p:grpSpPr>
        <p:sp>
          <p:nvSpPr>
            <p:cNvPr id="55339" name="Text Box 33"/>
            <p:cNvSpPr txBox="1">
              <a:spLocks noChangeArrowheads="1"/>
            </p:cNvSpPr>
            <p:nvPr/>
          </p:nvSpPr>
          <p:spPr bwMode="auto">
            <a:xfrm>
              <a:off x="1584" y="2881"/>
              <a:ext cx="288" cy="327"/>
            </a:xfrm>
            <a:prstGeom prst="rect">
              <a:avLst/>
            </a:prstGeom>
            <a:noFill/>
            <a:ln w="9525">
              <a:noFill/>
              <a:miter lim="800000"/>
              <a:headEnd/>
              <a:tailEnd/>
            </a:ln>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000018"/>
                  </a:solidFill>
                  <a:cs typeface="Times New Roman" panose="02020603050405020304" pitchFamily="18" charset="0"/>
                </a:rPr>
                <a:t>0</a:t>
              </a:r>
            </a:p>
          </p:txBody>
        </p:sp>
        <p:sp>
          <p:nvSpPr>
            <p:cNvPr id="55340" name="Text Box 34"/>
            <p:cNvSpPr txBox="1">
              <a:spLocks noChangeArrowheads="1"/>
            </p:cNvSpPr>
            <p:nvPr/>
          </p:nvSpPr>
          <p:spPr bwMode="auto">
            <a:xfrm>
              <a:off x="2256" y="2881"/>
              <a:ext cx="288" cy="327"/>
            </a:xfrm>
            <a:prstGeom prst="rect">
              <a:avLst/>
            </a:prstGeom>
            <a:noFill/>
            <a:ln w="9525">
              <a:noFill/>
              <a:miter lim="800000"/>
              <a:headEnd/>
              <a:tailEnd/>
            </a:ln>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000018"/>
                  </a:solidFill>
                  <a:cs typeface="Times New Roman" panose="02020603050405020304" pitchFamily="18" charset="0"/>
                </a:rPr>
                <a:t>0</a:t>
              </a:r>
            </a:p>
          </p:txBody>
        </p:sp>
      </p:grpSp>
      <p:grpSp>
        <p:nvGrpSpPr>
          <p:cNvPr id="3" name="Group 35"/>
          <p:cNvGrpSpPr>
            <a:grpSpLocks/>
          </p:cNvGrpSpPr>
          <p:nvPr/>
        </p:nvGrpSpPr>
        <p:grpSpPr bwMode="auto">
          <a:xfrm>
            <a:off x="5429250" y="2286000"/>
            <a:ext cx="1447800" cy="519113"/>
            <a:chOff x="1584" y="3169"/>
            <a:chExt cx="912" cy="327"/>
          </a:xfrm>
        </p:grpSpPr>
        <p:sp>
          <p:nvSpPr>
            <p:cNvPr id="55337" name="Text Box 36"/>
            <p:cNvSpPr txBox="1">
              <a:spLocks noChangeArrowheads="1"/>
            </p:cNvSpPr>
            <p:nvPr/>
          </p:nvSpPr>
          <p:spPr bwMode="auto">
            <a:xfrm>
              <a:off x="1584" y="3169"/>
              <a:ext cx="288" cy="327"/>
            </a:xfrm>
            <a:prstGeom prst="rect">
              <a:avLst/>
            </a:prstGeom>
            <a:noFill/>
            <a:ln w="9525">
              <a:noFill/>
              <a:miter lim="800000"/>
              <a:headEnd/>
              <a:tailEnd/>
            </a:ln>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000018"/>
                  </a:solidFill>
                  <a:cs typeface="Times New Roman" panose="02020603050405020304" pitchFamily="18" charset="0"/>
                </a:rPr>
                <a:t>0</a:t>
              </a:r>
            </a:p>
          </p:txBody>
        </p:sp>
        <p:sp>
          <p:nvSpPr>
            <p:cNvPr id="55338" name="Rectangle 37"/>
            <p:cNvSpPr>
              <a:spLocks noChangeArrowheads="1"/>
            </p:cNvSpPr>
            <p:nvPr/>
          </p:nvSpPr>
          <p:spPr bwMode="auto">
            <a:xfrm>
              <a:off x="2256" y="3169"/>
              <a:ext cx="240" cy="327"/>
            </a:xfrm>
            <a:prstGeom prst="rect">
              <a:avLst/>
            </a:prstGeom>
            <a:noFill/>
            <a:ln w="9525">
              <a:noFill/>
              <a:miter lim="800000"/>
              <a:headEnd/>
              <a:tailEnd/>
            </a:ln>
          </p:spPr>
          <p:txBody>
            <a:bodyPr>
              <a:spAutoFit/>
            </a:bodyPr>
            <a:lstStyle/>
            <a:p>
              <a:pPr>
                <a:spcBef>
                  <a:spcPct val="50000"/>
                </a:spcBef>
                <a:defRPr/>
              </a:pPr>
              <a:r>
                <a:rPr lang="en-US" altLang="zh-CN" sz="2800" b="1">
                  <a:solidFill>
                    <a:srgbClr val="000018"/>
                  </a:solidFill>
                  <a:latin typeface="Times New Roman" panose="02020603050405020304" pitchFamily="18" charset="0"/>
                  <a:cs typeface="Times New Roman" panose="02020603050405020304" pitchFamily="18" charset="0"/>
                </a:rPr>
                <a:t>1</a:t>
              </a:r>
              <a:endParaRPr lang="en-US" altLang="zh-CN" sz="3200" b="1">
                <a:solidFill>
                  <a:srgbClr val="000018"/>
                </a:solidFill>
                <a:latin typeface="Times New Roman" panose="02020603050405020304" pitchFamily="18" charset="0"/>
                <a:cs typeface="Times New Roman" panose="02020603050405020304" pitchFamily="18" charset="0"/>
              </a:endParaRPr>
            </a:p>
          </p:txBody>
        </p:sp>
      </p:grpSp>
      <p:sp>
        <p:nvSpPr>
          <p:cNvPr id="404518" name="Text Box 38"/>
          <p:cNvSpPr txBox="1">
            <a:spLocks noChangeArrowheads="1"/>
          </p:cNvSpPr>
          <p:nvPr/>
        </p:nvSpPr>
        <p:spPr bwMode="auto">
          <a:xfrm>
            <a:off x="7423150" y="2286000"/>
            <a:ext cx="457200" cy="519113"/>
          </a:xfrm>
          <a:prstGeom prst="rect">
            <a:avLst/>
          </a:prstGeom>
          <a:noFill/>
          <a:ln w="9525">
            <a:noFill/>
            <a:miter lim="800000"/>
            <a:headEnd/>
            <a:tailEnd/>
          </a:ln>
        </p:spPr>
        <p:txBody>
          <a:bodyPr>
            <a:spAutoFit/>
          </a:bodyPr>
          <a:lstStyle/>
          <a:p>
            <a:pPr>
              <a:spcBef>
                <a:spcPct val="50000"/>
              </a:spcBef>
              <a:defRPr/>
            </a:pPr>
            <a:r>
              <a:rPr lang="en-US" altLang="zh-CN" sz="2800" b="1">
                <a:solidFill>
                  <a:srgbClr val="000018"/>
                </a:solidFill>
                <a:latin typeface="Times New Roman" panose="02020603050405020304" pitchFamily="18" charset="0"/>
                <a:cs typeface="Times New Roman" panose="02020603050405020304" pitchFamily="18" charset="0"/>
              </a:rPr>
              <a:t>1</a:t>
            </a:r>
            <a:endParaRPr lang="en-US" altLang="zh-CN" sz="3200" b="1">
              <a:solidFill>
                <a:srgbClr val="000018"/>
              </a:solidFill>
              <a:latin typeface="Times New Roman" panose="02020603050405020304" pitchFamily="18" charset="0"/>
              <a:cs typeface="Times New Roman" panose="02020603050405020304" pitchFamily="18" charset="0"/>
            </a:endParaRPr>
          </a:p>
        </p:txBody>
      </p:sp>
      <p:grpSp>
        <p:nvGrpSpPr>
          <p:cNvPr id="4" name="Group 39"/>
          <p:cNvGrpSpPr>
            <a:grpSpLocks/>
          </p:cNvGrpSpPr>
          <p:nvPr/>
        </p:nvGrpSpPr>
        <p:grpSpPr bwMode="auto">
          <a:xfrm>
            <a:off x="5429251" y="3248031"/>
            <a:ext cx="1433513" cy="523876"/>
            <a:chOff x="1584" y="3745"/>
            <a:chExt cx="903" cy="330"/>
          </a:xfrm>
        </p:grpSpPr>
        <p:sp>
          <p:nvSpPr>
            <p:cNvPr id="55335" name="Rectangle 40"/>
            <p:cNvSpPr>
              <a:spLocks noChangeArrowheads="1"/>
            </p:cNvSpPr>
            <p:nvPr/>
          </p:nvSpPr>
          <p:spPr bwMode="auto">
            <a:xfrm>
              <a:off x="1584" y="3745"/>
              <a:ext cx="231" cy="330"/>
            </a:xfrm>
            <a:prstGeom prst="rect">
              <a:avLst/>
            </a:prstGeom>
            <a:noFill/>
            <a:ln w="9525">
              <a:noFill/>
              <a:miter lim="800000"/>
              <a:headEnd/>
              <a:tailEnd/>
            </a:ln>
          </p:spPr>
          <p:txBody>
            <a:bodyPr wrap="none">
              <a:spAutoFit/>
            </a:bodyPr>
            <a:lstStyle/>
            <a:p>
              <a:pPr>
                <a:defRPr/>
              </a:pPr>
              <a:r>
                <a:rPr lang="en-US" altLang="zh-CN" sz="2800" b="1">
                  <a:solidFill>
                    <a:srgbClr val="000018"/>
                  </a:solidFill>
                  <a:latin typeface="Times New Roman" panose="02020603050405020304" pitchFamily="18" charset="0"/>
                  <a:cs typeface="Times New Roman" panose="02020603050405020304" pitchFamily="18" charset="0"/>
                </a:rPr>
                <a:t>1</a:t>
              </a:r>
              <a:endParaRPr lang="en-US" altLang="zh-CN" sz="3200" b="1">
                <a:solidFill>
                  <a:srgbClr val="000018"/>
                </a:solidFill>
                <a:latin typeface="Times New Roman" panose="02020603050405020304" pitchFamily="18" charset="0"/>
                <a:cs typeface="Times New Roman" panose="02020603050405020304" pitchFamily="18" charset="0"/>
              </a:endParaRPr>
            </a:p>
          </p:txBody>
        </p:sp>
        <p:sp>
          <p:nvSpPr>
            <p:cNvPr id="55336" name="Rectangle 41"/>
            <p:cNvSpPr>
              <a:spLocks noChangeArrowheads="1"/>
            </p:cNvSpPr>
            <p:nvPr/>
          </p:nvSpPr>
          <p:spPr bwMode="auto">
            <a:xfrm>
              <a:off x="2256" y="3745"/>
              <a:ext cx="231" cy="330"/>
            </a:xfrm>
            <a:prstGeom prst="rect">
              <a:avLst/>
            </a:prstGeom>
            <a:noFill/>
            <a:ln w="9525">
              <a:noFill/>
              <a:miter lim="800000"/>
              <a:headEnd/>
              <a:tailEnd/>
            </a:ln>
          </p:spPr>
          <p:txBody>
            <a:bodyPr wrap="none">
              <a:spAutoFit/>
            </a:bodyPr>
            <a:lstStyle/>
            <a:p>
              <a:pPr>
                <a:defRPr/>
              </a:pPr>
              <a:r>
                <a:rPr lang="en-US" altLang="zh-CN" sz="2800" b="1">
                  <a:solidFill>
                    <a:srgbClr val="000018"/>
                  </a:solidFill>
                  <a:latin typeface="Times New Roman" panose="02020603050405020304" pitchFamily="18" charset="0"/>
                  <a:cs typeface="Times New Roman" panose="02020603050405020304" pitchFamily="18" charset="0"/>
                </a:rPr>
                <a:t>1</a:t>
              </a:r>
              <a:endParaRPr lang="en-US" altLang="zh-CN" sz="3200" b="1">
                <a:solidFill>
                  <a:srgbClr val="000018"/>
                </a:solidFill>
                <a:latin typeface="Times New Roman" panose="02020603050405020304" pitchFamily="18" charset="0"/>
                <a:cs typeface="Times New Roman" panose="02020603050405020304" pitchFamily="18" charset="0"/>
              </a:endParaRPr>
            </a:p>
          </p:txBody>
        </p:sp>
      </p:grpSp>
      <p:sp>
        <p:nvSpPr>
          <p:cNvPr id="404522" name="Rectangle 42"/>
          <p:cNvSpPr>
            <a:spLocks noChangeArrowheads="1"/>
          </p:cNvSpPr>
          <p:nvPr/>
        </p:nvSpPr>
        <p:spPr bwMode="auto">
          <a:xfrm>
            <a:off x="7423150" y="3278188"/>
            <a:ext cx="367408" cy="523220"/>
          </a:xfrm>
          <a:prstGeom prst="rect">
            <a:avLst/>
          </a:prstGeom>
          <a:noFill/>
          <a:ln w="9525">
            <a:noFill/>
            <a:miter lim="800000"/>
            <a:headEnd/>
            <a:tailEnd/>
          </a:ln>
        </p:spPr>
        <p:txBody>
          <a:bodyPr wrap="none">
            <a:spAutoFit/>
          </a:bodyPr>
          <a:lstStyle/>
          <a:p>
            <a:pPr>
              <a:defRPr/>
            </a:pPr>
            <a:r>
              <a:rPr lang="en-US" altLang="zh-CN" sz="2800" b="1">
                <a:solidFill>
                  <a:srgbClr val="000018"/>
                </a:solidFill>
                <a:latin typeface="Times New Roman" panose="02020603050405020304" pitchFamily="18" charset="0"/>
                <a:cs typeface="Times New Roman" panose="02020603050405020304" pitchFamily="18" charset="0"/>
              </a:rPr>
              <a:t>1</a:t>
            </a:r>
            <a:endParaRPr lang="en-US" altLang="zh-CN" sz="3200" b="1">
              <a:solidFill>
                <a:srgbClr val="000018"/>
              </a:solidFill>
              <a:latin typeface="Times New Roman" panose="02020603050405020304" pitchFamily="18" charset="0"/>
              <a:cs typeface="Times New Roman" panose="02020603050405020304" pitchFamily="18" charset="0"/>
            </a:endParaRPr>
          </a:p>
        </p:txBody>
      </p:sp>
      <p:grpSp>
        <p:nvGrpSpPr>
          <p:cNvPr id="5" name="Group 43"/>
          <p:cNvGrpSpPr>
            <a:grpSpLocks/>
          </p:cNvGrpSpPr>
          <p:nvPr/>
        </p:nvGrpSpPr>
        <p:grpSpPr bwMode="auto">
          <a:xfrm>
            <a:off x="5429252" y="2790828"/>
            <a:ext cx="1433513" cy="523876"/>
            <a:chOff x="3312" y="1883"/>
            <a:chExt cx="903" cy="330"/>
          </a:xfrm>
        </p:grpSpPr>
        <p:sp>
          <p:nvSpPr>
            <p:cNvPr id="55333" name="Rectangle 44"/>
            <p:cNvSpPr>
              <a:spLocks noChangeArrowheads="1"/>
            </p:cNvSpPr>
            <p:nvPr/>
          </p:nvSpPr>
          <p:spPr bwMode="auto">
            <a:xfrm>
              <a:off x="3984" y="1883"/>
              <a:ext cx="231" cy="330"/>
            </a:xfrm>
            <a:prstGeom prst="rect">
              <a:avLst/>
            </a:prstGeom>
            <a:noFill/>
            <a:ln w="9525">
              <a:noFill/>
              <a:miter lim="800000"/>
              <a:headEnd/>
              <a:tailEnd/>
            </a:ln>
          </p:spPr>
          <p:txBody>
            <a:bodyPr wrap="none">
              <a:spAutoFit/>
            </a:bodyPr>
            <a:lstStyle/>
            <a:p>
              <a:pPr>
                <a:spcBef>
                  <a:spcPct val="50000"/>
                </a:spcBef>
                <a:defRPr/>
              </a:pPr>
              <a:r>
                <a:rPr lang="en-US" altLang="zh-CN" sz="2800" b="1">
                  <a:solidFill>
                    <a:srgbClr val="000018"/>
                  </a:solidFill>
                  <a:latin typeface="Times New Roman" panose="02020603050405020304" pitchFamily="18" charset="0"/>
                  <a:cs typeface="Times New Roman" panose="02020603050405020304" pitchFamily="18" charset="0"/>
                </a:rPr>
                <a:t>0</a:t>
              </a:r>
              <a:endParaRPr lang="en-US" altLang="zh-CN" sz="3200" b="1">
                <a:solidFill>
                  <a:srgbClr val="000018"/>
                </a:solidFill>
                <a:latin typeface="Times New Roman" panose="02020603050405020304" pitchFamily="18" charset="0"/>
                <a:cs typeface="Times New Roman" panose="02020603050405020304" pitchFamily="18" charset="0"/>
              </a:endParaRPr>
            </a:p>
          </p:txBody>
        </p:sp>
        <p:sp>
          <p:nvSpPr>
            <p:cNvPr id="55334" name="Rectangle 45"/>
            <p:cNvSpPr>
              <a:spLocks noChangeArrowheads="1"/>
            </p:cNvSpPr>
            <p:nvPr/>
          </p:nvSpPr>
          <p:spPr bwMode="auto">
            <a:xfrm>
              <a:off x="3312" y="1883"/>
              <a:ext cx="231" cy="330"/>
            </a:xfrm>
            <a:prstGeom prst="rect">
              <a:avLst/>
            </a:prstGeom>
            <a:noFill/>
            <a:ln w="9525">
              <a:noFill/>
              <a:miter lim="800000"/>
              <a:headEnd/>
              <a:tailEnd/>
            </a:ln>
          </p:spPr>
          <p:txBody>
            <a:bodyPr wrap="none">
              <a:spAutoFit/>
            </a:bodyPr>
            <a:lstStyle/>
            <a:p>
              <a:pPr>
                <a:spcBef>
                  <a:spcPct val="50000"/>
                </a:spcBef>
                <a:defRPr/>
              </a:pPr>
              <a:r>
                <a:rPr lang="en-US" altLang="zh-CN" sz="2800" b="1">
                  <a:solidFill>
                    <a:srgbClr val="000018"/>
                  </a:solidFill>
                  <a:latin typeface="Times New Roman" panose="02020603050405020304" pitchFamily="18" charset="0"/>
                  <a:cs typeface="Times New Roman" panose="02020603050405020304" pitchFamily="18" charset="0"/>
                </a:rPr>
                <a:t>1</a:t>
              </a:r>
              <a:endParaRPr lang="en-US" altLang="zh-CN" sz="3200" b="1">
                <a:solidFill>
                  <a:srgbClr val="000018"/>
                </a:solidFill>
                <a:latin typeface="Times New Roman" panose="02020603050405020304" pitchFamily="18" charset="0"/>
                <a:cs typeface="Times New Roman" panose="02020603050405020304" pitchFamily="18" charset="0"/>
              </a:endParaRPr>
            </a:p>
          </p:txBody>
        </p:sp>
      </p:grpSp>
      <p:sp>
        <p:nvSpPr>
          <p:cNvPr id="404526" name="Rectangle 46"/>
          <p:cNvSpPr>
            <a:spLocks noChangeArrowheads="1"/>
          </p:cNvSpPr>
          <p:nvPr/>
        </p:nvSpPr>
        <p:spPr bwMode="auto">
          <a:xfrm>
            <a:off x="7423150" y="2790825"/>
            <a:ext cx="367408" cy="523220"/>
          </a:xfrm>
          <a:prstGeom prst="rect">
            <a:avLst/>
          </a:prstGeom>
          <a:noFill/>
          <a:ln w="9525">
            <a:noFill/>
            <a:miter lim="800000"/>
            <a:headEnd/>
            <a:tailEnd/>
          </a:ln>
        </p:spPr>
        <p:txBody>
          <a:bodyPr wrap="none">
            <a:spAutoFit/>
          </a:bodyPr>
          <a:lstStyle/>
          <a:p>
            <a:pPr>
              <a:spcBef>
                <a:spcPct val="50000"/>
              </a:spcBef>
              <a:defRPr/>
            </a:pPr>
            <a:r>
              <a:rPr lang="en-US" altLang="zh-CN" sz="2800" b="1">
                <a:solidFill>
                  <a:srgbClr val="000018"/>
                </a:solidFill>
                <a:latin typeface="Times New Roman" panose="02020603050405020304" pitchFamily="18" charset="0"/>
                <a:cs typeface="Times New Roman" panose="02020603050405020304" pitchFamily="18" charset="0"/>
              </a:rPr>
              <a:t>1</a:t>
            </a:r>
            <a:endParaRPr lang="en-US" altLang="zh-CN" sz="3200" b="1">
              <a:solidFill>
                <a:srgbClr val="000018"/>
              </a:solidFill>
              <a:latin typeface="Times New Roman" panose="02020603050405020304" pitchFamily="18" charset="0"/>
              <a:cs typeface="Times New Roman" panose="02020603050405020304" pitchFamily="18" charset="0"/>
            </a:endParaRPr>
          </a:p>
        </p:txBody>
      </p:sp>
      <p:sp>
        <p:nvSpPr>
          <p:cNvPr id="404527" name="Rectangle 47"/>
          <p:cNvSpPr>
            <a:spLocks noChangeArrowheads="1"/>
          </p:cNvSpPr>
          <p:nvPr/>
        </p:nvSpPr>
        <p:spPr bwMode="auto">
          <a:xfrm>
            <a:off x="7423150" y="1782763"/>
            <a:ext cx="367408" cy="523220"/>
          </a:xfrm>
          <a:prstGeom prst="rect">
            <a:avLst/>
          </a:prstGeom>
          <a:noFill/>
          <a:ln w="9525">
            <a:noFill/>
            <a:miter lim="800000"/>
            <a:headEnd/>
            <a:tailEnd/>
          </a:ln>
        </p:spPr>
        <p:txBody>
          <a:bodyPr wrap="none">
            <a:spAutoFit/>
          </a:bodyPr>
          <a:lstStyle/>
          <a:p>
            <a:pPr>
              <a:defRPr/>
            </a:pPr>
            <a:r>
              <a:rPr lang="en-US" altLang="zh-CN" sz="2800" b="1" dirty="0">
                <a:solidFill>
                  <a:srgbClr val="000018"/>
                </a:solidFill>
                <a:latin typeface="Times New Roman" panose="02020603050405020304" pitchFamily="18" charset="0"/>
                <a:cs typeface="Times New Roman" panose="02020603050405020304" pitchFamily="18" charset="0"/>
              </a:rPr>
              <a:t>0</a:t>
            </a:r>
            <a:endParaRPr lang="en-US" altLang="zh-CN" sz="3200" b="1" dirty="0">
              <a:solidFill>
                <a:srgbClr val="000018"/>
              </a:solidFill>
              <a:latin typeface="Times New Roman" panose="02020603050405020304" pitchFamily="18" charset="0"/>
              <a:cs typeface="Times New Roman" panose="02020603050405020304" pitchFamily="18" charset="0"/>
            </a:endParaRPr>
          </a:p>
        </p:txBody>
      </p:sp>
      <p:grpSp>
        <p:nvGrpSpPr>
          <p:cNvPr id="6" name="Group 48"/>
          <p:cNvGrpSpPr>
            <a:grpSpLocks/>
          </p:cNvGrpSpPr>
          <p:nvPr/>
        </p:nvGrpSpPr>
        <p:grpSpPr bwMode="auto">
          <a:xfrm>
            <a:off x="5124450" y="1173163"/>
            <a:ext cx="3048000" cy="2636837"/>
            <a:chOff x="3552" y="787"/>
            <a:chExt cx="1920" cy="1661"/>
          </a:xfrm>
        </p:grpSpPr>
        <p:sp>
          <p:nvSpPr>
            <p:cNvPr id="55325" name="Text Box 49"/>
            <p:cNvSpPr txBox="1">
              <a:spLocks noChangeArrowheads="1"/>
            </p:cNvSpPr>
            <p:nvPr/>
          </p:nvSpPr>
          <p:spPr bwMode="auto">
            <a:xfrm>
              <a:off x="3696" y="787"/>
              <a:ext cx="288" cy="327"/>
            </a:xfrm>
            <a:prstGeom prst="rect">
              <a:avLst/>
            </a:prstGeom>
            <a:noFill/>
            <a:ln w="9525">
              <a:noFill/>
              <a:miter lim="800000"/>
              <a:headEnd/>
              <a:tailEnd/>
            </a:ln>
          </p:spPr>
          <p:txBody>
            <a:bodyPr>
              <a:spAutoFit/>
            </a:bodyPr>
            <a:lstStyle/>
            <a:p>
              <a:pPr>
                <a:spcBef>
                  <a:spcPct val="50000"/>
                </a:spcBef>
                <a:defRPr/>
              </a:pPr>
              <a:r>
                <a:rPr lang="en-US" altLang="zh-CN" sz="2800" b="1" i="1">
                  <a:latin typeface="Times New Roman" panose="02020603050405020304" pitchFamily="18" charset="0"/>
                  <a:cs typeface="Times New Roman" panose="02020603050405020304" pitchFamily="18" charset="0"/>
                </a:rPr>
                <a:t>A</a:t>
              </a:r>
              <a:endParaRPr lang="en-US" altLang="zh-CN" sz="2800" b="1" i="1">
                <a:solidFill>
                  <a:srgbClr val="000099"/>
                </a:solidFill>
                <a:latin typeface="Times New Roman" panose="02020603050405020304" pitchFamily="18" charset="0"/>
                <a:cs typeface="Times New Roman" panose="02020603050405020304" pitchFamily="18" charset="0"/>
              </a:endParaRPr>
            </a:p>
          </p:txBody>
        </p:sp>
        <p:sp>
          <p:nvSpPr>
            <p:cNvPr id="55326" name="Text Box 50"/>
            <p:cNvSpPr txBox="1">
              <a:spLocks noChangeArrowheads="1"/>
            </p:cNvSpPr>
            <p:nvPr/>
          </p:nvSpPr>
          <p:spPr bwMode="auto">
            <a:xfrm>
              <a:off x="4368" y="787"/>
              <a:ext cx="288" cy="327"/>
            </a:xfrm>
            <a:prstGeom prst="rect">
              <a:avLst/>
            </a:prstGeom>
            <a:noFill/>
            <a:ln w="9525">
              <a:noFill/>
              <a:miter lim="800000"/>
              <a:headEnd/>
              <a:tailEnd/>
            </a:ln>
          </p:spPr>
          <p:txBody>
            <a:bodyPr>
              <a:spAutoFit/>
            </a:bodyPr>
            <a:lstStyle/>
            <a:p>
              <a:pPr>
                <a:spcBef>
                  <a:spcPct val="50000"/>
                </a:spcBef>
                <a:defRPr/>
              </a:pPr>
              <a:r>
                <a:rPr lang="en-US" altLang="zh-CN" sz="2800" b="1" i="1">
                  <a:latin typeface="Times New Roman" panose="02020603050405020304" pitchFamily="18" charset="0"/>
                  <a:cs typeface="Times New Roman" panose="02020603050405020304" pitchFamily="18" charset="0"/>
                </a:rPr>
                <a:t>B</a:t>
              </a:r>
              <a:endParaRPr lang="en-US" altLang="zh-CN" sz="3200" b="1" i="1">
                <a:solidFill>
                  <a:schemeClr val="accent2"/>
                </a:solidFill>
                <a:latin typeface="Times New Roman" panose="02020603050405020304" pitchFamily="18" charset="0"/>
                <a:cs typeface="Times New Roman" panose="02020603050405020304" pitchFamily="18" charset="0"/>
              </a:endParaRPr>
            </a:p>
          </p:txBody>
        </p:sp>
        <p:sp>
          <p:nvSpPr>
            <p:cNvPr id="55327" name="Text Box 51"/>
            <p:cNvSpPr txBox="1">
              <a:spLocks noChangeArrowheads="1"/>
            </p:cNvSpPr>
            <p:nvPr/>
          </p:nvSpPr>
          <p:spPr bwMode="auto">
            <a:xfrm>
              <a:off x="5040" y="787"/>
              <a:ext cx="240" cy="327"/>
            </a:xfrm>
            <a:prstGeom prst="rect">
              <a:avLst/>
            </a:prstGeom>
            <a:noFill/>
            <a:ln w="9525">
              <a:noFill/>
              <a:miter lim="800000"/>
              <a:headEnd/>
              <a:tailEnd/>
            </a:ln>
          </p:spPr>
          <p:txBody>
            <a:bodyPr>
              <a:spAutoFit/>
            </a:bodyPr>
            <a:lstStyle/>
            <a:p>
              <a:pPr>
                <a:spcBef>
                  <a:spcPct val="50000"/>
                </a:spcBef>
                <a:defRPr/>
              </a:pPr>
              <a:r>
                <a:rPr lang="en-US" altLang="zh-CN" sz="2800" b="1" i="1">
                  <a:latin typeface="Times New Roman" panose="02020603050405020304" pitchFamily="18" charset="0"/>
                  <a:cs typeface="Times New Roman" panose="02020603050405020304" pitchFamily="18" charset="0"/>
                </a:rPr>
                <a:t>Y</a:t>
              </a:r>
              <a:endParaRPr lang="en-US" altLang="zh-CN" sz="3200" b="1" i="1">
                <a:solidFill>
                  <a:schemeClr val="accent2"/>
                </a:solidFill>
                <a:latin typeface="Times New Roman" panose="02020603050405020304" pitchFamily="18" charset="0"/>
                <a:cs typeface="Times New Roman" panose="02020603050405020304" pitchFamily="18" charset="0"/>
              </a:endParaRPr>
            </a:p>
          </p:txBody>
        </p:sp>
        <p:sp>
          <p:nvSpPr>
            <p:cNvPr id="404532" name="Line 52"/>
            <p:cNvSpPr>
              <a:spLocks noChangeShapeType="1"/>
            </p:cNvSpPr>
            <p:nvPr/>
          </p:nvSpPr>
          <p:spPr bwMode="auto">
            <a:xfrm>
              <a:off x="3552" y="816"/>
              <a:ext cx="1872" cy="0"/>
            </a:xfrm>
            <a:prstGeom prst="line">
              <a:avLst/>
            </a:prstGeom>
            <a:noFill/>
            <a:ln w="28575">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04533" name="Line 53"/>
            <p:cNvSpPr>
              <a:spLocks noChangeShapeType="1"/>
            </p:cNvSpPr>
            <p:nvPr/>
          </p:nvSpPr>
          <p:spPr bwMode="auto">
            <a:xfrm>
              <a:off x="4848" y="816"/>
              <a:ext cx="0" cy="1632"/>
            </a:xfrm>
            <a:prstGeom prst="line">
              <a:avLst/>
            </a:prstGeom>
            <a:noFill/>
            <a:ln w="28575">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04534" name="Line 54"/>
            <p:cNvSpPr>
              <a:spLocks noChangeShapeType="1"/>
            </p:cNvSpPr>
            <p:nvPr/>
          </p:nvSpPr>
          <p:spPr bwMode="auto">
            <a:xfrm>
              <a:off x="4224" y="816"/>
              <a:ext cx="0" cy="1632"/>
            </a:xfrm>
            <a:prstGeom prst="line">
              <a:avLst/>
            </a:prstGeom>
            <a:noFill/>
            <a:ln w="28575">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04535" name="Line 55"/>
            <p:cNvSpPr>
              <a:spLocks noChangeShapeType="1"/>
            </p:cNvSpPr>
            <p:nvPr/>
          </p:nvSpPr>
          <p:spPr bwMode="auto">
            <a:xfrm>
              <a:off x="3552" y="1153"/>
              <a:ext cx="1872" cy="0"/>
            </a:xfrm>
            <a:prstGeom prst="line">
              <a:avLst/>
            </a:prstGeom>
            <a:noFill/>
            <a:ln w="28575" cap="sq">
              <a:solidFill>
                <a:schemeClr val="tx2"/>
              </a:solidFill>
              <a:round/>
              <a:headEnd/>
              <a:tailEnd/>
            </a:ln>
            <a:effectLst/>
          </p:spPr>
          <p:txBody>
            <a:bodyPr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04536" name="Line 56"/>
            <p:cNvSpPr>
              <a:spLocks noChangeShapeType="1"/>
            </p:cNvSpPr>
            <p:nvPr/>
          </p:nvSpPr>
          <p:spPr bwMode="auto">
            <a:xfrm>
              <a:off x="3600" y="2448"/>
              <a:ext cx="1872" cy="0"/>
            </a:xfrm>
            <a:prstGeom prst="line">
              <a:avLst/>
            </a:prstGeom>
            <a:noFill/>
            <a:ln w="28575" cap="sq">
              <a:solidFill>
                <a:schemeClr val="tx2"/>
              </a:solidFill>
              <a:round/>
              <a:headEnd/>
              <a:tailEnd/>
            </a:ln>
            <a:effectLst/>
          </p:spPr>
          <p:txBody>
            <a:bodyPr wrap="none"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grpSp>
      <p:grpSp>
        <p:nvGrpSpPr>
          <p:cNvPr id="7" name="Group 57"/>
          <p:cNvGrpSpPr>
            <a:grpSpLocks/>
          </p:cNvGrpSpPr>
          <p:nvPr/>
        </p:nvGrpSpPr>
        <p:grpSpPr bwMode="auto">
          <a:xfrm>
            <a:off x="2433638" y="1365250"/>
            <a:ext cx="1643062" cy="1541463"/>
            <a:chOff x="1670" y="860"/>
            <a:chExt cx="1035" cy="971"/>
          </a:xfrm>
        </p:grpSpPr>
        <p:sp>
          <p:nvSpPr>
            <p:cNvPr id="404538" name="Oval 58"/>
            <p:cNvSpPr>
              <a:spLocks noChangeArrowheads="1"/>
            </p:cNvSpPr>
            <p:nvPr/>
          </p:nvSpPr>
          <p:spPr bwMode="auto">
            <a:xfrm>
              <a:off x="2304" y="1440"/>
              <a:ext cx="401" cy="391"/>
            </a:xfrm>
            <a:prstGeom prst="ellipse">
              <a:avLst/>
            </a:prstGeom>
            <a:solidFill>
              <a:srgbClr val="FF3300"/>
            </a:solidFill>
            <a:ln w="38100">
              <a:solidFill>
                <a:schemeClr val="tx2"/>
              </a:solidFill>
              <a:round/>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04539" name="Line 59"/>
            <p:cNvSpPr>
              <a:spLocks noChangeShapeType="1"/>
            </p:cNvSpPr>
            <p:nvPr/>
          </p:nvSpPr>
          <p:spPr bwMode="auto">
            <a:xfrm flipH="1" flipV="1">
              <a:off x="1670" y="860"/>
              <a:ext cx="250" cy="244"/>
            </a:xfrm>
            <a:prstGeom prst="line">
              <a:avLst/>
            </a:prstGeom>
            <a:noFill/>
            <a:ln w="38100">
              <a:solidFill>
                <a:srgbClr val="FF3300"/>
              </a:solidFill>
              <a:round/>
              <a:headEnd/>
              <a:tailEnd type="triangle" w="med" len="me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nvGrpSpPr>
          <p:cNvPr id="8" name="Group 61"/>
          <p:cNvGrpSpPr>
            <a:grpSpLocks/>
          </p:cNvGrpSpPr>
          <p:nvPr/>
        </p:nvGrpSpPr>
        <p:grpSpPr bwMode="auto">
          <a:xfrm>
            <a:off x="2449513" y="1898650"/>
            <a:ext cx="1627187" cy="1008063"/>
            <a:chOff x="1680" y="1196"/>
            <a:chExt cx="1025" cy="635"/>
          </a:xfrm>
        </p:grpSpPr>
        <p:sp>
          <p:nvSpPr>
            <p:cNvPr id="404542" name="Line 62"/>
            <p:cNvSpPr>
              <a:spLocks noChangeShapeType="1"/>
            </p:cNvSpPr>
            <p:nvPr/>
          </p:nvSpPr>
          <p:spPr bwMode="auto">
            <a:xfrm flipH="1" flipV="1">
              <a:off x="1680" y="1196"/>
              <a:ext cx="250" cy="244"/>
            </a:xfrm>
            <a:prstGeom prst="line">
              <a:avLst/>
            </a:prstGeom>
            <a:noFill/>
            <a:ln w="38100">
              <a:solidFill>
                <a:srgbClr val="FF3300"/>
              </a:solidFill>
              <a:round/>
              <a:headEnd/>
              <a:tailEnd type="triangle" w="med" len="me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04543" name="Oval 63"/>
            <p:cNvSpPr>
              <a:spLocks noChangeArrowheads="1"/>
            </p:cNvSpPr>
            <p:nvPr/>
          </p:nvSpPr>
          <p:spPr bwMode="auto">
            <a:xfrm>
              <a:off x="2304" y="1440"/>
              <a:ext cx="401" cy="391"/>
            </a:xfrm>
            <a:prstGeom prst="ellipse">
              <a:avLst/>
            </a:prstGeom>
            <a:solidFill>
              <a:srgbClr val="FF3300"/>
            </a:solidFill>
            <a:ln w="38100">
              <a:solidFill>
                <a:schemeClr val="tx2"/>
              </a:solidFill>
              <a:round/>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nvGrpSpPr>
          <p:cNvPr id="9" name="Group 64"/>
          <p:cNvGrpSpPr>
            <a:grpSpLocks/>
          </p:cNvGrpSpPr>
          <p:nvPr/>
        </p:nvGrpSpPr>
        <p:grpSpPr bwMode="auto">
          <a:xfrm>
            <a:off x="2449513" y="1905000"/>
            <a:ext cx="1627187" cy="1008063"/>
            <a:chOff x="1680" y="1196"/>
            <a:chExt cx="1025" cy="635"/>
          </a:xfrm>
        </p:grpSpPr>
        <p:sp>
          <p:nvSpPr>
            <p:cNvPr id="404545" name="Line 65"/>
            <p:cNvSpPr>
              <a:spLocks noChangeShapeType="1"/>
            </p:cNvSpPr>
            <p:nvPr/>
          </p:nvSpPr>
          <p:spPr bwMode="auto">
            <a:xfrm flipH="1" flipV="1">
              <a:off x="1680" y="1196"/>
              <a:ext cx="250" cy="244"/>
            </a:xfrm>
            <a:prstGeom prst="line">
              <a:avLst/>
            </a:prstGeom>
            <a:noFill/>
            <a:ln w="38100">
              <a:solidFill>
                <a:srgbClr val="FF3300"/>
              </a:solidFill>
              <a:round/>
              <a:headEnd/>
              <a:tailEnd type="triangle" w="med" len="me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04546" name="Oval 66"/>
            <p:cNvSpPr>
              <a:spLocks noChangeArrowheads="1"/>
            </p:cNvSpPr>
            <p:nvPr/>
          </p:nvSpPr>
          <p:spPr bwMode="auto">
            <a:xfrm>
              <a:off x="2304" y="1440"/>
              <a:ext cx="401" cy="391"/>
            </a:xfrm>
            <a:prstGeom prst="ellipse">
              <a:avLst/>
            </a:prstGeom>
            <a:solidFill>
              <a:srgbClr val="FF3300"/>
            </a:solidFill>
            <a:ln w="38100">
              <a:solidFill>
                <a:schemeClr val="tx2"/>
              </a:solidFill>
              <a:round/>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nvGrpSpPr>
          <p:cNvPr id="10" name="Group 67"/>
          <p:cNvGrpSpPr>
            <a:grpSpLocks/>
          </p:cNvGrpSpPr>
          <p:nvPr/>
        </p:nvGrpSpPr>
        <p:grpSpPr bwMode="auto">
          <a:xfrm>
            <a:off x="2422525" y="1435100"/>
            <a:ext cx="1654175" cy="1471613"/>
            <a:chOff x="1663" y="904"/>
            <a:chExt cx="1042" cy="927"/>
          </a:xfrm>
        </p:grpSpPr>
        <p:sp>
          <p:nvSpPr>
            <p:cNvPr id="404548" name="Oval 68"/>
            <p:cNvSpPr>
              <a:spLocks noChangeArrowheads="1"/>
            </p:cNvSpPr>
            <p:nvPr/>
          </p:nvSpPr>
          <p:spPr bwMode="auto">
            <a:xfrm>
              <a:off x="2304" y="1440"/>
              <a:ext cx="401" cy="391"/>
            </a:xfrm>
            <a:prstGeom prst="ellipse">
              <a:avLst/>
            </a:prstGeom>
            <a:solidFill>
              <a:srgbClr val="FF3300"/>
            </a:solidFill>
            <a:ln w="38100">
              <a:solidFill>
                <a:schemeClr val="tx2"/>
              </a:solidFill>
              <a:round/>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04549" name="Line 69"/>
            <p:cNvSpPr>
              <a:spLocks noChangeShapeType="1"/>
            </p:cNvSpPr>
            <p:nvPr/>
          </p:nvSpPr>
          <p:spPr bwMode="auto">
            <a:xfrm flipH="1" flipV="1">
              <a:off x="1709" y="904"/>
              <a:ext cx="250" cy="244"/>
            </a:xfrm>
            <a:prstGeom prst="line">
              <a:avLst/>
            </a:prstGeom>
            <a:noFill/>
            <a:ln w="38100">
              <a:solidFill>
                <a:srgbClr val="FF3300"/>
              </a:solidFill>
              <a:round/>
              <a:headEnd/>
              <a:tailEnd type="triangle" w="med" len="me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04550" name="Line 70"/>
            <p:cNvSpPr>
              <a:spLocks noChangeShapeType="1"/>
            </p:cNvSpPr>
            <p:nvPr/>
          </p:nvSpPr>
          <p:spPr bwMode="auto">
            <a:xfrm flipH="1" flipV="1">
              <a:off x="1663" y="1193"/>
              <a:ext cx="250" cy="244"/>
            </a:xfrm>
            <a:prstGeom prst="line">
              <a:avLst/>
            </a:prstGeom>
            <a:noFill/>
            <a:ln w="38100">
              <a:solidFill>
                <a:srgbClr val="FF3300"/>
              </a:solidFill>
              <a:round/>
              <a:headEnd/>
              <a:tailEnd type="triangle" w="med" len="me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1615582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04577"/>
                                        </p:tgtEl>
                                        <p:attrNameLst>
                                          <p:attrName>style.visibility</p:attrName>
                                        </p:attrNameLst>
                                      </p:cBhvr>
                                      <p:to>
                                        <p:strVal val="visible"/>
                                      </p:to>
                                    </p:set>
                                    <p:animEffect transition="in" filter="wipe(left)">
                                      <p:cBhvr>
                                        <p:cTn id="7" dur="1000"/>
                                        <p:tgtEl>
                                          <p:spTgt spid="40457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404509"/>
                                        </p:tgtEl>
                                        <p:attrNameLst>
                                          <p:attrName>style.visibility</p:attrName>
                                        </p:attrNameLst>
                                      </p:cBhvr>
                                      <p:to>
                                        <p:strVal val="visible"/>
                                      </p:to>
                                    </p:set>
                                    <p:animEffect transition="in" filter="blinds(vertical)">
                                      <p:cBhvr>
                                        <p:cTn id="12" dur="500"/>
                                        <p:tgtEl>
                                          <p:spTgt spid="40450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04511"/>
                                        </p:tgtEl>
                                        <p:attrNameLst>
                                          <p:attrName>style.visibility</p:attrName>
                                        </p:attrNameLst>
                                      </p:cBhvr>
                                      <p:to>
                                        <p:strVal val="visible"/>
                                      </p:to>
                                    </p:set>
                                    <p:animEffect transition="in" filter="blinds(horizontal)">
                                      <p:cBhvr>
                                        <p:cTn id="17" dur="500"/>
                                        <p:tgtEl>
                                          <p:spTgt spid="4045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ox(out)">
                                      <p:cBhvr>
                                        <p:cTn id="22" dur="500"/>
                                        <p:tgtEl>
                                          <p:spTgt spid="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vertical)">
                                      <p:cBhvr>
                                        <p:cTn id="27" dur="500"/>
                                        <p:tgtEl>
                                          <p:spTgt spid="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04527"/>
                                        </p:tgtEl>
                                        <p:attrNameLst>
                                          <p:attrName>style.visibility</p:attrName>
                                        </p:attrNameLst>
                                      </p:cBhvr>
                                      <p:to>
                                        <p:strVal val="visible"/>
                                      </p:to>
                                    </p:set>
                                    <p:animEffect transition="in" filter="blinds(horizontal)">
                                      <p:cBhvr>
                                        <p:cTn id="32" dur="500"/>
                                        <p:tgtEl>
                                          <p:spTgt spid="40452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5"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blinds(vertical)">
                                      <p:cBhvr>
                                        <p:cTn id="37" dur="500"/>
                                        <p:tgtEl>
                                          <p:spTgt spid="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down)">
                                      <p:cBhvr>
                                        <p:cTn id="42"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par>
                          <p:cTn id="43" fill="hold" nodeType="afterGroup">
                            <p:stCondLst>
                              <p:cond delay="500"/>
                            </p:stCondLst>
                            <p:childTnLst>
                              <p:par>
                                <p:cTn id="44" presetID="3" presetClass="entr" presetSubtype="5" fill="hold" grpId="0" nodeType="afterEffect">
                                  <p:stCondLst>
                                    <p:cond delay="0"/>
                                  </p:stCondLst>
                                  <p:childTnLst>
                                    <p:set>
                                      <p:cBhvr>
                                        <p:cTn id="45" dur="1" fill="hold">
                                          <p:stCondLst>
                                            <p:cond delay="0"/>
                                          </p:stCondLst>
                                        </p:cTn>
                                        <p:tgtEl>
                                          <p:spTgt spid="404518"/>
                                        </p:tgtEl>
                                        <p:attrNameLst>
                                          <p:attrName>style.visibility</p:attrName>
                                        </p:attrNameLst>
                                      </p:cBhvr>
                                      <p:to>
                                        <p:strVal val="visible"/>
                                      </p:to>
                                    </p:set>
                                    <p:animEffect transition="in" filter="blinds(vertical)">
                                      <p:cBhvr>
                                        <p:cTn id="46" dur="500"/>
                                        <p:tgtEl>
                                          <p:spTgt spid="404518"/>
                                        </p:tgtEl>
                                      </p:cBhvr>
                                    </p:animEffect>
                                  </p:childTnLst>
                                </p:cTn>
                              </p:par>
                            </p:childTnLst>
                          </p:cTn>
                        </p:par>
                        <p:par>
                          <p:cTn id="47" fill="hold" nodeType="afterGroup">
                            <p:stCondLst>
                              <p:cond delay="1000"/>
                            </p:stCondLst>
                            <p:childTnLst>
                              <p:par>
                                <p:cTn id="48" presetID="1" presetClass="entr" presetSubtype="0" fill="hold" nodeType="afterEffect">
                                  <p:stCondLst>
                                    <p:cond delay="0"/>
                                  </p:stCondLst>
                                  <p:childTnLst>
                                    <p:set>
                                      <p:cBhvr>
                                        <p:cTn id="49" dur="1" fill="hold">
                                          <p:stCondLst>
                                            <p:cond delay="499"/>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50" fill="hold" nodeType="clickPar">
                      <p:stCondLst>
                        <p:cond delay="indefinite"/>
                      </p:stCondLst>
                      <p:childTnLst>
                        <p:par>
                          <p:cTn id="51" fill="hold" nodeType="withGroup">
                            <p:stCondLst>
                              <p:cond delay="0"/>
                            </p:stCondLst>
                            <p:childTnLst>
                              <p:par>
                                <p:cTn id="52" presetID="17" presetClass="entr" presetSubtype="10" fill="hold" nodeType="clickEffect">
                                  <p:stCondLst>
                                    <p:cond delay="0"/>
                                  </p:stCondLst>
                                  <p:childTnLst>
                                    <p:set>
                                      <p:cBhvr>
                                        <p:cTn id="53" dur="1" fill="hold">
                                          <p:stCondLst>
                                            <p:cond delay="0"/>
                                          </p:stCondLst>
                                        </p:cTn>
                                        <p:tgtEl>
                                          <p:spTgt spid="5"/>
                                        </p:tgtEl>
                                        <p:attrNameLst>
                                          <p:attrName>style.visibility</p:attrName>
                                        </p:attrNameLst>
                                      </p:cBhvr>
                                      <p:to>
                                        <p:strVal val="visible"/>
                                      </p:to>
                                    </p:set>
                                    <p:anim calcmode="lin" valueType="num">
                                      <p:cBhvr>
                                        <p:cTn id="54" dur="500" fill="hold"/>
                                        <p:tgtEl>
                                          <p:spTgt spid="5"/>
                                        </p:tgtEl>
                                        <p:attrNameLst>
                                          <p:attrName>ppt_w</p:attrName>
                                        </p:attrNameLst>
                                      </p:cBhvr>
                                      <p:tavLst>
                                        <p:tav tm="0">
                                          <p:val>
                                            <p:fltVal val="0"/>
                                          </p:val>
                                        </p:tav>
                                        <p:tav tm="100000">
                                          <p:val>
                                            <p:strVal val="#ppt_w"/>
                                          </p:val>
                                        </p:tav>
                                      </p:tavLst>
                                    </p:anim>
                                    <p:anim calcmode="lin" valueType="num">
                                      <p:cBhvr>
                                        <p:cTn id="55" dur="500" fill="hold"/>
                                        <p:tgtEl>
                                          <p:spTgt spid="5"/>
                                        </p:tgtEl>
                                        <p:attrNameLst>
                                          <p:attrName>ppt_h</p:attrName>
                                        </p:attrNameLst>
                                      </p:cBhvr>
                                      <p:tavLst>
                                        <p:tav tm="0">
                                          <p:val>
                                            <p:strVal val="#ppt_h"/>
                                          </p:val>
                                        </p:tav>
                                        <p:tav tm="100000">
                                          <p:val>
                                            <p:strVal val="#ppt_h"/>
                                          </p:val>
                                        </p:tav>
                                      </p:tavLst>
                                    </p:anim>
                                  </p:childTnLst>
                                </p:cTn>
                              </p:par>
                            </p:childTnLst>
                          </p:cTn>
                        </p:par>
                        <p:par>
                          <p:cTn id="56" fill="hold" nodeType="afterGroup">
                            <p:stCondLst>
                              <p:cond delay="500"/>
                            </p:stCondLst>
                            <p:childTnLst>
                              <p:par>
                                <p:cTn id="57" presetID="22" presetClass="entr" presetSubtype="4" fill="hold" nodeType="after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wipe(down)">
                                      <p:cBhvr>
                                        <p:cTn id="59" dur="500"/>
                                        <p:tgtEl>
                                          <p:spTgt spid="7"/>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ntr" presetSubtype="0" fill="hold" grpId="0" nodeType="clickEffect">
                                  <p:stCondLst>
                                    <p:cond delay="0"/>
                                  </p:stCondLst>
                                  <p:childTnLst>
                                    <p:set>
                                      <p:cBhvr>
                                        <p:cTn id="63" dur="1" fill="hold">
                                          <p:stCondLst>
                                            <p:cond delay="499"/>
                                          </p:stCondLst>
                                        </p:cTn>
                                        <p:tgtEl>
                                          <p:spTgt spid="404526"/>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3" presetClass="entr" presetSubtype="5" fill="hold" nodeType="clickEffect">
                                  <p:stCondLst>
                                    <p:cond delay="0"/>
                                  </p:stCondLst>
                                  <p:childTnLst>
                                    <p:set>
                                      <p:cBhvr>
                                        <p:cTn id="67" dur="1" fill="hold">
                                          <p:stCondLst>
                                            <p:cond delay="0"/>
                                          </p:stCondLst>
                                        </p:cTn>
                                        <p:tgtEl>
                                          <p:spTgt spid="4"/>
                                        </p:tgtEl>
                                        <p:attrNameLst>
                                          <p:attrName>style.visibility</p:attrName>
                                        </p:attrNameLst>
                                      </p:cBhvr>
                                      <p:to>
                                        <p:strVal val="visible"/>
                                      </p:to>
                                    </p:set>
                                    <p:animEffect transition="in" filter="blinds(vertical)">
                                      <p:cBhvr>
                                        <p:cTn id="68" dur="500"/>
                                        <p:tgtEl>
                                          <p:spTgt spid="4"/>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2" fill="hold" nodeType="clickEffect">
                                  <p:stCondLst>
                                    <p:cond delay="0"/>
                                  </p:stCondLst>
                                  <p:childTnLst>
                                    <p:set>
                                      <p:cBhvr>
                                        <p:cTn id="72" dur="1" fill="hold">
                                          <p:stCondLst>
                                            <p:cond delay="0"/>
                                          </p:stCondLst>
                                        </p:cTn>
                                        <p:tgtEl>
                                          <p:spTgt spid="10"/>
                                        </p:tgtEl>
                                        <p:attrNameLst>
                                          <p:attrName>style.visibility</p:attrName>
                                        </p:attrNameLst>
                                      </p:cBhvr>
                                      <p:to>
                                        <p:strVal val="visible"/>
                                      </p:to>
                                    </p:set>
                                    <p:animEffect transition="in" filter="wipe(right)">
                                      <p:cBhvr>
                                        <p:cTn id="73" dur="500"/>
                                        <p:tgtEl>
                                          <p:spTgt spid="10"/>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3" presetClass="entr" presetSubtype="5" fill="hold" grpId="0" nodeType="clickEffect">
                                  <p:stCondLst>
                                    <p:cond delay="0"/>
                                  </p:stCondLst>
                                  <p:childTnLst>
                                    <p:set>
                                      <p:cBhvr>
                                        <p:cTn id="77" dur="1" fill="hold">
                                          <p:stCondLst>
                                            <p:cond delay="0"/>
                                          </p:stCondLst>
                                        </p:cTn>
                                        <p:tgtEl>
                                          <p:spTgt spid="404522"/>
                                        </p:tgtEl>
                                        <p:attrNameLst>
                                          <p:attrName>style.visibility</p:attrName>
                                        </p:attrNameLst>
                                      </p:cBhvr>
                                      <p:to>
                                        <p:strVal val="visible"/>
                                      </p:to>
                                    </p:set>
                                    <p:animEffect transition="in" filter="blinds(vertical)">
                                      <p:cBhvr>
                                        <p:cTn id="78" dur="500"/>
                                        <p:tgtEl>
                                          <p:spTgt spid="404522"/>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4" presetClass="entr" presetSubtype="16" fill="hold" grpId="0" nodeType="clickEffect">
                                  <p:stCondLst>
                                    <p:cond delay="0"/>
                                  </p:stCondLst>
                                  <p:childTnLst>
                                    <p:set>
                                      <p:cBhvr>
                                        <p:cTn id="82" dur="1" fill="hold">
                                          <p:stCondLst>
                                            <p:cond delay="0"/>
                                          </p:stCondLst>
                                        </p:cTn>
                                        <p:tgtEl>
                                          <p:spTgt spid="404510"/>
                                        </p:tgtEl>
                                        <p:attrNameLst>
                                          <p:attrName>style.visibility</p:attrName>
                                        </p:attrNameLst>
                                      </p:cBhvr>
                                      <p:to>
                                        <p:strVal val="visible"/>
                                      </p:to>
                                    </p:set>
                                    <p:animEffect transition="in" filter="box(in)">
                                      <p:cBhvr>
                                        <p:cTn id="83" dur="500"/>
                                        <p:tgtEl>
                                          <p:spTgt spid="4045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509" grpId="0" autoUpdateAnimBg="0"/>
      <p:bldP spid="404510" grpId="0" animBg="1" autoUpdateAnimBg="0"/>
      <p:bldP spid="404511" grpId="0" autoUpdateAnimBg="0"/>
      <p:bldP spid="404518" grpId="0" autoUpdateAnimBg="0"/>
      <p:bldP spid="404522" grpId="0" autoUpdateAnimBg="0"/>
      <p:bldP spid="404526" grpId="0" autoUpdateAnimBg="0"/>
      <p:bldP spid="404527"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05552" name="Picture 48" descr="图片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9563" y="1698625"/>
            <a:ext cx="3117850" cy="180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5506" name="Rectangle 2"/>
          <p:cNvSpPr>
            <a:spLocks noGrp="1" noChangeArrowheads="1"/>
          </p:cNvSpPr>
          <p:nvPr>
            <p:ph type="subTitle" idx="1"/>
          </p:nvPr>
        </p:nvSpPr>
        <p:spPr bwMode="auto">
          <a:xfrm>
            <a:off x="838200" y="838200"/>
            <a:ext cx="2971800" cy="533400"/>
          </a:xfrm>
          <a:ln>
            <a:miter lim="800000"/>
            <a:headEnd/>
            <a:tailEnd/>
          </a:ln>
        </p:spPr>
        <p:txBody>
          <a:bodyPr vert="horz" wrap="square" lIns="91440" tIns="45720" rIns="91440" bIns="45720" numCol="1" anchor="t" anchorCtr="0" compatLnSpc="1">
            <a:prstTxWarp prst="textNoShape">
              <a:avLst/>
            </a:prstTxWarp>
          </a:bodyPr>
          <a:lstStyle/>
          <a:p>
            <a:pPr algn="l" eaLnBrk="1" hangingPunct="1">
              <a:lnSpc>
                <a:spcPct val="90000"/>
              </a:lnSpc>
              <a:defRPr/>
            </a:pPr>
            <a:r>
              <a:rPr lang="en-US" altLang="zh-CN" sz="2800" b="1" smtClean="0">
                <a:solidFill>
                  <a:srgbClr val="CC0000"/>
                </a:solidFill>
                <a:latin typeface="Times New Roman" panose="02020603050405020304" pitchFamily="18" charset="0"/>
                <a:cs typeface="Times New Roman" panose="02020603050405020304" pitchFamily="18" charset="0"/>
              </a:rPr>
              <a:t>3. </a:t>
            </a:r>
            <a:r>
              <a:rPr lang="zh-CN" altLang="en-US" sz="2800" b="1" smtClean="0">
                <a:solidFill>
                  <a:srgbClr val="CC0000"/>
                </a:solidFill>
                <a:latin typeface="Times New Roman" panose="02020603050405020304" pitchFamily="18" charset="0"/>
                <a:cs typeface="Times New Roman" panose="02020603050405020304" pitchFamily="18" charset="0"/>
              </a:rPr>
              <a:t>非逻辑关系</a:t>
            </a:r>
          </a:p>
        </p:txBody>
      </p:sp>
      <p:sp>
        <p:nvSpPr>
          <p:cNvPr id="405507" name="Rectangle 3"/>
          <p:cNvSpPr>
            <a:spLocks noChangeArrowheads="1"/>
          </p:cNvSpPr>
          <p:nvPr/>
        </p:nvSpPr>
        <p:spPr bwMode="auto">
          <a:xfrm>
            <a:off x="827088" y="4398963"/>
            <a:ext cx="7239000" cy="519112"/>
          </a:xfrm>
          <a:prstGeom prst="rect">
            <a:avLst/>
          </a:prstGeom>
          <a:noFill/>
          <a:ln w="9525">
            <a:noFill/>
            <a:miter lim="800000"/>
            <a:headEnd/>
            <a:tailEnd/>
          </a:ln>
        </p:spPr>
        <p:txBody>
          <a:bodyPr>
            <a:spAutoFit/>
          </a:bodyPr>
          <a:lstStyle/>
          <a:p>
            <a:pPr>
              <a:spcBef>
                <a:spcPct val="30000"/>
              </a:spcBef>
              <a:defRPr/>
            </a:pPr>
            <a:r>
              <a:rPr lang="zh-CN" altLang="en-US" sz="2800" b="1">
                <a:solidFill>
                  <a:srgbClr val="CC0000"/>
                </a:solidFill>
                <a:latin typeface="Times New Roman" panose="02020603050405020304" pitchFamily="18" charset="0"/>
                <a:cs typeface="Times New Roman" panose="02020603050405020304" pitchFamily="18" charset="0"/>
              </a:rPr>
              <a:t>非</a:t>
            </a:r>
            <a:r>
              <a:rPr lang="zh-CN" altLang="en-US" sz="2800" b="1">
                <a:latin typeface="Times New Roman" panose="02020603050405020304" pitchFamily="18" charset="0"/>
                <a:cs typeface="Times New Roman" panose="02020603050405020304" pitchFamily="18" charset="0"/>
              </a:rPr>
              <a:t>逻辑关系是否定或相反的意思。</a:t>
            </a:r>
          </a:p>
        </p:txBody>
      </p:sp>
      <p:grpSp>
        <p:nvGrpSpPr>
          <p:cNvPr id="2" name="Group 4"/>
          <p:cNvGrpSpPr>
            <a:grpSpLocks/>
          </p:cNvGrpSpPr>
          <p:nvPr/>
        </p:nvGrpSpPr>
        <p:grpSpPr bwMode="auto">
          <a:xfrm>
            <a:off x="1606550" y="3789363"/>
            <a:ext cx="3281363" cy="579437"/>
            <a:chOff x="912" y="2448"/>
            <a:chExt cx="2067" cy="365"/>
          </a:xfrm>
        </p:grpSpPr>
        <p:sp>
          <p:nvSpPr>
            <p:cNvPr id="405509" name="Rectangle 5"/>
            <p:cNvSpPr>
              <a:spLocks noChangeArrowheads="1"/>
            </p:cNvSpPr>
            <p:nvPr/>
          </p:nvSpPr>
          <p:spPr bwMode="auto">
            <a:xfrm>
              <a:off x="912" y="2448"/>
              <a:ext cx="2067" cy="365"/>
            </a:xfrm>
            <a:prstGeom prst="rect">
              <a:avLst/>
            </a:prstGeom>
            <a:noFill/>
            <a:ln w="9525">
              <a:noFill/>
              <a:miter lim="800000"/>
              <a:headEnd/>
              <a:tailEnd/>
            </a:ln>
            <a:effectLst/>
          </p:spPr>
          <p:txBody>
            <a:bodyPr wrap="none">
              <a:spAutoFit/>
            </a:bodyPr>
            <a:lstStyle/>
            <a:p>
              <a:pPr>
                <a:defRPr/>
              </a:pPr>
              <a:r>
                <a:rPr lang="zh-CN" altLang="zh-CN" sz="2800" b="1">
                  <a:solidFill>
                    <a:srgbClr val="000099"/>
                  </a:solidFill>
                  <a:latin typeface="Times New Roman" panose="02020603050405020304" pitchFamily="18" charset="0"/>
                  <a:cs typeface="Times New Roman" panose="02020603050405020304" pitchFamily="18" charset="0"/>
                </a:rPr>
                <a:t>逻辑表达式：</a:t>
              </a:r>
              <a:r>
                <a:rPr lang="en-US" altLang="zh-CN" sz="3200" b="1" i="1">
                  <a:solidFill>
                    <a:srgbClr val="000099"/>
                  </a:solidFill>
                  <a:latin typeface="Times New Roman" panose="02020603050405020304" pitchFamily="18" charset="0"/>
                  <a:cs typeface="Times New Roman" panose="02020603050405020304" pitchFamily="18" charset="0"/>
                </a:rPr>
                <a:t>Y </a:t>
              </a:r>
              <a:r>
                <a:rPr lang="en-US" altLang="zh-CN" sz="3200" b="1">
                  <a:solidFill>
                    <a:srgbClr val="000099"/>
                  </a:solidFill>
                  <a:latin typeface="Times New Roman" panose="02020603050405020304" pitchFamily="18" charset="0"/>
                  <a:cs typeface="Times New Roman" panose="02020603050405020304" pitchFamily="18" charset="0"/>
                </a:rPr>
                <a:t>= </a:t>
              </a:r>
              <a:r>
                <a:rPr lang="en-US" altLang="zh-CN" sz="3200" b="1" i="1">
                  <a:solidFill>
                    <a:srgbClr val="000099"/>
                  </a:solidFill>
                  <a:latin typeface="Times New Roman" panose="02020603050405020304" pitchFamily="18" charset="0"/>
                  <a:cs typeface="Times New Roman" panose="02020603050405020304" pitchFamily="18" charset="0"/>
                </a:rPr>
                <a:t>A</a:t>
              </a:r>
            </a:p>
          </p:txBody>
        </p:sp>
        <p:sp>
          <p:nvSpPr>
            <p:cNvPr id="405510" name="Line 6"/>
            <p:cNvSpPr>
              <a:spLocks noChangeShapeType="1"/>
            </p:cNvSpPr>
            <p:nvPr/>
          </p:nvSpPr>
          <p:spPr bwMode="auto">
            <a:xfrm>
              <a:off x="2784" y="2496"/>
              <a:ext cx="144" cy="0"/>
            </a:xfrm>
            <a:prstGeom prst="line">
              <a:avLst/>
            </a:prstGeom>
            <a:noFill/>
            <a:ln w="28575">
              <a:solidFill>
                <a:srgbClr val="0000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nvGrpSpPr>
          <p:cNvPr id="3" name="Group 7"/>
          <p:cNvGrpSpPr>
            <a:grpSpLocks/>
          </p:cNvGrpSpPr>
          <p:nvPr/>
        </p:nvGrpSpPr>
        <p:grpSpPr bwMode="auto">
          <a:xfrm>
            <a:off x="5526088" y="1341438"/>
            <a:ext cx="2286000" cy="2106612"/>
            <a:chOff x="3360" y="1008"/>
            <a:chExt cx="1440" cy="1327"/>
          </a:xfrm>
        </p:grpSpPr>
        <p:sp>
          <p:nvSpPr>
            <p:cNvPr id="405512" name="Text Box 8"/>
            <p:cNvSpPr txBox="1">
              <a:spLocks noChangeArrowheads="1"/>
            </p:cNvSpPr>
            <p:nvPr/>
          </p:nvSpPr>
          <p:spPr bwMode="auto">
            <a:xfrm>
              <a:off x="3697" y="1008"/>
              <a:ext cx="791" cy="327"/>
            </a:xfrm>
            <a:prstGeom prst="rect">
              <a:avLst/>
            </a:prstGeom>
            <a:noFill/>
            <a:ln w="9525">
              <a:noFill/>
              <a:miter lim="800000"/>
              <a:headEnd/>
              <a:tailEnd/>
            </a:ln>
            <a:effectLst/>
          </p:spPr>
          <p:txBody>
            <a:bodyPr wrap="none" anchor="ctr">
              <a:spAutoFit/>
            </a:bodyPr>
            <a:lstStyle/>
            <a:p>
              <a:pPr algn="ctr">
                <a:spcBef>
                  <a:spcPct val="50000"/>
                </a:spcBef>
                <a:defRPr/>
              </a:pPr>
              <a:r>
                <a:rPr lang="zh-CN" altLang="en-US" sz="2800" b="1">
                  <a:solidFill>
                    <a:srgbClr val="000018"/>
                  </a:solidFill>
                  <a:latin typeface="Times New Roman" panose="02020603050405020304" pitchFamily="18" charset="0"/>
                  <a:cs typeface="Times New Roman" panose="02020603050405020304" pitchFamily="18" charset="0"/>
                </a:rPr>
                <a:t>状态表</a:t>
              </a:r>
              <a:endParaRPr lang="zh-CN" altLang="en-US" sz="3200" b="1">
                <a:solidFill>
                  <a:srgbClr val="000018"/>
                </a:solidFill>
                <a:latin typeface="Times New Roman" panose="02020603050405020304" pitchFamily="18" charset="0"/>
                <a:cs typeface="Times New Roman" panose="02020603050405020304" pitchFamily="18" charset="0"/>
              </a:endParaRPr>
            </a:p>
          </p:txBody>
        </p:sp>
        <p:sp>
          <p:nvSpPr>
            <p:cNvPr id="56331" name="Text Box 9"/>
            <p:cNvSpPr txBox="1">
              <a:spLocks noChangeArrowheads="1"/>
            </p:cNvSpPr>
            <p:nvPr/>
          </p:nvSpPr>
          <p:spPr bwMode="auto">
            <a:xfrm>
              <a:off x="3552" y="2005"/>
              <a:ext cx="231" cy="330"/>
            </a:xfrm>
            <a:prstGeom prst="rect">
              <a:avLst/>
            </a:prstGeom>
            <a:noFill/>
            <a:ln w="9525">
              <a:noFill/>
              <a:miter lim="800000"/>
              <a:headEnd/>
              <a:tailEnd/>
            </a:ln>
          </p:spPr>
          <p:txBody>
            <a:bodyPr wrap="none" anchor="ctr">
              <a:spAutoFit/>
            </a:bodyPr>
            <a:lstStyle/>
            <a:p>
              <a:pPr algn="ctr">
                <a:spcBef>
                  <a:spcPct val="50000"/>
                </a:spcBef>
                <a:defRPr/>
              </a:pPr>
              <a:r>
                <a:rPr lang="en-US" altLang="zh-CN" sz="2800" b="1">
                  <a:solidFill>
                    <a:srgbClr val="000018"/>
                  </a:solidFill>
                  <a:latin typeface="Times New Roman" panose="02020603050405020304" pitchFamily="18" charset="0"/>
                  <a:cs typeface="Times New Roman" panose="02020603050405020304" pitchFamily="18" charset="0"/>
                </a:rPr>
                <a:t>1</a:t>
              </a:r>
              <a:endParaRPr lang="en-US" altLang="zh-CN" sz="3200" b="1">
                <a:solidFill>
                  <a:srgbClr val="000018"/>
                </a:solidFill>
                <a:latin typeface="Times New Roman" panose="02020603050405020304" pitchFamily="18" charset="0"/>
                <a:cs typeface="Times New Roman" panose="02020603050405020304" pitchFamily="18" charset="0"/>
              </a:endParaRPr>
            </a:p>
          </p:txBody>
        </p:sp>
        <p:sp>
          <p:nvSpPr>
            <p:cNvPr id="56332" name="Text Box 10"/>
            <p:cNvSpPr txBox="1">
              <a:spLocks noChangeArrowheads="1"/>
            </p:cNvSpPr>
            <p:nvPr/>
          </p:nvSpPr>
          <p:spPr bwMode="auto">
            <a:xfrm>
              <a:off x="4349" y="2006"/>
              <a:ext cx="228" cy="327"/>
            </a:xfrm>
            <a:prstGeom prst="rect">
              <a:avLst/>
            </a:prstGeom>
            <a:noFill/>
            <a:ln w="9525">
              <a:noFill/>
              <a:miter lim="800000"/>
              <a:headEnd/>
              <a:tailEnd/>
            </a:ln>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0018"/>
                  </a:solidFill>
                  <a:cs typeface="Times New Roman" panose="02020603050405020304" pitchFamily="18" charset="0"/>
                </a:rPr>
                <a:t>0</a:t>
              </a:r>
            </a:p>
          </p:txBody>
        </p:sp>
        <p:sp>
          <p:nvSpPr>
            <p:cNvPr id="56333" name="Text Box 11"/>
            <p:cNvSpPr txBox="1">
              <a:spLocks noChangeArrowheads="1"/>
            </p:cNvSpPr>
            <p:nvPr/>
          </p:nvSpPr>
          <p:spPr bwMode="auto">
            <a:xfrm>
              <a:off x="4347" y="1689"/>
              <a:ext cx="231" cy="330"/>
            </a:xfrm>
            <a:prstGeom prst="rect">
              <a:avLst/>
            </a:prstGeom>
            <a:noFill/>
            <a:ln w="9525">
              <a:noFill/>
              <a:miter lim="800000"/>
              <a:headEnd/>
              <a:tailEnd/>
            </a:ln>
          </p:spPr>
          <p:txBody>
            <a:bodyPr wrap="none" anchor="ctr">
              <a:spAutoFit/>
            </a:bodyPr>
            <a:lstStyle/>
            <a:p>
              <a:pPr algn="ctr">
                <a:spcBef>
                  <a:spcPct val="50000"/>
                </a:spcBef>
                <a:defRPr/>
              </a:pPr>
              <a:r>
                <a:rPr lang="en-US" altLang="zh-CN" sz="2800" b="1">
                  <a:solidFill>
                    <a:srgbClr val="000018"/>
                  </a:solidFill>
                  <a:latin typeface="Times New Roman" panose="02020603050405020304" pitchFamily="18" charset="0"/>
                  <a:cs typeface="Times New Roman" panose="02020603050405020304" pitchFamily="18" charset="0"/>
                </a:rPr>
                <a:t>1</a:t>
              </a:r>
              <a:endParaRPr lang="en-US" altLang="zh-CN" sz="3200" b="1">
                <a:solidFill>
                  <a:srgbClr val="000018"/>
                </a:solidFill>
                <a:latin typeface="Times New Roman" panose="02020603050405020304" pitchFamily="18" charset="0"/>
                <a:cs typeface="Times New Roman" panose="02020603050405020304" pitchFamily="18" charset="0"/>
              </a:endParaRPr>
            </a:p>
          </p:txBody>
        </p:sp>
        <p:sp>
          <p:nvSpPr>
            <p:cNvPr id="405516" name="Line 12"/>
            <p:cNvSpPr>
              <a:spLocks noChangeShapeType="1"/>
            </p:cNvSpPr>
            <p:nvPr/>
          </p:nvSpPr>
          <p:spPr bwMode="auto">
            <a:xfrm>
              <a:off x="3360" y="1392"/>
              <a:ext cx="1440" cy="0"/>
            </a:xfrm>
            <a:prstGeom prst="line">
              <a:avLst/>
            </a:prstGeom>
            <a:noFill/>
            <a:ln w="28575">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05517" name="Line 13"/>
            <p:cNvSpPr>
              <a:spLocks noChangeShapeType="1"/>
            </p:cNvSpPr>
            <p:nvPr/>
          </p:nvSpPr>
          <p:spPr bwMode="auto">
            <a:xfrm>
              <a:off x="3360" y="1728"/>
              <a:ext cx="1440" cy="0"/>
            </a:xfrm>
            <a:prstGeom prst="line">
              <a:avLst/>
            </a:prstGeom>
            <a:noFill/>
            <a:ln w="28575">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05518" name="Line 14"/>
            <p:cNvSpPr>
              <a:spLocks noChangeShapeType="1"/>
            </p:cNvSpPr>
            <p:nvPr/>
          </p:nvSpPr>
          <p:spPr bwMode="auto">
            <a:xfrm>
              <a:off x="3360" y="2332"/>
              <a:ext cx="1440" cy="0"/>
            </a:xfrm>
            <a:prstGeom prst="line">
              <a:avLst/>
            </a:prstGeom>
            <a:noFill/>
            <a:ln w="28575">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05519" name="Line 15"/>
            <p:cNvSpPr>
              <a:spLocks noChangeShapeType="1"/>
            </p:cNvSpPr>
            <p:nvPr/>
          </p:nvSpPr>
          <p:spPr bwMode="auto">
            <a:xfrm>
              <a:off x="4055" y="1392"/>
              <a:ext cx="0" cy="936"/>
            </a:xfrm>
            <a:prstGeom prst="line">
              <a:avLst/>
            </a:prstGeom>
            <a:noFill/>
            <a:ln w="28575">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6338" name="Text Box 16"/>
            <p:cNvSpPr txBox="1">
              <a:spLocks noChangeArrowheads="1"/>
            </p:cNvSpPr>
            <p:nvPr/>
          </p:nvSpPr>
          <p:spPr bwMode="auto">
            <a:xfrm>
              <a:off x="3558" y="1420"/>
              <a:ext cx="267" cy="330"/>
            </a:xfrm>
            <a:prstGeom prst="rect">
              <a:avLst/>
            </a:prstGeom>
            <a:noFill/>
            <a:ln w="9525">
              <a:noFill/>
              <a:miter lim="800000"/>
              <a:headEnd/>
              <a:tailEnd/>
            </a:ln>
          </p:spPr>
          <p:txBody>
            <a:bodyPr wrap="none" anchor="ctr">
              <a:spAutoFit/>
            </a:bodyPr>
            <a:lstStyle/>
            <a:p>
              <a:pPr algn="ctr">
                <a:spcBef>
                  <a:spcPct val="50000"/>
                </a:spcBef>
                <a:defRPr/>
              </a:pPr>
              <a:r>
                <a:rPr lang="en-US" altLang="zh-CN" sz="2800" b="1" i="1">
                  <a:solidFill>
                    <a:srgbClr val="000018"/>
                  </a:solidFill>
                  <a:latin typeface="Times New Roman" panose="02020603050405020304" pitchFamily="18" charset="0"/>
                  <a:cs typeface="Times New Roman" panose="02020603050405020304" pitchFamily="18" charset="0"/>
                </a:rPr>
                <a:t>A</a:t>
              </a:r>
              <a:endParaRPr lang="en-US" altLang="zh-CN" sz="3200" b="1" i="1">
                <a:solidFill>
                  <a:srgbClr val="000018"/>
                </a:solidFill>
                <a:latin typeface="Times New Roman" panose="02020603050405020304" pitchFamily="18" charset="0"/>
                <a:cs typeface="Times New Roman" panose="02020603050405020304" pitchFamily="18" charset="0"/>
              </a:endParaRPr>
            </a:p>
          </p:txBody>
        </p:sp>
        <p:sp>
          <p:nvSpPr>
            <p:cNvPr id="56339" name="Text Box 17"/>
            <p:cNvSpPr txBox="1">
              <a:spLocks noChangeArrowheads="1"/>
            </p:cNvSpPr>
            <p:nvPr/>
          </p:nvSpPr>
          <p:spPr bwMode="auto">
            <a:xfrm>
              <a:off x="4353" y="1421"/>
              <a:ext cx="189" cy="327"/>
            </a:xfrm>
            <a:prstGeom prst="rect">
              <a:avLst/>
            </a:prstGeom>
            <a:noFill/>
            <a:ln w="9525">
              <a:noFill/>
              <a:miter lim="800000"/>
              <a:headEnd/>
              <a:tailEnd/>
            </a:ln>
          </p:spPr>
          <p:txBody>
            <a:bodyPr anchor="ctr">
              <a:spAutoFit/>
            </a:bodyPr>
            <a:lstStyle/>
            <a:p>
              <a:pPr algn="ctr">
                <a:spcBef>
                  <a:spcPct val="50000"/>
                </a:spcBef>
                <a:defRPr/>
              </a:pPr>
              <a:r>
                <a:rPr lang="en-US" altLang="zh-CN" sz="2800" b="1" i="1">
                  <a:solidFill>
                    <a:srgbClr val="000018"/>
                  </a:solidFill>
                  <a:latin typeface="Times New Roman" panose="02020603050405020304" pitchFamily="18" charset="0"/>
                  <a:cs typeface="Times New Roman" panose="02020603050405020304" pitchFamily="18" charset="0"/>
                </a:rPr>
                <a:t>Y</a:t>
              </a:r>
              <a:endParaRPr lang="en-US" altLang="zh-CN" sz="3200" b="1" i="1">
                <a:solidFill>
                  <a:srgbClr val="000018"/>
                </a:solidFill>
                <a:latin typeface="Times New Roman" panose="02020603050405020304" pitchFamily="18" charset="0"/>
                <a:cs typeface="Times New Roman" panose="02020603050405020304" pitchFamily="18" charset="0"/>
              </a:endParaRPr>
            </a:p>
          </p:txBody>
        </p:sp>
        <p:sp>
          <p:nvSpPr>
            <p:cNvPr id="56340" name="Text Box 18"/>
            <p:cNvSpPr txBox="1">
              <a:spLocks noChangeArrowheads="1"/>
            </p:cNvSpPr>
            <p:nvPr/>
          </p:nvSpPr>
          <p:spPr bwMode="auto">
            <a:xfrm>
              <a:off x="3552" y="1708"/>
              <a:ext cx="231" cy="330"/>
            </a:xfrm>
            <a:prstGeom prst="rect">
              <a:avLst/>
            </a:prstGeom>
            <a:noFill/>
            <a:ln w="9525">
              <a:noFill/>
              <a:miter lim="800000"/>
              <a:headEnd/>
              <a:tailEnd/>
            </a:ln>
          </p:spPr>
          <p:txBody>
            <a:bodyPr wrap="none" anchor="ctr">
              <a:spAutoFit/>
            </a:bodyPr>
            <a:lstStyle/>
            <a:p>
              <a:pPr algn="ctr">
                <a:spcBef>
                  <a:spcPct val="50000"/>
                </a:spcBef>
                <a:defRPr/>
              </a:pPr>
              <a:r>
                <a:rPr lang="en-US" altLang="zh-CN" sz="2800" b="1">
                  <a:solidFill>
                    <a:srgbClr val="000018"/>
                  </a:solidFill>
                  <a:latin typeface="Times New Roman" panose="02020603050405020304" pitchFamily="18" charset="0"/>
                  <a:cs typeface="Times New Roman" panose="02020603050405020304" pitchFamily="18" charset="0"/>
                </a:rPr>
                <a:t>0</a:t>
              </a:r>
              <a:endParaRPr lang="en-US" altLang="zh-CN" sz="3200" b="1">
                <a:solidFill>
                  <a:srgbClr val="000018"/>
                </a:solidFill>
                <a:latin typeface="Times New Roman" panose="02020603050405020304" pitchFamily="18" charset="0"/>
                <a:cs typeface="Times New Roman" panose="02020603050405020304" pitchFamily="18" charset="0"/>
              </a:endParaRPr>
            </a:p>
          </p:txBody>
        </p:sp>
      </p:grpSp>
      <p:grpSp>
        <p:nvGrpSpPr>
          <p:cNvPr id="4" name="Group 45"/>
          <p:cNvGrpSpPr>
            <a:grpSpLocks/>
          </p:cNvGrpSpPr>
          <p:nvPr/>
        </p:nvGrpSpPr>
        <p:grpSpPr bwMode="auto">
          <a:xfrm>
            <a:off x="3167063" y="2233613"/>
            <a:ext cx="1504950" cy="685800"/>
            <a:chOff x="2076" y="1440"/>
            <a:chExt cx="948" cy="432"/>
          </a:xfrm>
        </p:grpSpPr>
        <p:sp>
          <p:nvSpPr>
            <p:cNvPr id="405550" name="Line 46"/>
            <p:cNvSpPr>
              <a:spLocks noChangeShapeType="1"/>
            </p:cNvSpPr>
            <p:nvPr/>
          </p:nvSpPr>
          <p:spPr bwMode="auto">
            <a:xfrm flipV="1">
              <a:off x="2076" y="1440"/>
              <a:ext cx="180" cy="240"/>
            </a:xfrm>
            <a:prstGeom prst="line">
              <a:avLst/>
            </a:prstGeom>
            <a:noFill/>
            <a:ln w="38100">
              <a:solidFill>
                <a:srgbClr val="FF3300"/>
              </a:solidFill>
              <a:round/>
              <a:headEnd/>
              <a:tailEnd type="triangle" w="med" len="me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05551" name="Oval 47"/>
            <p:cNvSpPr>
              <a:spLocks noChangeArrowheads="1"/>
            </p:cNvSpPr>
            <p:nvPr/>
          </p:nvSpPr>
          <p:spPr bwMode="auto">
            <a:xfrm>
              <a:off x="2640" y="1488"/>
              <a:ext cx="384" cy="384"/>
            </a:xfrm>
            <a:prstGeom prst="ellipse">
              <a:avLst/>
            </a:prstGeom>
            <a:solidFill>
              <a:srgbClr val="FF3300"/>
            </a:solidFill>
            <a:ln w="38100">
              <a:solidFill>
                <a:schemeClr val="tx1"/>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8552432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05552"/>
                                        </p:tgtEl>
                                        <p:attrNameLst>
                                          <p:attrName>style.visibility</p:attrName>
                                        </p:attrNameLst>
                                      </p:cBhvr>
                                      <p:to>
                                        <p:strVal val="visible"/>
                                      </p:to>
                                    </p:set>
                                    <p:animEffect transition="in" filter="wipe(left)">
                                      <p:cBhvr>
                                        <p:cTn id="7" dur="1000"/>
                                        <p:tgtEl>
                                          <p:spTgt spid="4055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405507"/>
                                        </p:tgtEl>
                                        <p:attrNameLst>
                                          <p:attrName>style.visibility</p:attrName>
                                        </p:attrNameLst>
                                      </p:cBhvr>
                                      <p:to>
                                        <p:strVal val="visible"/>
                                      </p:to>
                                    </p:set>
                                    <p:animEffect transition="in" filter="blinds(vertical)">
                                      <p:cBhvr>
                                        <p:cTn id="12" dur="500"/>
                                        <p:tgtEl>
                                          <p:spTgt spid="40550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3" presetClass="entr" presetSubtype="272"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ppt_w</p:attrName>
                                        </p:attrNameLst>
                                      </p:cBhvr>
                                      <p:tavLst>
                                        <p:tav tm="0">
                                          <p:val>
                                            <p:strVal val="2/3*#ppt_w"/>
                                          </p:val>
                                        </p:tav>
                                        <p:tav tm="100000">
                                          <p:val>
                                            <p:strVal val="#ppt_w"/>
                                          </p:val>
                                        </p:tav>
                                      </p:tavLst>
                                    </p:anim>
                                    <p:anim calcmode="lin" valueType="num">
                                      <p:cBhvr>
                                        <p:cTn id="23" dur="500" fill="hold"/>
                                        <p:tgtEl>
                                          <p:spTgt spid="3"/>
                                        </p:tgtEl>
                                        <p:attrNameLst>
                                          <p:attrName>ppt_h</p:attrName>
                                        </p:attrNameLst>
                                      </p:cBhvr>
                                      <p:tavLst>
                                        <p:tav tm="0">
                                          <p:val>
                                            <p:strVal val="2/3*#ppt_h"/>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left)">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507"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6530" name="Rectangle 2"/>
          <p:cNvSpPr>
            <a:spLocks noChangeArrowheads="1"/>
          </p:cNvSpPr>
          <p:nvPr/>
        </p:nvSpPr>
        <p:spPr bwMode="auto">
          <a:xfrm>
            <a:off x="323850" y="4296687"/>
            <a:ext cx="8569325" cy="1501775"/>
          </a:xfrm>
          <a:prstGeom prst="rect">
            <a:avLst/>
          </a:prstGeom>
          <a:noFill/>
          <a:ln w="28575">
            <a:noFill/>
            <a:prstDash val="sysDot"/>
            <a:miter lim="800000"/>
            <a:headEnd/>
            <a:tailEnd/>
          </a:ln>
          <a:effectLst/>
        </p:spPr>
        <p:txBody>
          <a:bodyPr anchor="ctr">
            <a:spAutoFit/>
          </a:bodyPr>
          <a:lstStyle/>
          <a:p>
            <a:pPr>
              <a:lnSpc>
                <a:spcPct val="110000"/>
              </a:lnSpc>
              <a:spcBef>
                <a:spcPct val="20000"/>
              </a:spcBef>
              <a:defRPr/>
            </a:pPr>
            <a:r>
              <a:rPr lang="en-US" altLang="zh-CN" sz="2800" b="1" dirty="0">
                <a:latin typeface="Times New Roman" panose="02020603050405020304" pitchFamily="18" charset="0"/>
                <a:cs typeface="Times New Roman" panose="02020603050405020304" pitchFamily="18" charset="0"/>
              </a:rPr>
              <a:t>      </a:t>
            </a:r>
            <a:r>
              <a:rPr lang="zh-CN" altLang="en-US" sz="2800" b="1" dirty="0">
                <a:latin typeface="Times New Roman" panose="02020603050405020304" pitchFamily="18" charset="0"/>
                <a:cs typeface="Times New Roman" panose="02020603050405020304" pitchFamily="18" charset="0"/>
              </a:rPr>
              <a:t>由电子电路实现逻辑运算时，它的输入和输出信号都是用电位</a:t>
            </a:r>
            <a:r>
              <a:rPr lang="en-US" altLang="zh-CN" sz="2800" b="1" dirty="0">
                <a:latin typeface="Times New Roman" panose="02020603050405020304" pitchFamily="18" charset="0"/>
                <a:cs typeface="Times New Roman" panose="02020603050405020304" pitchFamily="18" charset="0"/>
              </a:rPr>
              <a:t>(</a:t>
            </a:r>
            <a:r>
              <a:rPr lang="zh-CN" altLang="en-US" sz="2800" b="1" dirty="0">
                <a:latin typeface="Times New Roman" panose="02020603050405020304" pitchFamily="18" charset="0"/>
                <a:cs typeface="Times New Roman" panose="02020603050405020304" pitchFamily="18" charset="0"/>
              </a:rPr>
              <a:t>或称电平</a:t>
            </a:r>
            <a:r>
              <a:rPr lang="en-US" altLang="zh-CN" sz="2800" b="1" dirty="0">
                <a:latin typeface="Times New Roman" panose="02020603050405020304" pitchFamily="18" charset="0"/>
                <a:cs typeface="Times New Roman" panose="02020603050405020304" pitchFamily="18" charset="0"/>
              </a:rPr>
              <a:t>) </a:t>
            </a:r>
            <a:r>
              <a:rPr lang="zh-CN" altLang="en-US" sz="2800" b="1" dirty="0">
                <a:latin typeface="Times New Roman" panose="02020603050405020304" pitchFamily="18" charset="0"/>
                <a:cs typeface="Times New Roman" panose="02020603050405020304" pitchFamily="18" charset="0"/>
              </a:rPr>
              <a:t>的高低表示的。高电平和低电平都不是一个固定的数值</a:t>
            </a:r>
            <a:r>
              <a:rPr lang="en-US" altLang="zh-CN" sz="2800" b="1" dirty="0">
                <a:latin typeface="Times New Roman" panose="02020603050405020304" pitchFamily="18" charset="0"/>
                <a:cs typeface="Times New Roman" panose="02020603050405020304" pitchFamily="18" charset="0"/>
              </a:rPr>
              <a:t>,  </a:t>
            </a:r>
            <a:r>
              <a:rPr lang="zh-CN" altLang="en-US" sz="2800" b="1" dirty="0">
                <a:latin typeface="Times New Roman" panose="02020603050405020304" pitchFamily="18" charset="0"/>
                <a:cs typeface="Times New Roman" panose="02020603050405020304" pitchFamily="18" charset="0"/>
              </a:rPr>
              <a:t>而是有一定的变化范围。</a:t>
            </a:r>
          </a:p>
        </p:txBody>
      </p:sp>
      <p:sp>
        <p:nvSpPr>
          <p:cNvPr id="406531" name="Rectangle 3"/>
          <p:cNvSpPr>
            <a:spLocks noChangeArrowheads="1"/>
          </p:cNvSpPr>
          <p:nvPr/>
        </p:nvSpPr>
        <p:spPr bwMode="auto">
          <a:xfrm>
            <a:off x="344488" y="2151975"/>
            <a:ext cx="8464550" cy="1031875"/>
          </a:xfrm>
          <a:prstGeom prst="rect">
            <a:avLst/>
          </a:prstGeom>
          <a:noFill/>
          <a:ln w="9525" cap="sq">
            <a:noFill/>
            <a:miter lim="800000"/>
            <a:headEnd/>
            <a:tailEnd/>
          </a:ln>
          <a:effectLst/>
        </p:spPr>
        <p:txBody>
          <a:bodyPr>
            <a:spAutoFit/>
          </a:bodyPr>
          <a:lstStyle/>
          <a:p>
            <a:pPr>
              <a:lnSpc>
                <a:spcPct val="110000"/>
              </a:lnSpc>
              <a:spcBef>
                <a:spcPct val="30000"/>
              </a:spcBef>
              <a:defRPr/>
            </a:pPr>
            <a:r>
              <a:rPr lang="en-US" altLang="zh-CN" sz="2800" b="1" dirty="0">
                <a:solidFill>
                  <a:srgbClr val="000018"/>
                </a:solidFill>
                <a:latin typeface="Times New Roman" panose="02020603050405020304" pitchFamily="18" charset="0"/>
                <a:cs typeface="Times New Roman" panose="02020603050405020304" pitchFamily="18" charset="0"/>
              </a:rPr>
              <a:t>      </a:t>
            </a:r>
            <a:r>
              <a:rPr lang="zh-CN" altLang="en-US" sz="2800" b="1" dirty="0">
                <a:solidFill>
                  <a:srgbClr val="000018"/>
                </a:solidFill>
                <a:latin typeface="Times New Roman" panose="02020603050405020304" pitchFamily="18" charset="0"/>
                <a:cs typeface="Times New Roman" panose="02020603050405020304" pitchFamily="18" charset="0"/>
              </a:rPr>
              <a:t>门电路是用以实现逻辑关系的电子电路，与前面所讲过的基本逻辑关系相对应。</a:t>
            </a:r>
          </a:p>
        </p:txBody>
      </p:sp>
      <p:sp>
        <p:nvSpPr>
          <p:cNvPr id="406532" name="Rectangle 4"/>
          <p:cNvSpPr>
            <a:spLocks noChangeArrowheads="1"/>
          </p:cNvSpPr>
          <p:nvPr/>
        </p:nvSpPr>
        <p:spPr bwMode="auto">
          <a:xfrm>
            <a:off x="344488" y="3194962"/>
            <a:ext cx="8464550" cy="1039813"/>
          </a:xfrm>
          <a:prstGeom prst="rect">
            <a:avLst/>
          </a:prstGeom>
          <a:noFill/>
          <a:ln w="9525" cap="sq">
            <a:noFill/>
            <a:miter lim="800000"/>
            <a:headEnd/>
            <a:tailEnd/>
          </a:ln>
          <a:effectLst/>
        </p:spPr>
        <p:txBody>
          <a:bodyPr>
            <a:spAutoFit/>
          </a:bodyPr>
          <a:lstStyle/>
          <a:p>
            <a:pPr>
              <a:lnSpc>
                <a:spcPct val="110000"/>
              </a:lnSpc>
              <a:spcBef>
                <a:spcPct val="30000"/>
              </a:spcBef>
              <a:defRPr/>
            </a:pPr>
            <a:r>
              <a:rPr lang="en-US" altLang="zh-CN" sz="2800" b="1" dirty="0">
                <a:solidFill>
                  <a:srgbClr val="000099"/>
                </a:solidFill>
                <a:latin typeface="Times New Roman" panose="02020603050405020304" pitchFamily="18" charset="0"/>
                <a:cs typeface="Times New Roman" panose="02020603050405020304" pitchFamily="18" charset="0"/>
              </a:rPr>
              <a:t>      </a:t>
            </a:r>
            <a:r>
              <a:rPr lang="zh-CN" altLang="en-US" sz="2800" b="1" dirty="0">
                <a:solidFill>
                  <a:srgbClr val="CC0000"/>
                </a:solidFill>
                <a:latin typeface="Times New Roman" panose="02020603050405020304" pitchFamily="18" charset="0"/>
                <a:cs typeface="Times New Roman" panose="02020603050405020304" pitchFamily="18" charset="0"/>
              </a:rPr>
              <a:t>门电路主要有：与门、或门、非门、与非门、或非门、异或门等。</a:t>
            </a:r>
          </a:p>
        </p:txBody>
      </p:sp>
      <p:sp>
        <p:nvSpPr>
          <p:cNvPr id="406533" name="Rectangle 5"/>
          <p:cNvSpPr>
            <a:spLocks noChangeArrowheads="1"/>
          </p:cNvSpPr>
          <p:nvPr/>
        </p:nvSpPr>
        <p:spPr bwMode="auto">
          <a:xfrm>
            <a:off x="420688" y="1540787"/>
            <a:ext cx="6553200" cy="609600"/>
          </a:xfrm>
          <a:prstGeom prst="rect">
            <a:avLst/>
          </a:prstGeom>
          <a:noFill/>
          <a:ln w="9525">
            <a:noFill/>
            <a:miter lim="800000"/>
            <a:headEnd/>
            <a:tailEnd/>
          </a:ln>
        </p:spPr>
        <p:txBody>
          <a:bodyPr/>
          <a:lstStyle/>
          <a:p>
            <a:pPr>
              <a:spcBef>
                <a:spcPct val="20000"/>
              </a:spcBef>
              <a:defRPr/>
            </a:pPr>
            <a:r>
              <a:rPr lang="en-US" altLang="zh-CN" sz="3200" b="1">
                <a:solidFill>
                  <a:srgbClr val="000099"/>
                </a:solidFill>
                <a:latin typeface="Times New Roman" panose="02020603050405020304" pitchFamily="18" charset="0"/>
                <a:cs typeface="Times New Roman" panose="02020603050405020304" pitchFamily="18" charset="0"/>
              </a:rPr>
              <a:t>20.2.2 </a:t>
            </a:r>
            <a:r>
              <a:rPr lang="zh-CN" altLang="en-US" sz="3200" b="1">
                <a:solidFill>
                  <a:srgbClr val="000099"/>
                </a:solidFill>
                <a:latin typeface="Times New Roman" panose="02020603050405020304" pitchFamily="18" charset="0"/>
                <a:cs typeface="Times New Roman" panose="02020603050405020304" pitchFamily="18" charset="0"/>
              </a:rPr>
              <a:t>分立元件基本逻辑门电路</a:t>
            </a:r>
          </a:p>
        </p:txBody>
      </p:sp>
      <p:sp>
        <p:nvSpPr>
          <p:cNvPr id="406534" name="Rectangle 6"/>
          <p:cNvSpPr>
            <a:spLocks noGrp="1" noChangeArrowheads="1"/>
          </p:cNvSpPr>
          <p:nvPr>
            <p:ph type="subTitle" idx="1"/>
          </p:nvPr>
        </p:nvSpPr>
        <p:spPr bwMode="auto">
          <a:xfrm>
            <a:off x="1828800" y="759737"/>
            <a:ext cx="6400800" cy="685800"/>
          </a:xfrm>
          <a:ln>
            <a:miter lim="800000"/>
            <a:headEnd/>
            <a:tailEnd/>
          </a:ln>
        </p:spPr>
        <p:txBody>
          <a:bodyPr vert="horz" wrap="square" lIns="91440" tIns="45720" rIns="91440" bIns="45720" numCol="1" anchor="t" anchorCtr="0" compatLnSpc="1">
            <a:prstTxWarp prst="textNoShape">
              <a:avLst/>
            </a:prstTxWarp>
          </a:bodyPr>
          <a:lstStyle/>
          <a:p>
            <a:pPr algn="l" eaLnBrk="1" hangingPunct="1">
              <a:spcBef>
                <a:spcPct val="0"/>
              </a:spcBef>
              <a:defRPr/>
            </a:pPr>
            <a:r>
              <a:rPr lang="en-US" altLang="zh-CN" sz="4000" b="1" smtClean="0">
                <a:solidFill>
                  <a:srgbClr val="CC0000"/>
                </a:solidFill>
                <a:latin typeface="Times New Roman" panose="02020603050405020304" pitchFamily="18" charset="0"/>
                <a:ea typeface="华文新魏" pitchFamily="2" charset="-122"/>
                <a:cs typeface="Times New Roman" panose="02020603050405020304" pitchFamily="18" charset="0"/>
              </a:rPr>
              <a:t>20.2 </a:t>
            </a:r>
            <a:r>
              <a:rPr lang="zh-CN" altLang="en-US" sz="4000" b="1" smtClean="0">
                <a:solidFill>
                  <a:srgbClr val="CC0000"/>
                </a:solidFill>
                <a:latin typeface="Times New Roman" panose="02020603050405020304" pitchFamily="18" charset="0"/>
                <a:ea typeface="华文新魏" pitchFamily="2" charset="-122"/>
                <a:cs typeface="Times New Roman" panose="02020603050405020304" pitchFamily="18" charset="0"/>
              </a:rPr>
              <a:t>基本门电路及其组合</a:t>
            </a:r>
          </a:p>
        </p:txBody>
      </p:sp>
    </p:spTree>
    <p:extLst>
      <p:ext uri="{BB962C8B-B14F-4D97-AF65-F5344CB8AC3E}">
        <p14:creationId xmlns:p14="http://schemas.microsoft.com/office/powerpoint/2010/main" val="35721161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6533"/>
                                        </p:tgtEl>
                                        <p:attrNameLst>
                                          <p:attrName>style.visibility</p:attrName>
                                        </p:attrNameLst>
                                      </p:cBhvr>
                                      <p:to>
                                        <p:strVal val="visible"/>
                                      </p:to>
                                    </p:set>
                                    <p:animEffect transition="in" filter="wipe(left)">
                                      <p:cBhvr>
                                        <p:cTn id="7" dur="500"/>
                                        <p:tgtEl>
                                          <p:spTgt spid="4065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06531"/>
                                        </p:tgtEl>
                                        <p:attrNameLst>
                                          <p:attrName>style.visibility</p:attrName>
                                        </p:attrNameLst>
                                      </p:cBhvr>
                                      <p:to>
                                        <p:strVal val="visible"/>
                                      </p:to>
                                    </p:set>
                                    <p:animEffect transition="in" filter="wipe(left)">
                                      <p:cBhvr>
                                        <p:cTn id="12" dur="500"/>
                                        <p:tgtEl>
                                          <p:spTgt spid="40653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06532"/>
                                        </p:tgtEl>
                                        <p:attrNameLst>
                                          <p:attrName>style.visibility</p:attrName>
                                        </p:attrNameLst>
                                      </p:cBhvr>
                                      <p:to>
                                        <p:strVal val="visible"/>
                                      </p:to>
                                    </p:set>
                                    <p:animEffect transition="in" filter="wipe(left)">
                                      <p:cBhvr>
                                        <p:cTn id="17" dur="500"/>
                                        <p:tgtEl>
                                          <p:spTgt spid="40653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06530"/>
                                        </p:tgtEl>
                                        <p:attrNameLst>
                                          <p:attrName>style.visibility</p:attrName>
                                        </p:attrNameLst>
                                      </p:cBhvr>
                                      <p:to>
                                        <p:strVal val="visible"/>
                                      </p:to>
                                    </p:set>
                                    <p:animEffect transition="in" filter="wipe(left)">
                                      <p:cBhvr>
                                        <p:cTn id="22" dur="500"/>
                                        <p:tgtEl>
                                          <p:spTgt spid="4065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530" grpId="0" autoUpdateAnimBg="0"/>
      <p:bldP spid="406531" grpId="0" autoUpdateAnimBg="0"/>
      <p:bldP spid="406532" grpId="0" autoUpdateAnimBg="0"/>
      <p:bldP spid="40653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AutoShape 2" descr="小棋盘"/>
          <p:cNvSpPr>
            <a:spLocks noChangeArrowheads="1"/>
          </p:cNvSpPr>
          <p:nvPr/>
        </p:nvSpPr>
        <p:spPr bwMode="auto">
          <a:xfrm>
            <a:off x="611188" y="860425"/>
            <a:ext cx="3278187" cy="4997450"/>
          </a:xfrm>
          <a:prstGeom prst="verticalScroll">
            <a:avLst>
              <a:gd name="adj" fmla="val 12500"/>
            </a:avLst>
          </a:prstGeom>
          <a:pattFill prst="pct10">
            <a:fgClr>
              <a:srgbClr val="FFFF00"/>
            </a:fgClr>
            <a:bgClr>
              <a:schemeClr val="bg1"/>
            </a:bgClr>
          </a:pattFill>
          <a:ln w="28575" cap="sq">
            <a:solidFill>
              <a:srgbClr val="006600"/>
            </a:solidFill>
            <a:round/>
            <a:headEnd/>
            <a:tailEnd/>
          </a:ln>
          <a:effectLst/>
        </p:spPr>
        <p:txBody>
          <a:bodyPr anchor="ctr">
            <a:spAutoFit/>
          </a:bodyPr>
          <a:lstStyle/>
          <a:p>
            <a:pPr>
              <a:spcBef>
                <a:spcPct val="50000"/>
              </a:spcBef>
              <a:defRPr/>
            </a:pPr>
            <a:r>
              <a:rPr lang="en-US" altLang="zh-CN" sz="2800" b="1">
                <a:solidFill>
                  <a:srgbClr val="FF0000"/>
                </a:solidFill>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电平的高低一般用 </a:t>
            </a:r>
            <a:r>
              <a:rPr lang="en-US" altLang="zh-CN" sz="2800" b="1">
                <a:solidFill>
                  <a:srgbClr val="FF0000"/>
                </a:solidFill>
                <a:latin typeface="Times New Roman" panose="02020603050405020304" pitchFamily="18" charset="0"/>
                <a:cs typeface="Times New Roman" panose="02020603050405020304" pitchFamily="18" charset="0"/>
              </a:rPr>
              <a:t>1 </a:t>
            </a:r>
            <a:r>
              <a:rPr lang="zh-CN" altLang="en-US" sz="2800" b="1">
                <a:latin typeface="Times New Roman" panose="02020603050405020304" pitchFamily="18" charset="0"/>
                <a:cs typeface="Times New Roman" panose="02020603050405020304" pitchFamily="18" charset="0"/>
              </a:rPr>
              <a:t>和 </a:t>
            </a:r>
            <a:r>
              <a:rPr lang="en-US" altLang="zh-CN" sz="2800" b="1">
                <a:solidFill>
                  <a:srgbClr val="FF0000"/>
                </a:solidFill>
                <a:latin typeface="Times New Roman" panose="02020603050405020304" pitchFamily="18" charset="0"/>
                <a:cs typeface="Times New Roman" panose="02020603050405020304" pitchFamily="18" charset="0"/>
              </a:rPr>
              <a:t>0</a:t>
            </a:r>
            <a:r>
              <a:rPr lang="zh-CN" altLang="en-US" sz="2800" b="1">
                <a:latin typeface="Times New Roman" panose="02020603050405020304" pitchFamily="18" charset="0"/>
                <a:cs typeface="Times New Roman" panose="02020603050405020304" pitchFamily="18" charset="0"/>
              </a:rPr>
              <a:t>两种状态区别</a:t>
            </a:r>
            <a:r>
              <a:rPr lang="en-US" altLang="zh-CN" sz="2800" b="1">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若规定</a:t>
            </a:r>
            <a:r>
              <a:rPr lang="zh-CN" altLang="en-US" sz="2800" b="1">
                <a:solidFill>
                  <a:srgbClr val="CC0000"/>
                </a:solidFill>
                <a:latin typeface="Times New Roman" panose="02020603050405020304" pitchFamily="18" charset="0"/>
                <a:cs typeface="Times New Roman" panose="02020603050405020304" pitchFamily="18" charset="0"/>
              </a:rPr>
              <a:t>高电平为 </a:t>
            </a:r>
            <a:r>
              <a:rPr lang="en-US" altLang="zh-CN" sz="2800" b="1">
                <a:solidFill>
                  <a:srgbClr val="CC0000"/>
                </a:solidFill>
                <a:latin typeface="Times New Roman" panose="02020603050405020304" pitchFamily="18" charset="0"/>
                <a:cs typeface="Times New Roman" panose="02020603050405020304" pitchFamily="18" charset="0"/>
              </a:rPr>
              <a:t>1</a:t>
            </a:r>
            <a:r>
              <a:rPr lang="zh-CN" altLang="en-US" sz="2800" b="1">
                <a:solidFill>
                  <a:srgbClr val="CC0000"/>
                </a:solidFill>
                <a:latin typeface="Times New Roman" panose="02020603050405020304" pitchFamily="18" charset="0"/>
                <a:cs typeface="Times New Roman" panose="02020603050405020304" pitchFamily="18" charset="0"/>
              </a:rPr>
              <a:t>，低电平为 </a:t>
            </a:r>
            <a:r>
              <a:rPr lang="en-US" altLang="zh-CN" sz="2800" b="1">
                <a:solidFill>
                  <a:srgbClr val="CC0000"/>
                </a:solidFill>
                <a:latin typeface="Times New Roman" panose="02020603050405020304" pitchFamily="18" charset="0"/>
                <a:cs typeface="Times New Roman" panose="02020603050405020304" pitchFamily="18" charset="0"/>
              </a:rPr>
              <a:t>0 </a:t>
            </a:r>
            <a:r>
              <a:rPr lang="zh-CN" altLang="en-US" sz="2800" b="1">
                <a:latin typeface="Times New Roman" panose="02020603050405020304" pitchFamily="18" charset="0"/>
                <a:cs typeface="Times New Roman" panose="02020603050405020304" pitchFamily="18" charset="0"/>
              </a:rPr>
              <a:t>则称为</a:t>
            </a:r>
            <a:r>
              <a:rPr lang="zh-CN" altLang="en-US" sz="2800" b="1">
                <a:solidFill>
                  <a:srgbClr val="CC0000"/>
                </a:solidFill>
                <a:latin typeface="Times New Roman" panose="02020603050405020304" pitchFamily="18" charset="0"/>
                <a:cs typeface="Times New Roman" panose="02020603050405020304" pitchFamily="18" charset="0"/>
              </a:rPr>
              <a:t>正逻辑</a:t>
            </a:r>
            <a:r>
              <a:rPr lang="zh-CN" altLang="en-US" sz="2800" b="1">
                <a:latin typeface="Times New Roman" panose="02020603050405020304" pitchFamily="18" charset="0"/>
                <a:cs typeface="Times New Roman" panose="02020603050405020304" pitchFamily="18" charset="0"/>
              </a:rPr>
              <a:t>。反之则称为</a:t>
            </a:r>
            <a:r>
              <a:rPr lang="zh-CN" altLang="en-US" sz="2800" b="1">
                <a:solidFill>
                  <a:srgbClr val="CC0000"/>
                </a:solidFill>
                <a:latin typeface="Times New Roman" panose="02020603050405020304" pitchFamily="18" charset="0"/>
                <a:cs typeface="Times New Roman" panose="02020603050405020304" pitchFamily="18" charset="0"/>
              </a:rPr>
              <a:t>负逻辑</a:t>
            </a:r>
            <a:r>
              <a:rPr lang="zh-CN" altLang="en-US" sz="2800" b="1">
                <a:latin typeface="Times New Roman" panose="02020603050405020304" pitchFamily="18" charset="0"/>
                <a:cs typeface="Times New Roman" panose="02020603050405020304" pitchFamily="18" charset="0"/>
              </a:rPr>
              <a:t>。若无特殊说明</a:t>
            </a:r>
            <a:r>
              <a:rPr lang="en-US" altLang="zh-CN" sz="2800" b="1">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均采用正逻辑。</a:t>
            </a:r>
          </a:p>
        </p:txBody>
      </p:sp>
      <p:sp>
        <p:nvSpPr>
          <p:cNvPr id="407555" name="Text Box 3"/>
          <p:cNvSpPr txBox="1">
            <a:spLocks noChangeArrowheads="1"/>
          </p:cNvSpPr>
          <p:nvPr/>
        </p:nvSpPr>
        <p:spPr bwMode="auto">
          <a:xfrm>
            <a:off x="7924800" y="1828800"/>
            <a:ext cx="806450" cy="519113"/>
          </a:xfrm>
          <a:prstGeom prst="rect">
            <a:avLst/>
          </a:prstGeom>
          <a:noFill/>
          <a:ln w="38100">
            <a:noFill/>
            <a:miter lim="800000"/>
            <a:headEnd/>
            <a:tailEnd type="none" w="sm" len="lg"/>
          </a:ln>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800">
                <a:solidFill>
                  <a:srgbClr val="FF0000"/>
                </a:solidFill>
                <a:ea typeface="楷体_GB2312" pitchFamily="49" charset="-122"/>
              </a:rPr>
              <a:t>1</a:t>
            </a:r>
          </a:p>
        </p:txBody>
      </p:sp>
      <p:sp>
        <p:nvSpPr>
          <p:cNvPr id="407556" name="Text Box 4"/>
          <p:cNvSpPr txBox="1">
            <a:spLocks noChangeArrowheads="1"/>
          </p:cNvSpPr>
          <p:nvPr/>
        </p:nvSpPr>
        <p:spPr bwMode="auto">
          <a:xfrm>
            <a:off x="7848600" y="4114800"/>
            <a:ext cx="825500" cy="519113"/>
          </a:xfrm>
          <a:prstGeom prst="rect">
            <a:avLst/>
          </a:prstGeom>
          <a:noFill/>
          <a:ln w="38100">
            <a:noFill/>
            <a:miter lim="800000"/>
            <a:headEnd/>
            <a:tailEnd type="none" w="sm" len="lg"/>
          </a:ln>
        </p:spPr>
        <p:txBody>
          <a:bodyPr>
            <a:spAutoFit/>
          </a:bodyPr>
          <a:lstStyle/>
          <a:p>
            <a:pPr eaLnBrk="0" hangingPunct="0">
              <a:spcBef>
                <a:spcPct val="50000"/>
              </a:spcBef>
              <a:defRPr/>
            </a:pPr>
            <a:r>
              <a:rPr lang="en-US" altLang="zh-CN" sz="2800">
                <a:solidFill>
                  <a:srgbClr val="FF0000"/>
                </a:solidFill>
                <a:latin typeface="+mn-lt"/>
                <a:ea typeface="楷体_GB2312" pitchFamily="49" charset="-122"/>
              </a:rPr>
              <a:t>0</a:t>
            </a:r>
            <a:endParaRPr lang="en-US" altLang="zh-CN" sz="3200">
              <a:solidFill>
                <a:srgbClr val="FF0000"/>
              </a:solidFill>
              <a:latin typeface="+mn-lt"/>
              <a:ea typeface="楷体_GB2312" pitchFamily="49" charset="-122"/>
            </a:endParaRPr>
          </a:p>
        </p:txBody>
      </p:sp>
      <p:grpSp>
        <p:nvGrpSpPr>
          <p:cNvPr id="2" name="Group 5"/>
          <p:cNvGrpSpPr>
            <a:grpSpLocks/>
          </p:cNvGrpSpPr>
          <p:nvPr/>
        </p:nvGrpSpPr>
        <p:grpSpPr bwMode="auto">
          <a:xfrm>
            <a:off x="4267200" y="4449763"/>
            <a:ext cx="3352800" cy="519112"/>
            <a:chOff x="2928" y="3235"/>
            <a:chExt cx="2112" cy="327"/>
          </a:xfrm>
        </p:grpSpPr>
        <p:sp>
          <p:nvSpPr>
            <p:cNvPr id="58394" name="Text Box 6"/>
            <p:cNvSpPr txBox="1">
              <a:spLocks noChangeArrowheads="1"/>
            </p:cNvSpPr>
            <p:nvPr/>
          </p:nvSpPr>
          <p:spPr bwMode="auto">
            <a:xfrm>
              <a:off x="2928" y="3235"/>
              <a:ext cx="658" cy="327"/>
            </a:xfrm>
            <a:prstGeom prst="rect">
              <a:avLst/>
            </a:prstGeom>
            <a:noFill/>
            <a:ln w="38100">
              <a:noFill/>
              <a:miter lim="800000"/>
              <a:headEnd/>
              <a:tailEnd type="none" w="sm" len="lg"/>
            </a:ln>
          </p:spPr>
          <p:txBody>
            <a:bodyPr>
              <a:spAutoFit/>
            </a:bodyPr>
            <a:lstStyle/>
            <a:p>
              <a:pPr eaLnBrk="0" hangingPunct="0">
                <a:spcBef>
                  <a:spcPct val="50000"/>
                </a:spcBef>
                <a:defRPr/>
              </a:pPr>
              <a:r>
                <a:rPr lang="en-US" altLang="zh-CN" sz="2800">
                  <a:solidFill>
                    <a:srgbClr val="FF3300"/>
                  </a:solidFill>
                  <a:latin typeface="+mn-lt"/>
                  <a:ea typeface="楷体_GB2312" pitchFamily="49" charset="-122"/>
                </a:rPr>
                <a:t>0V</a:t>
              </a:r>
            </a:p>
          </p:txBody>
        </p:sp>
        <p:sp>
          <p:nvSpPr>
            <p:cNvPr id="407559" name="Line 7"/>
            <p:cNvSpPr>
              <a:spLocks noChangeShapeType="1"/>
            </p:cNvSpPr>
            <p:nvPr/>
          </p:nvSpPr>
          <p:spPr bwMode="auto">
            <a:xfrm>
              <a:off x="3360" y="3408"/>
              <a:ext cx="1680" cy="0"/>
            </a:xfrm>
            <a:prstGeom prst="line">
              <a:avLst/>
            </a:prstGeom>
            <a:noFill/>
            <a:ln w="38100" cap="sq">
              <a:solidFill>
                <a:srgbClr val="33CCFF"/>
              </a:solidFill>
              <a:round/>
              <a:headEnd/>
              <a:tailEnd/>
            </a:ln>
            <a:effectLst/>
          </p:spPr>
          <p:txBody>
            <a:bodyPr wrap="none" anchor="ctr">
              <a:spAutoFit/>
            </a:bodyPr>
            <a:lstStyle/>
            <a:p>
              <a:pPr>
                <a:defRPr/>
              </a:pPr>
              <a:endParaRPr lang="zh-CN" altLang="en-US">
                <a:effectLst>
                  <a:outerShdw blurRad="38100" dist="38100" dir="2700000" algn="tl">
                    <a:srgbClr val="000000">
                      <a:alpha val="43137"/>
                    </a:srgbClr>
                  </a:outerShdw>
                </a:effectLst>
                <a:latin typeface="+mn-lt"/>
              </a:endParaRPr>
            </a:p>
          </p:txBody>
        </p:sp>
      </p:grpSp>
      <p:grpSp>
        <p:nvGrpSpPr>
          <p:cNvPr id="3" name="Group 8"/>
          <p:cNvGrpSpPr>
            <a:grpSpLocks/>
          </p:cNvGrpSpPr>
          <p:nvPr/>
        </p:nvGrpSpPr>
        <p:grpSpPr bwMode="auto">
          <a:xfrm>
            <a:off x="4953000" y="4038600"/>
            <a:ext cx="2667000" cy="682625"/>
            <a:chOff x="3360" y="2976"/>
            <a:chExt cx="1680" cy="430"/>
          </a:xfrm>
        </p:grpSpPr>
        <p:grpSp>
          <p:nvGrpSpPr>
            <p:cNvPr id="58389" name="Group 9"/>
            <p:cNvGrpSpPr>
              <a:grpSpLocks/>
            </p:cNvGrpSpPr>
            <p:nvPr/>
          </p:nvGrpSpPr>
          <p:grpSpPr bwMode="auto">
            <a:xfrm>
              <a:off x="3377" y="2976"/>
              <a:ext cx="1663" cy="430"/>
              <a:chOff x="3816" y="2676"/>
              <a:chExt cx="1464" cy="336"/>
            </a:xfrm>
          </p:grpSpPr>
          <p:sp>
            <p:nvSpPr>
              <p:cNvPr id="407562" name="Line 10"/>
              <p:cNvSpPr>
                <a:spLocks noChangeShapeType="1"/>
              </p:cNvSpPr>
              <p:nvPr/>
            </p:nvSpPr>
            <p:spPr bwMode="auto">
              <a:xfrm>
                <a:off x="3816" y="3012"/>
                <a:ext cx="1464" cy="0"/>
              </a:xfrm>
              <a:prstGeom prst="line">
                <a:avLst/>
              </a:prstGeom>
              <a:noFill/>
              <a:ln w="38100">
                <a:solidFill>
                  <a:schemeClr val="accent2"/>
                </a:solidFill>
                <a:round/>
                <a:headEnd/>
                <a:tailEnd type="none" w="sm" len="lg"/>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07563" name="Line 11"/>
              <p:cNvSpPr>
                <a:spLocks noChangeShapeType="1"/>
              </p:cNvSpPr>
              <p:nvPr/>
            </p:nvSpPr>
            <p:spPr bwMode="auto">
              <a:xfrm>
                <a:off x="3816" y="2676"/>
                <a:ext cx="1464" cy="0"/>
              </a:xfrm>
              <a:prstGeom prst="line">
                <a:avLst/>
              </a:prstGeom>
              <a:noFill/>
              <a:ln w="38100">
                <a:solidFill>
                  <a:schemeClr val="accent2"/>
                </a:solidFill>
                <a:round/>
                <a:headEnd/>
                <a:tailEnd type="none" w="sm" len="lg"/>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07564" name="Rectangle 12" descr="宽上对角线"/>
              <p:cNvSpPr>
                <a:spLocks noChangeArrowheads="1"/>
              </p:cNvSpPr>
              <p:nvPr/>
            </p:nvSpPr>
            <p:spPr bwMode="auto">
              <a:xfrm>
                <a:off x="3816" y="2688"/>
                <a:ext cx="1452" cy="313"/>
              </a:xfrm>
              <a:prstGeom prst="rect">
                <a:avLst/>
              </a:prstGeom>
              <a:pattFill prst="wdUpDiag">
                <a:fgClr>
                  <a:srgbClr val="66FF66"/>
                </a:fgClr>
                <a:bgClr>
                  <a:srgbClr val="FFFFFF"/>
                </a:bgClr>
              </a:pattFill>
              <a:ln w="38100">
                <a:solidFill>
                  <a:schemeClr val="accent2"/>
                </a:solidFill>
                <a:miter lim="800000"/>
                <a:headEnd/>
                <a:tailEnd type="none" w="sm" len="lg"/>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407565" name="Line 13"/>
            <p:cNvSpPr>
              <a:spLocks noChangeShapeType="1"/>
            </p:cNvSpPr>
            <p:nvPr/>
          </p:nvSpPr>
          <p:spPr bwMode="auto">
            <a:xfrm>
              <a:off x="3360" y="2976"/>
              <a:ext cx="1680" cy="0"/>
            </a:xfrm>
            <a:prstGeom prst="line">
              <a:avLst/>
            </a:prstGeom>
            <a:noFill/>
            <a:ln w="38100" cap="sq">
              <a:solidFill>
                <a:schemeClr val="accent2"/>
              </a:solidFill>
              <a:round/>
              <a:headEnd/>
              <a:tailEnd/>
            </a:ln>
            <a:effectLst/>
          </p:spPr>
          <p:txBody>
            <a:bodyPr anchor="ctr">
              <a:spAutoFit/>
            </a:bodyPr>
            <a:lstStyle/>
            <a:p>
              <a:pPr>
                <a:defRPr/>
              </a:pPr>
              <a:endParaRPr lang="zh-CN" altLang="en-US">
                <a:effectLst>
                  <a:outerShdw blurRad="38100" dist="38100" dir="2700000" algn="tl">
                    <a:srgbClr val="000000">
                      <a:alpha val="43137"/>
                    </a:srgbClr>
                  </a:outerShdw>
                </a:effectLst>
              </a:endParaRPr>
            </a:p>
          </p:txBody>
        </p:sp>
      </p:grpSp>
      <p:grpSp>
        <p:nvGrpSpPr>
          <p:cNvPr id="5" name="Group 14"/>
          <p:cNvGrpSpPr>
            <a:grpSpLocks/>
          </p:cNvGrpSpPr>
          <p:nvPr/>
        </p:nvGrpSpPr>
        <p:grpSpPr bwMode="auto">
          <a:xfrm>
            <a:off x="4953000" y="1524000"/>
            <a:ext cx="2743200" cy="1219200"/>
            <a:chOff x="3360" y="912"/>
            <a:chExt cx="1728" cy="768"/>
          </a:xfrm>
        </p:grpSpPr>
        <p:grpSp>
          <p:nvGrpSpPr>
            <p:cNvPr id="58384" name="Group 15"/>
            <p:cNvGrpSpPr>
              <a:grpSpLocks/>
            </p:cNvGrpSpPr>
            <p:nvPr/>
          </p:nvGrpSpPr>
          <p:grpSpPr bwMode="auto">
            <a:xfrm>
              <a:off x="3360" y="912"/>
              <a:ext cx="1728" cy="768"/>
              <a:chOff x="3816" y="1188"/>
              <a:chExt cx="1464" cy="348"/>
            </a:xfrm>
          </p:grpSpPr>
          <p:sp>
            <p:nvSpPr>
              <p:cNvPr id="407568" name="Line 16"/>
              <p:cNvSpPr>
                <a:spLocks noChangeShapeType="1"/>
              </p:cNvSpPr>
              <p:nvPr/>
            </p:nvSpPr>
            <p:spPr bwMode="auto">
              <a:xfrm>
                <a:off x="3816" y="1188"/>
                <a:ext cx="1464" cy="0"/>
              </a:xfrm>
              <a:prstGeom prst="line">
                <a:avLst/>
              </a:prstGeom>
              <a:noFill/>
              <a:ln w="38100">
                <a:solidFill>
                  <a:schemeClr val="accent2"/>
                </a:solidFill>
                <a:round/>
                <a:headEnd/>
                <a:tailEnd type="none" w="sm" len="lg"/>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07569" name="Line 17"/>
              <p:cNvSpPr>
                <a:spLocks noChangeShapeType="1"/>
              </p:cNvSpPr>
              <p:nvPr/>
            </p:nvSpPr>
            <p:spPr bwMode="auto">
              <a:xfrm>
                <a:off x="3816" y="1536"/>
                <a:ext cx="1464" cy="0"/>
              </a:xfrm>
              <a:prstGeom prst="line">
                <a:avLst/>
              </a:prstGeom>
              <a:noFill/>
              <a:ln w="38100">
                <a:solidFill>
                  <a:schemeClr val="accent2"/>
                </a:solidFill>
                <a:round/>
                <a:headEnd/>
                <a:tailEnd type="none" w="sm" len="lg"/>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07570" name="Rectangle 18" descr="宽上对角线"/>
              <p:cNvSpPr>
                <a:spLocks noChangeArrowheads="1"/>
              </p:cNvSpPr>
              <p:nvPr/>
            </p:nvSpPr>
            <p:spPr bwMode="auto">
              <a:xfrm>
                <a:off x="3828" y="1212"/>
                <a:ext cx="1440" cy="312"/>
              </a:xfrm>
              <a:prstGeom prst="rect">
                <a:avLst/>
              </a:prstGeom>
              <a:pattFill prst="wdUpDiag">
                <a:fgClr>
                  <a:srgbClr val="66FF66"/>
                </a:fgClr>
                <a:bgClr>
                  <a:srgbClr val="FFFFFF"/>
                </a:bgClr>
              </a:pattFill>
              <a:ln w="38100">
                <a:solidFill>
                  <a:schemeClr val="accent2"/>
                </a:solidFill>
                <a:miter lim="800000"/>
                <a:headEnd/>
                <a:tailEnd type="none" w="sm" len="lg"/>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407571" name="Line 19"/>
            <p:cNvSpPr>
              <a:spLocks noChangeShapeType="1"/>
            </p:cNvSpPr>
            <p:nvPr/>
          </p:nvSpPr>
          <p:spPr bwMode="auto">
            <a:xfrm>
              <a:off x="3360" y="1680"/>
              <a:ext cx="1728" cy="0"/>
            </a:xfrm>
            <a:prstGeom prst="line">
              <a:avLst/>
            </a:prstGeom>
            <a:noFill/>
            <a:ln w="38100" cap="sq">
              <a:solidFill>
                <a:schemeClr val="accent2"/>
              </a:solidFill>
              <a:round/>
              <a:headEnd/>
              <a:tailEnd/>
            </a:ln>
            <a:effectLst/>
          </p:spPr>
          <p:txBody>
            <a:bodyPr wrap="none" anchor="ctr">
              <a:spAutoFit/>
            </a:bodyPr>
            <a:lstStyle/>
            <a:p>
              <a:pPr>
                <a:defRPr/>
              </a:pPr>
              <a:endParaRPr lang="zh-CN" altLang="en-US">
                <a:effectLst>
                  <a:outerShdw blurRad="38100" dist="38100" dir="2700000" algn="tl">
                    <a:srgbClr val="000000">
                      <a:alpha val="43137"/>
                    </a:srgbClr>
                  </a:outerShdw>
                </a:effectLst>
              </a:endParaRPr>
            </a:p>
          </p:txBody>
        </p:sp>
      </p:grpSp>
      <p:grpSp>
        <p:nvGrpSpPr>
          <p:cNvPr id="7" name="Group 20"/>
          <p:cNvGrpSpPr>
            <a:grpSpLocks/>
          </p:cNvGrpSpPr>
          <p:nvPr/>
        </p:nvGrpSpPr>
        <p:grpSpPr bwMode="auto">
          <a:xfrm>
            <a:off x="4286250" y="1214438"/>
            <a:ext cx="3352800" cy="519112"/>
            <a:chOff x="2962" y="1801"/>
            <a:chExt cx="2112" cy="327"/>
          </a:xfrm>
        </p:grpSpPr>
        <p:sp>
          <p:nvSpPr>
            <p:cNvPr id="58382" name="Text Box 21"/>
            <p:cNvSpPr txBox="1">
              <a:spLocks noChangeArrowheads="1"/>
            </p:cNvSpPr>
            <p:nvPr/>
          </p:nvSpPr>
          <p:spPr bwMode="auto">
            <a:xfrm>
              <a:off x="2962" y="1801"/>
              <a:ext cx="1012" cy="327"/>
            </a:xfrm>
            <a:prstGeom prst="rect">
              <a:avLst/>
            </a:prstGeom>
            <a:noFill/>
            <a:ln w="38100">
              <a:noFill/>
              <a:miter lim="800000"/>
              <a:headEnd/>
              <a:tailEnd type="none" w="sm" len="lg"/>
            </a:ln>
          </p:spPr>
          <p:txBody>
            <a:bodyPr>
              <a:spAutoFit/>
            </a:bodyPr>
            <a:lstStyle/>
            <a:p>
              <a:pPr eaLnBrk="0" hangingPunct="0">
                <a:spcBef>
                  <a:spcPct val="50000"/>
                </a:spcBef>
                <a:defRPr/>
              </a:pPr>
              <a:r>
                <a:rPr lang="en-US" altLang="zh-CN" sz="2800" i="1">
                  <a:solidFill>
                    <a:srgbClr val="FF3300"/>
                  </a:solidFill>
                  <a:latin typeface="+mn-lt"/>
                  <a:ea typeface="楷体_GB2312" pitchFamily="49" charset="-122"/>
                </a:rPr>
                <a:t>U</a:t>
              </a:r>
              <a:r>
                <a:rPr lang="en-US" altLang="zh-CN" baseline="-25000">
                  <a:solidFill>
                    <a:srgbClr val="FF3300"/>
                  </a:solidFill>
                  <a:latin typeface="+mn-lt"/>
                  <a:ea typeface="楷体_GB2312" pitchFamily="49" charset="-122"/>
                </a:rPr>
                <a:t>CC</a:t>
              </a:r>
              <a:endParaRPr lang="en-US" altLang="zh-CN">
                <a:solidFill>
                  <a:srgbClr val="FF3300"/>
                </a:solidFill>
                <a:latin typeface="+mn-lt"/>
                <a:ea typeface="楷体_GB2312" pitchFamily="49" charset="-122"/>
              </a:endParaRPr>
            </a:p>
          </p:txBody>
        </p:sp>
        <p:sp>
          <p:nvSpPr>
            <p:cNvPr id="407574" name="Line 22"/>
            <p:cNvSpPr>
              <a:spLocks noChangeShapeType="1"/>
            </p:cNvSpPr>
            <p:nvPr/>
          </p:nvSpPr>
          <p:spPr bwMode="auto">
            <a:xfrm>
              <a:off x="3394" y="2022"/>
              <a:ext cx="1680" cy="0"/>
            </a:xfrm>
            <a:prstGeom prst="line">
              <a:avLst/>
            </a:prstGeom>
            <a:noFill/>
            <a:ln w="38100" cap="sq">
              <a:solidFill>
                <a:srgbClr val="339933"/>
              </a:solidFill>
              <a:round/>
              <a:headEnd/>
              <a:tailEnd/>
            </a:ln>
            <a:effectLst/>
          </p:spPr>
          <p:txBody>
            <a:bodyPr wrap="none" anchor="ctr">
              <a:spAutoFit/>
            </a:bodyPr>
            <a:lstStyle/>
            <a:p>
              <a:pPr>
                <a:defRPr/>
              </a:pPr>
              <a:endParaRPr lang="zh-CN" altLang="en-US">
                <a:effectLst>
                  <a:outerShdw blurRad="38100" dist="38100" dir="2700000" algn="tl">
                    <a:srgbClr val="000000">
                      <a:alpha val="43137"/>
                    </a:srgbClr>
                  </a:outerShdw>
                </a:effectLst>
                <a:latin typeface="+mn-lt"/>
              </a:endParaRPr>
            </a:p>
          </p:txBody>
        </p:sp>
      </p:grpSp>
      <p:sp>
        <p:nvSpPr>
          <p:cNvPr id="407575" name="AutoShape 23"/>
          <p:cNvSpPr>
            <a:spLocks/>
          </p:cNvSpPr>
          <p:nvPr/>
        </p:nvSpPr>
        <p:spPr bwMode="auto">
          <a:xfrm>
            <a:off x="7696200" y="4038600"/>
            <a:ext cx="152400" cy="609600"/>
          </a:xfrm>
          <a:prstGeom prst="rightBrace">
            <a:avLst>
              <a:gd name="adj1" fmla="val 33333"/>
              <a:gd name="adj2" fmla="val 50000"/>
            </a:avLst>
          </a:prstGeom>
          <a:noFill/>
          <a:ln w="38100" cap="sq">
            <a:solidFill>
              <a:schemeClr val="accent2"/>
            </a:solidFill>
            <a:round/>
            <a:headEnd/>
            <a:tailEnd/>
          </a:ln>
          <a:effectLst/>
        </p:spPr>
        <p:txBody>
          <a:bodyPr wrap="none" anchor="ctr">
            <a:spAutoFit/>
          </a:bodyPr>
          <a:lstStyle/>
          <a:p>
            <a:pPr>
              <a:defRPr/>
            </a:pPr>
            <a:endParaRPr lang="zh-CN" altLang="en-US">
              <a:effectLst>
                <a:outerShdw blurRad="38100" dist="38100" dir="2700000" algn="tl">
                  <a:srgbClr val="000000">
                    <a:alpha val="43137"/>
                  </a:srgbClr>
                </a:outerShdw>
              </a:effectLst>
            </a:endParaRPr>
          </a:p>
        </p:txBody>
      </p:sp>
      <p:sp>
        <p:nvSpPr>
          <p:cNvPr id="407576" name="AutoShape 24"/>
          <p:cNvSpPr>
            <a:spLocks/>
          </p:cNvSpPr>
          <p:nvPr/>
        </p:nvSpPr>
        <p:spPr bwMode="auto">
          <a:xfrm>
            <a:off x="7696200" y="1600200"/>
            <a:ext cx="304800" cy="1066800"/>
          </a:xfrm>
          <a:prstGeom prst="rightBrace">
            <a:avLst>
              <a:gd name="adj1" fmla="val 29167"/>
              <a:gd name="adj2" fmla="val 50000"/>
            </a:avLst>
          </a:prstGeom>
          <a:noFill/>
          <a:ln w="38100" cap="sq">
            <a:solidFill>
              <a:schemeClr val="accent2"/>
            </a:solidFill>
            <a:round/>
            <a:headEnd/>
            <a:tailEnd/>
          </a:ln>
          <a:effectLst/>
        </p:spPr>
        <p:txBody>
          <a:bodyPr wrap="none" anchor="ctr">
            <a:spAutoFit/>
          </a:bodyPr>
          <a:lstStyle/>
          <a:p>
            <a:pPr>
              <a:defRPr/>
            </a:pPr>
            <a:endParaRPr lang="zh-CN" altLang="en-US">
              <a:effectLst>
                <a:outerShdw blurRad="38100" dist="38100" dir="2700000" algn="tl">
                  <a:srgbClr val="000000">
                    <a:alpha val="43137"/>
                  </a:srgbClr>
                </a:outerShdw>
              </a:effectLst>
            </a:endParaRPr>
          </a:p>
        </p:txBody>
      </p:sp>
      <p:sp>
        <p:nvSpPr>
          <p:cNvPr id="407577" name="AutoShape 25"/>
          <p:cNvSpPr>
            <a:spLocks noChangeArrowheads="1"/>
          </p:cNvSpPr>
          <p:nvPr/>
        </p:nvSpPr>
        <p:spPr bwMode="auto">
          <a:xfrm>
            <a:off x="6484938" y="765175"/>
            <a:ext cx="1204912" cy="514350"/>
          </a:xfrm>
          <a:prstGeom prst="wedgeRoundRectCallout">
            <a:avLst>
              <a:gd name="adj1" fmla="val -55005"/>
              <a:gd name="adj2" fmla="val 185495"/>
              <a:gd name="adj3" fmla="val 16667"/>
            </a:avLst>
          </a:prstGeom>
          <a:solidFill>
            <a:srgbClr val="FFFFCC"/>
          </a:solidFill>
          <a:ln w="28575" cap="sq">
            <a:solidFill>
              <a:srgbClr val="006600"/>
            </a:solidFill>
            <a:miter lim="800000"/>
            <a:headEnd/>
            <a:tailEnd/>
          </a:ln>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solidFill>
                  <a:schemeClr val="accent2"/>
                </a:solidFill>
                <a:latin typeface="" pitchFamily="18" charset="0"/>
              </a:rPr>
              <a:t>高电平</a:t>
            </a:r>
          </a:p>
        </p:txBody>
      </p:sp>
      <p:sp>
        <p:nvSpPr>
          <p:cNvPr id="407578" name="AutoShape 26"/>
          <p:cNvSpPr>
            <a:spLocks noChangeArrowheads="1"/>
          </p:cNvSpPr>
          <p:nvPr/>
        </p:nvSpPr>
        <p:spPr bwMode="auto">
          <a:xfrm>
            <a:off x="6111875" y="3141663"/>
            <a:ext cx="1204913" cy="514350"/>
          </a:xfrm>
          <a:prstGeom prst="wedgeRoundRectCallout">
            <a:avLst>
              <a:gd name="adj1" fmla="val -49343"/>
              <a:gd name="adj2" fmla="val 195681"/>
              <a:gd name="adj3" fmla="val 16667"/>
            </a:avLst>
          </a:prstGeom>
          <a:solidFill>
            <a:srgbClr val="FFFFCC"/>
          </a:solidFill>
          <a:ln w="28575" cap="sq">
            <a:solidFill>
              <a:srgbClr val="006600"/>
            </a:solidFill>
            <a:miter lim="800000"/>
            <a:headEnd/>
            <a:tailEnd/>
          </a:ln>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solidFill>
                  <a:schemeClr val="accent2"/>
                </a:solidFill>
                <a:latin typeface="" pitchFamily="18" charset="0"/>
              </a:rPr>
              <a:t>低电平</a:t>
            </a:r>
          </a:p>
        </p:txBody>
      </p:sp>
      <p:pic>
        <p:nvPicPr>
          <p:cNvPr id="58381" name="Picture 27" descr="BD09297_"/>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38800" y="5181600"/>
            <a:ext cx="14478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89279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vertic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07576"/>
                                        </p:tgtEl>
                                        <p:attrNameLst>
                                          <p:attrName>style.visibility</p:attrName>
                                        </p:attrNameLst>
                                      </p:cBhvr>
                                      <p:to>
                                        <p:strVal val="visible"/>
                                      </p:to>
                                    </p:set>
                                    <p:animEffect transition="in" filter="wipe(up)">
                                      <p:cBhvr>
                                        <p:cTn id="22" dur="500"/>
                                        <p:tgtEl>
                                          <p:spTgt spid="407576"/>
                                        </p:tgtEl>
                                      </p:cBhvr>
                                    </p:animEffect>
                                  </p:childTnLst>
                                </p:cTn>
                              </p:par>
                            </p:childTnLst>
                          </p:cTn>
                        </p:par>
                        <p:par>
                          <p:cTn id="23" fill="hold" nodeType="afterGroup">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407577"/>
                                        </p:tgtEl>
                                        <p:attrNameLst>
                                          <p:attrName>style.visibility</p:attrName>
                                        </p:attrNameLst>
                                      </p:cBhvr>
                                      <p:to>
                                        <p:strVal val="visible"/>
                                      </p:to>
                                    </p:set>
                                    <p:animEffect transition="in" filter="wipe(up)">
                                      <p:cBhvr>
                                        <p:cTn id="26" dur="500"/>
                                        <p:tgtEl>
                                          <p:spTgt spid="40757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blinds(horizontal)">
                                      <p:cBhvr>
                                        <p:cTn id="31" dur="500"/>
                                        <p:tgtEl>
                                          <p:spTgt spid="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407575"/>
                                        </p:tgtEl>
                                        <p:attrNameLst>
                                          <p:attrName>style.visibility</p:attrName>
                                        </p:attrNameLst>
                                      </p:cBhvr>
                                      <p:to>
                                        <p:strVal val="visible"/>
                                      </p:to>
                                    </p:set>
                                    <p:animEffect transition="in" filter="wipe(up)">
                                      <p:cBhvr>
                                        <p:cTn id="36" dur="500"/>
                                        <p:tgtEl>
                                          <p:spTgt spid="407575"/>
                                        </p:tgtEl>
                                      </p:cBhvr>
                                    </p:animEffect>
                                  </p:childTnLst>
                                </p:cTn>
                              </p:par>
                            </p:childTnLst>
                          </p:cTn>
                        </p:par>
                        <p:par>
                          <p:cTn id="37" fill="hold" nodeType="afterGroup">
                            <p:stCondLst>
                              <p:cond delay="500"/>
                            </p:stCondLst>
                            <p:childTnLst>
                              <p:par>
                                <p:cTn id="38" presetID="22" presetClass="entr" presetSubtype="1" fill="hold" grpId="0" nodeType="afterEffect">
                                  <p:stCondLst>
                                    <p:cond delay="0"/>
                                  </p:stCondLst>
                                  <p:childTnLst>
                                    <p:set>
                                      <p:cBhvr>
                                        <p:cTn id="39" dur="1" fill="hold">
                                          <p:stCondLst>
                                            <p:cond delay="0"/>
                                          </p:stCondLst>
                                        </p:cTn>
                                        <p:tgtEl>
                                          <p:spTgt spid="407578"/>
                                        </p:tgtEl>
                                        <p:attrNameLst>
                                          <p:attrName>style.visibility</p:attrName>
                                        </p:attrNameLst>
                                      </p:cBhvr>
                                      <p:to>
                                        <p:strVal val="visible"/>
                                      </p:to>
                                    </p:set>
                                    <p:animEffect transition="in" filter="wipe(up)">
                                      <p:cBhvr>
                                        <p:cTn id="40" dur="500"/>
                                        <p:tgtEl>
                                          <p:spTgt spid="407578"/>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407554"/>
                                        </p:tgtEl>
                                        <p:attrNameLst>
                                          <p:attrName>style.visibility</p:attrName>
                                        </p:attrNameLst>
                                      </p:cBhvr>
                                      <p:to>
                                        <p:strVal val="visible"/>
                                      </p:to>
                                    </p:set>
                                    <p:animEffect transition="in" filter="wipe(up)">
                                      <p:cBhvr>
                                        <p:cTn id="45" dur="500"/>
                                        <p:tgtEl>
                                          <p:spTgt spid="407554"/>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407555"/>
                                        </p:tgtEl>
                                        <p:attrNameLst>
                                          <p:attrName>style.visibility</p:attrName>
                                        </p:attrNameLst>
                                      </p:cBhvr>
                                      <p:to>
                                        <p:strVal val="visible"/>
                                      </p:to>
                                    </p:set>
                                    <p:animEffect transition="in" filter="blinds(horizontal)">
                                      <p:cBhvr>
                                        <p:cTn id="50" dur="500"/>
                                        <p:tgtEl>
                                          <p:spTgt spid="407555"/>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407556"/>
                                        </p:tgtEl>
                                        <p:attrNameLst>
                                          <p:attrName>style.visibility</p:attrName>
                                        </p:attrNameLst>
                                      </p:cBhvr>
                                      <p:to>
                                        <p:strVal val="visible"/>
                                      </p:to>
                                    </p:set>
                                    <p:animEffect transition="in" filter="blinds(horizontal)">
                                      <p:cBhvr>
                                        <p:cTn id="55" dur="500"/>
                                        <p:tgtEl>
                                          <p:spTgt spid="4075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7554" grpId="0" animBg="1" autoUpdateAnimBg="0"/>
      <p:bldP spid="407555" grpId="0" autoUpdateAnimBg="0"/>
      <p:bldP spid="407556" grpId="0" autoUpdateAnimBg="0"/>
      <p:bldP spid="407575" grpId="0" animBg="1"/>
      <p:bldP spid="407576" grpId="0" animBg="1"/>
      <p:bldP spid="407577" grpId="0" animBg="1" autoUpdateAnimBg="0"/>
      <p:bldP spid="407578" grpId="0" animBg="1"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08662" name="Picture 86" descr="图片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6538" y="1441450"/>
            <a:ext cx="3382962" cy="263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8578" name="Rectangle 2"/>
          <p:cNvSpPr>
            <a:spLocks noGrp="1" noChangeArrowheads="1"/>
          </p:cNvSpPr>
          <p:nvPr>
            <p:ph type="subTitle" idx="1"/>
          </p:nvPr>
        </p:nvSpPr>
        <p:spPr bwMode="auto">
          <a:xfrm>
            <a:off x="685800" y="663575"/>
            <a:ext cx="5029200" cy="53340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en-US" altLang="zh-CN" sz="2800" b="1" smtClean="0">
                <a:solidFill>
                  <a:srgbClr val="E60000"/>
                </a:solidFill>
                <a:latin typeface="Times New Roman" panose="02020603050405020304" pitchFamily="18" charset="0"/>
                <a:cs typeface="Times New Roman" panose="02020603050405020304" pitchFamily="18" charset="0"/>
              </a:rPr>
              <a:t>1. </a:t>
            </a:r>
            <a:r>
              <a:rPr lang="zh-CN" altLang="en-US" sz="2800" b="1" smtClean="0">
                <a:solidFill>
                  <a:srgbClr val="E60000"/>
                </a:solidFill>
                <a:latin typeface="Times New Roman" panose="02020603050405020304" pitchFamily="18" charset="0"/>
                <a:cs typeface="Times New Roman" panose="02020603050405020304" pitchFamily="18" charset="0"/>
              </a:rPr>
              <a:t>二极管与门电路</a:t>
            </a:r>
          </a:p>
        </p:txBody>
      </p:sp>
      <p:sp>
        <p:nvSpPr>
          <p:cNvPr id="408579" name="Text Box 3"/>
          <p:cNvSpPr txBox="1">
            <a:spLocks noChangeArrowheads="1"/>
          </p:cNvSpPr>
          <p:nvPr/>
        </p:nvSpPr>
        <p:spPr bwMode="auto">
          <a:xfrm>
            <a:off x="519113" y="1285875"/>
            <a:ext cx="14922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006600"/>
                </a:solidFill>
                <a:cs typeface="Times New Roman" panose="02020603050405020304" pitchFamily="18" charset="0"/>
              </a:rPr>
              <a:t> (1) </a:t>
            </a:r>
            <a:r>
              <a:rPr lang="zh-CN" altLang="en-US" sz="2800">
                <a:solidFill>
                  <a:srgbClr val="006600"/>
                </a:solidFill>
                <a:cs typeface="Times New Roman" panose="02020603050405020304" pitchFamily="18" charset="0"/>
              </a:rPr>
              <a:t>电路</a:t>
            </a:r>
          </a:p>
        </p:txBody>
      </p:sp>
      <p:sp>
        <p:nvSpPr>
          <p:cNvPr id="408580" name="Rectangle 4"/>
          <p:cNvSpPr>
            <a:spLocks noChangeArrowheads="1"/>
          </p:cNvSpPr>
          <p:nvPr/>
        </p:nvSpPr>
        <p:spPr bwMode="auto">
          <a:xfrm>
            <a:off x="685800" y="4510088"/>
            <a:ext cx="2117725" cy="519112"/>
          </a:xfrm>
          <a:prstGeom prst="rect">
            <a:avLst/>
          </a:prstGeom>
          <a:noFill/>
          <a:ln w="9525">
            <a:noFill/>
            <a:miter lim="800000"/>
            <a:headEnd/>
            <a:tailEnd/>
          </a:ln>
        </p:spPr>
        <p:txBody>
          <a:bodyPr wrap="none">
            <a:spAutoFit/>
          </a:bodyPr>
          <a:lstStyle/>
          <a:p>
            <a:pPr>
              <a:spcBef>
                <a:spcPct val="50000"/>
              </a:spcBef>
              <a:defRPr/>
            </a:pPr>
            <a:r>
              <a:rPr lang="en-US" altLang="zh-CN" sz="2800" b="1">
                <a:solidFill>
                  <a:srgbClr val="005800"/>
                </a:solidFill>
                <a:latin typeface="Times New Roman" panose="02020603050405020304" pitchFamily="18" charset="0"/>
                <a:cs typeface="Times New Roman" panose="02020603050405020304" pitchFamily="18" charset="0"/>
              </a:rPr>
              <a:t>(2) </a:t>
            </a:r>
            <a:r>
              <a:rPr lang="zh-CN" altLang="en-US" sz="2800" b="1">
                <a:solidFill>
                  <a:srgbClr val="005800"/>
                </a:solidFill>
                <a:latin typeface="Times New Roman" panose="02020603050405020304" pitchFamily="18" charset="0"/>
                <a:cs typeface="Times New Roman" panose="02020603050405020304" pitchFamily="18" charset="0"/>
              </a:rPr>
              <a:t>工作原理</a:t>
            </a:r>
          </a:p>
        </p:txBody>
      </p:sp>
      <p:sp>
        <p:nvSpPr>
          <p:cNvPr id="408581" name="Text Box 5"/>
          <p:cNvSpPr txBox="1">
            <a:spLocks noChangeArrowheads="1"/>
          </p:cNvSpPr>
          <p:nvPr/>
        </p:nvSpPr>
        <p:spPr bwMode="auto">
          <a:xfrm>
            <a:off x="1081088" y="5500688"/>
            <a:ext cx="7265987" cy="523875"/>
          </a:xfrm>
          <a:prstGeom prst="rect">
            <a:avLst/>
          </a:prstGeom>
          <a:noFill/>
          <a:ln w="9525">
            <a:noFill/>
            <a:miter lim="800000"/>
            <a:headEnd/>
            <a:tailEnd/>
          </a:ln>
        </p:spPr>
        <p:txBody>
          <a:bodyPr wrap="none">
            <a:spAutoFit/>
          </a:bodyPr>
          <a:lstStyle/>
          <a:p>
            <a:pPr>
              <a:spcBef>
                <a:spcPct val="50000"/>
              </a:spcBef>
              <a:defRPr/>
            </a:pPr>
            <a:r>
              <a:rPr lang="zh-CN" altLang="en-US" sz="2800" b="1">
                <a:solidFill>
                  <a:srgbClr val="000018"/>
                </a:solidFill>
                <a:latin typeface="Times New Roman" panose="02020603050405020304" pitchFamily="18" charset="0"/>
                <a:cs typeface="Times New Roman" panose="02020603050405020304" pitchFamily="18" charset="0"/>
              </a:rPr>
              <a:t>输入</a:t>
            </a:r>
            <a:r>
              <a:rPr lang="en-US" altLang="zh-CN" sz="2800" b="1" i="1">
                <a:solidFill>
                  <a:srgbClr val="000018"/>
                </a:solidFill>
                <a:latin typeface="Times New Roman" panose="02020603050405020304" pitchFamily="18" charset="0"/>
                <a:cs typeface="Times New Roman" panose="02020603050405020304" pitchFamily="18" charset="0"/>
              </a:rPr>
              <a:t>A</a:t>
            </a:r>
            <a:r>
              <a:rPr lang="zh-CN" altLang="en-US" sz="2800" b="1">
                <a:solidFill>
                  <a:srgbClr val="000018"/>
                </a:solidFill>
                <a:latin typeface="Times New Roman" panose="02020603050405020304" pitchFamily="18" charset="0"/>
                <a:cs typeface="Times New Roman" panose="02020603050405020304" pitchFamily="18" charset="0"/>
              </a:rPr>
              <a:t>、</a:t>
            </a:r>
            <a:r>
              <a:rPr lang="en-US" altLang="zh-CN" sz="2800" b="1" i="1">
                <a:solidFill>
                  <a:srgbClr val="000018"/>
                </a:solidFill>
                <a:latin typeface="Times New Roman" panose="02020603050405020304" pitchFamily="18" charset="0"/>
                <a:cs typeface="Times New Roman" panose="02020603050405020304" pitchFamily="18" charset="0"/>
              </a:rPr>
              <a:t>B </a:t>
            </a:r>
            <a:r>
              <a:rPr lang="zh-CN" altLang="en-US" sz="2800" b="1">
                <a:solidFill>
                  <a:srgbClr val="CC0000"/>
                </a:solidFill>
                <a:latin typeface="Times New Roman" panose="02020603050405020304" pitchFamily="18" charset="0"/>
                <a:cs typeface="Times New Roman" panose="02020603050405020304" pitchFamily="18" charset="0"/>
              </a:rPr>
              <a:t>全为高电平“</a:t>
            </a:r>
            <a:r>
              <a:rPr lang="en-US" altLang="zh-CN" sz="2800" b="1">
                <a:solidFill>
                  <a:srgbClr val="CC0000"/>
                </a:solidFill>
                <a:latin typeface="Times New Roman" panose="02020603050405020304" pitchFamily="18" charset="0"/>
                <a:cs typeface="Times New Roman" panose="02020603050405020304" pitchFamily="18" charset="0"/>
              </a:rPr>
              <a:t>1”</a:t>
            </a:r>
            <a:r>
              <a:rPr lang="zh-CN" altLang="en-US" sz="2800" b="1">
                <a:solidFill>
                  <a:srgbClr val="CC0000"/>
                </a:solidFill>
                <a:latin typeface="Times New Roman" panose="02020603050405020304" pitchFamily="18" charset="0"/>
                <a:cs typeface="Times New Roman" panose="02020603050405020304" pitchFamily="18" charset="0"/>
              </a:rPr>
              <a:t>，</a:t>
            </a:r>
            <a:r>
              <a:rPr lang="zh-CN" altLang="en-US" sz="2800" b="1">
                <a:solidFill>
                  <a:srgbClr val="000018"/>
                </a:solidFill>
                <a:latin typeface="Times New Roman" panose="02020603050405020304" pitchFamily="18" charset="0"/>
                <a:cs typeface="Times New Roman" panose="02020603050405020304" pitchFamily="18" charset="0"/>
              </a:rPr>
              <a:t>输出 </a:t>
            </a:r>
            <a:r>
              <a:rPr lang="en-US" altLang="zh-CN" sz="2800" b="1" i="1">
                <a:solidFill>
                  <a:srgbClr val="CC0000"/>
                </a:solidFill>
                <a:latin typeface="Times New Roman" panose="02020603050405020304" pitchFamily="18" charset="0"/>
                <a:cs typeface="Times New Roman" panose="02020603050405020304" pitchFamily="18" charset="0"/>
              </a:rPr>
              <a:t>Y </a:t>
            </a:r>
            <a:r>
              <a:rPr lang="zh-CN" altLang="en-US" sz="2800" b="1">
                <a:solidFill>
                  <a:srgbClr val="CC0000"/>
                </a:solidFill>
                <a:latin typeface="Times New Roman" panose="02020603050405020304" pitchFamily="18" charset="0"/>
                <a:cs typeface="Times New Roman" panose="02020603050405020304" pitchFamily="18" charset="0"/>
              </a:rPr>
              <a:t>为“</a:t>
            </a:r>
            <a:r>
              <a:rPr lang="en-US" altLang="zh-CN" sz="2800" b="1">
                <a:solidFill>
                  <a:srgbClr val="CC0000"/>
                </a:solidFill>
                <a:latin typeface="Times New Roman" panose="02020603050405020304" pitchFamily="18" charset="0"/>
                <a:cs typeface="Times New Roman" panose="02020603050405020304" pitchFamily="18" charset="0"/>
              </a:rPr>
              <a:t>1”</a:t>
            </a:r>
            <a:r>
              <a:rPr lang="zh-CN" altLang="en-US" sz="2800" b="1">
                <a:solidFill>
                  <a:srgbClr val="CC0000"/>
                </a:solidFill>
                <a:latin typeface="Times New Roman" panose="02020603050405020304" pitchFamily="18" charset="0"/>
                <a:cs typeface="Times New Roman" panose="02020603050405020304" pitchFamily="18" charset="0"/>
              </a:rPr>
              <a:t>。</a:t>
            </a:r>
            <a:endParaRPr lang="zh-CN" altLang="en-US" sz="2800" b="1">
              <a:solidFill>
                <a:srgbClr val="000018"/>
              </a:solidFill>
              <a:latin typeface="Times New Roman" panose="02020603050405020304" pitchFamily="18" charset="0"/>
              <a:cs typeface="Times New Roman" panose="02020603050405020304" pitchFamily="18" charset="0"/>
            </a:endParaRPr>
          </a:p>
        </p:txBody>
      </p:sp>
      <p:sp>
        <p:nvSpPr>
          <p:cNvPr id="408582" name="Rectangle 6"/>
          <p:cNvSpPr>
            <a:spLocks noChangeArrowheads="1"/>
          </p:cNvSpPr>
          <p:nvPr/>
        </p:nvSpPr>
        <p:spPr bwMode="auto">
          <a:xfrm>
            <a:off x="1095375" y="5003800"/>
            <a:ext cx="6557963" cy="523875"/>
          </a:xfrm>
          <a:prstGeom prst="rect">
            <a:avLst/>
          </a:prstGeom>
          <a:noFill/>
          <a:ln w="9525">
            <a:noFill/>
            <a:miter lim="800000"/>
            <a:headEnd/>
            <a:tailEnd/>
          </a:ln>
        </p:spPr>
        <p:txBody>
          <a:bodyPr wrap="none">
            <a:spAutoFit/>
          </a:bodyPr>
          <a:lstStyle/>
          <a:p>
            <a:pPr>
              <a:spcBef>
                <a:spcPct val="50000"/>
              </a:spcBef>
              <a:defRPr/>
            </a:pPr>
            <a:r>
              <a:rPr lang="zh-CN" altLang="en-US" sz="2800" b="1">
                <a:solidFill>
                  <a:srgbClr val="000018"/>
                </a:solidFill>
                <a:latin typeface="Times New Roman" panose="02020603050405020304" pitchFamily="18" charset="0"/>
                <a:cs typeface="Times New Roman" panose="02020603050405020304" pitchFamily="18" charset="0"/>
              </a:rPr>
              <a:t>输入</a:t>
            </a:r>
            <a:r>
              <a:rPr lang="en-US" altLang="zh-CN" sz="2800" b="1" i="1">
                <a:solidFill>
                  <a:srgbClr val="000018"/>
                </a:solidFill>
                <a:latin typeface="Times New Roman" panose="02020603050405020304" pitchFamily="18" charset="0"/>
                <a:cs typeface="Times New Roman" panose="02020603050405020304" pitchFamily="18" charset="0"/>
              </a:rPr>
              <a:t>A</a:t>
            </a:r>
            <a:r>
              <a:rPr lang="zh-CN" altLang="en-US" sz="2800" b="1">
                <a:solidFill>
                  <a:srgbClr val="000018"/>
                </a:solidFill>
                <a:latin typeface="Times New Roman" panose="02020603050405020304" pitchFamily="18" charset="0"/>
                <a:cs typeface="Times New Roman" panose="02020603050405020304" pitchFamily="18" charset="0"/>
              </a:rPr>
              <a:t>、</a:t>
            </a:r>
            <a:r>
              <a:rPr lang="en-US" altLang="zh-CN" sz="2800" b="1" i="1">
                <a:solidFill>
                  <a:srgbClr val="000018"/>
                </a:solidFill>
                <a:latin typeface="Times New Roman" panose="02020603050405020304" pitchFamily="18" charset="0"/>
                <a:cs typeface="Times New Roman" panose="02020603050405020304" pitchFamily="18" charset="0"/>
              </a:rPr>
              <a:t>B </a:t>
            </a:r>
            <a:r>
              <a:rPr lang="zh-CN" altLang="en-US" sz="2800" b="1">
                <a:solidFill>
                  <a:srgbClr val="CC0000"/>
                </a:solidFill>
                <a:latin typeface="Times New Roman" panose="02020603050405020304" pitchFamily="18" charset="0"/>
                <a:cs typeface="Times New Roman" panose="02020603050405020304" pitchFamily="18" charset="0"/>
              </a:rPr>
              <a:t>不全为“</a:t>
            </a:r>
            <a:r>
              <a:rPr lang="en-US" altLang="zh-CN" sz="2800" b="1">
                <a:solidFill>
                  <a:srgbClr val="CC0000"/>
                </a:solidFill>
                <a:latin typeface="Times New Roman" panose="02020603050405020304" pitchFamily="18" charset="0"/>
                <a:cs typeface="Times New Roman" panose="02020603050405020304" pitchFamily="18" charset="0"/>
              </a:rPr>
              <a:t>1”</a:t>
            </a:r>
            <a:r>
              <a:rPr lang="zh-CN" altLang="en-US" sz="2800" b="1">
                <a:solidFill>
                  <a:srgbClr val="CC0000"/>
                </a:solidFill>
                <a:latin typeface="Times New Roman" panose="02020603050405020304" pitchFamily="18" charset="0"/>
                <a:cs typeface="Times New Roman" panose="02020603050405020304" pitchFamily="18" charset="0"/>
              </a:rPr>
              <a:t>，</a:t>
            </a:r>
            <a:r>
              <a:rPr lang="zh-CN" altLang="en-US" sz="2800" b="1">
                <a:solidFill>
                  <a:srgbClr val="000018"/>
                </a:solidFill>
                <a:latin typeface="Times New Roman" panose="02020603050405020304" pitchFamily="18" charset="0"/>
                <a:cs typeface="Times New Roman" panose="02020603050405020304" pitchFamily="18" charset="0"/>
              </a:rPr>
              <a:t>输出 </a:t>
            </a:r>
            <a:r>
              <a:rPr lang="en-US" altLang="zh-CN" sz="2800" b="1" i="1">
                <a:solidFill>
                  <a:srgbClr val="CC0000"/>
                </a:solidFill>
                <a:latin typeface="Times New Roman" panose="02020603050405020304" pitchFamily="18" charset="0"/>
                <a:cs typeface="Times New Roman" panose="02020603050405020304" pitchFamily="18" charset="0"/>
              </a:rPr>
              <a:t>Y</a:t>
            </a:r>
            <a:r>
              <a:rPr lang="en-US" altLang="zh-CN" sz="2800" b="1">
                <a:solidFill>
                  <a:srgbClr val="CC0000"/>
                </a:solidFill>
                <a:latin typeface="Times New Roman" panose="02020603050405020304" pitchFamily="18" charset="0"/>
                <a:cs typeface="Times New Roman" panose="02020603050405020304" pitchFamily="18" charset="0"/>
              </a:rPr>
              <a:t> </a:t>
            </a:r>
            <a:r>
              <a:rPr lang="zh-CN" altLang="en-US" sz="2800" b="1">
                <a:solidFill>
                  <a:srgbClr val="CC0000"/>
                </a:solidFill>
                <a:latin typeface="Times New Roman" panose="02020603050405020304" pitchFamily="18" charset="0"/>
                <a:cs typeface="Times New Roman" panose="02020603050405020304" pitchFamily="18" charset="0"/>
              </a:rPr>
              <a:t>为“</a:t>
            </a:r>
            <a:r>
              <a:rPr lang="en-US" altLang="zh-CN" sz="2800" b="1">
                <a:solidFill>
                  <a:srgbClr val="CC0000"/>
                </a:solidFill>
                <a:latin typeface="Times New Roman" panose="02020603050405020304" pitchFamily="18" charset="0"/>
                <a:cs typeface="Times New Roman" panose="02020603050405020304" pitchFamily="18" charset="0"/>
              </a:rPr>
              <a:t>0”</a:t>
            </a:r>
            <a:r>
              <a:rPr lang="zh-CN" altLang="en-US" sz="2800" b="1">
                <a:solidFill>
                  <a:srgbClr val="CC0000"/>
                </a:solidFill>
                <a:latin typeface="Times New Roman" panose="02020603050405020304" pitchFamily="18" charset="0"/>
                <a:cs typeface="Times New Roman" panose="02020603050405020304" pitchFamily="18" charset="0"/>
              </a:rPr>
              <a:t>。</a:t>
            </a:r>
            <a:endParaRPr lang="zh-CN" altLang="en-US" sz="2800" b="1">
              <a:solidFill>
                <a:srgbClr val="000018"/>
              </a:solidFill>
              <a:latin typeface="Times New Roman" panose="02020603050405020304" pitchFamily="18" charset="0"/>
              <a:cs typeface="Times New Roman" panose="02020603050405020304" pitchFamily="18" charset="0"/>
            </a:endParaRPr>
          </a:p>
        </p:txBody>
      </p:sp>
      <p:grpSp>
        <p:nvGrpSpPr>
          <p:cNvPr id="2" name="Group 7"/>
          <p:cNvGrpSpPr>
            <a:grpSpLocks/>
          </p:cNvGrpSpPr>
          <p:nvPr/>
        </p:nvGrpSpPr>
        <p:grpSpPr bwMode="auto">
          <a:xfrm>
            <a:off x="5478463" y="2690813"/>
            <a:ext cx="1524000" cy="519112"/>
            <a:chOff x="1584" y="2881"/>
            <a:chExt cx="960" cy="327"/>
          </a:xfrm>
        </p:grpSpPr>
        <p:sp>
          <p:nvSpPr>
            <p:cNvPr id="59448" name="Text Box 8"/>
            <p:cNvSpPr txBox="1">
              <a:spLocks noChangeArrowheads="1"/>
            </p:cNvSpPr>
            <p:nvPr/>
          </p:nvSpPr>
          <p:spPr bwMode="auto">
            <a:xfrm>
              <a:off x="1584" y="2881"/>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000018"/>
                  </a:solidFill>
                  <a:cs typeface="Times New Roman" panose="02020603050405020304" pitchFamily="18" charset="0"/>
                </a:rPr>
                <a:t>0</a:t>
              </a:r>
            </a:p>
          </p:txBody>
        </p:sp>
        <p:sp>
          <p:nvSpPr>
            <p:cNvPr id="59449" name="Text Box 9"/>
            <p:cNvSpPr txBox="1">
              <a:spLocks noChangeArrowheads="1"/>
            </p:cNvSpPr>
            <p:nvPr/>
          </p:nvSpPr>
          <p:spPr bwMode="auto">
            <a:xfrm>
              <a:off x="2256" y="2881"/>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000018"/>
                  </a:solidFill>
                  <a:cs typeface="Times New Roman" panose="02020603050405020304" pitchFamily="18" charset="0"/>
                </a:rPr>
                <a:t>0</a:t>
              </a:r>
            </a:p>
          </p:txBody>
        </p:sp>
      </p:grpSp>
      <p:grpSp>
        <p:nvGrpSpPr>
          <p:cNvPr id="3" name="Group 10"/>
          <p:cNvGrpSpPr>
            <a:grpSpLocks/>
          </p:cNvGrpSpPr>
          <p:nvPr/>
        </p:nvGrpSpPr>
        <p:grpSpPr bwMode="auto">
          <a:xfrm>
            <a:off x="5478463" y="3148013"/>
            <a:ext cx="1447800" cy="519112"/>
            <a:chOff x="1584" y="3169"/>
            <a:chExt cx="912" cy="327"/>
          </a:xfrm>
        </p:grpSpPr>
        <p:sp>
          <p:nvSpPr>
            <p:cNvPr id="59446" name="Text Box 11"/>
            <p:cNvSpPr txBox="1">
              <a:spLocks noChangeArrowheads="1"/>
            </p:cNvSpPr>
            <p:nvPr/>
          </p:nvSpPr>
          <p:spPr bwMode="auto">
            <a:xfrm>
              <a:off x="1584" y="3169"/>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000018"/>
                  </a:solidFill>
                  <a:cs typeface="Times New Roman" panose="02020603050405020304" pitchFamily="18" charset="0"/>
                </a:rPr>
                <a:t>0</a:t>
              </a:r>
            </a:p>
          </p:txBody>
        </p:sp>
        <p:sp>
          <p:nvSpPr>
            <p:cNvPr id="59447" name="Rectangle 12"/>
            <p:cNvSpPr>
              <a:spLocks noChangeArrowheads="1"/>
            </p:cNvSpPr>
            <p:nvPr/>
          </p:nvSpPr>
          <p:spPr bwMode="auto">
            <a:xfrm>
              <a:off x="2256" y="3169"/>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000018"/>
                  </a:solidFill>
                  <a:cs typeface="Times New Roman" panose="02020603050405020304" pitchFamily="18" charset="0"/>
                </a:rPr>
                <a:t>1</a:t>
              </a:r>
            </a:p>
          </p:txBody>
        </p:sp>
      </p:grpSp>
      <p:sp>
        <p:nvSpPr>
          <p:cNvPr id="408589" name="Text Box 13"/>
          <p:cNvSpPr txBox="1">
            <a:spLocks noChangeArrowheads="1"/>
          </p:cNvSpPr>
          <p:nvPr/>
        </p:nvSpPr>
        <p:spPr bwMode="auto">
          <a:xfrm>
            <a:off x="7459663" y="3133725"/>
            <a:ext cx="457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000018"/>
                </a:solidFill>
                <a:cs typeface="Times New Roman" panose="02020603050405020304" pitchFamily="18" charset="0"/>
              </a:rPr>
              <a:t>0</a:t>
            </a:r>
          </a:p>
        </p:txBody>
      </p:sp>
      <p:grpSp>
        <p:nvGrpSpPr>
          <p:cNvPr id="4" name="Group 14"/>
          <p:cNvGrpSpPr>
            <a:grpSpLocks/>
          </p:cNvGrpSpPr>
          <p:nvPr/>
        </p:nvGrpSpPr>
        <p:grpSpPr bwMode="auto">
          <a:xfrm>
            <a:off x="5478463" y="4110038"/>
            <a:ext cx="1428750" cy="519112"/>
            <a:chOff x="1584" y="3745"/>
            <a:chExt cx="900" cy="327"/>
          </a:xfrm>
        </p:grpSpPr>
        <p:sp>
          <p:nvSpPr>
            <p:cNvPr id="59444" name="Rectangle 15"/>
            <p:cNvSpPr>
              <a:spLocks noChangeArrowheads="1"/>
            </p:cNvSpPr>
            <p:nvPr/>
          </p:nvSpPr>
          <p:spPr bwMode="auto">
            <a:xfrm>
              <a:off x="1584" y="374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0018"/>
                  </a:solidFill>
                  <a:cs typeface="Times New Roman" panose="02020603050405020304" pitchFamily="18" charset="0"/>
                </a:rPr>
                <a:t>1</a:t>
              </a:r>
            </a:p>
          </p:txBody>
        </p:sp>
        <p:sp>
          <p:nvSpPr>
            <p:cNvPr id="59445" name="Rectangle 16"/>
            <p:cNvSpPr>
              <a:spLocks noChangeArrowheads="1"/>
            </p:cNvSpPr>
            <p:nvPr/>
          </p:nvSpPr>
          <p:spPr bwMode="auto">
            <a:xfrm>
              <a:off x="2256" y="374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0018"/>
                  </a:solidFill>
                  <a:cs typeface="Times New Roman" panose="02020603050405020304" pitchFamily="18" charset="0"/>
                </a:rPr>
                <a:t>1</a:t>
              </a:r>
            </a:p>
          </p:txBody>
        </p:sp>
      </p:grpSp>
      <p:sp>
        <p:nvSpPr>
          <p:cNvPr id="408593" name="Rectangle 17"/>
          <p:cNvSpPr>
            <a:spLocks noChangeArrowheads="1"/>
          </p:cNvSpPr>
          <p:nvPr/>
        </p:nvSpPr>
        <p:spPr bwMode="auto">
          <a:xfrm>
            <a:off x="7459663" y="4140200"/>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0018"/>
                </a:solidFill>
                <a:cs typeface="Times New Roman" panose="02020603050405020304" pitchFamily="18" charset="0"/>
              </a:rPr>
              <a:t>1</a:t>
            </a:r>
          </a:p>
        </p:txBody>
      </p:sp>
      <p:grpSp>
        <p:nvGrpSpPr>
          <p:cNvPr id="5" name="Group 18"/>
          <p:cNvGrpSpPr>
            <a:grpSpLocks/>
          </p:cNvGrpSpPr>
          <p:nvPr/>
        </p:nvGrpSpPr>
        <p:grpSpPr bwMode="auto">
          <a:xfrm>
            <a:off x="5478463" y="3652838"/>
            <a:ext cx="2343150" cy="519112"/>
            <a:chOff x="3552" y="2526"/>
            <a:chExt cx="1476" cy="327"/>
          </a:xfrm>
        </p:grpSpPr>
        <p:sp>
          <p:nvSpPr>
            <p:cNvPr id="59441" name="Rectangle 19"/>
            <p:cNvSpPr>
              <a:spLocks noChangeArrowheads="1"/>
            </p:cNvSpPr>
            <p:nvPr/>
          </p:nvSpPr>
          <p:spPr bwMode="auto">
            <a:xfrm>
              <a:off x="4224" y="252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000018"/>
                  </a:solidFill>
                  <a:cs typeface="Times New Roman" panose="02020603050405020304" pitchFamily="18" charset="0"/>
                </a:rPr>
                <a:t>0</a:t>
              </a:r>
            </a:p>
          </p:txBody>
        </p:sp>
        <p:sp>
          <p:nvSpPr>
            <p:cNvPr id="59442" name="Rectangle 20"/>
            <p:cNvSpPr>
              <a:spLocks noChangeArrowheads="1"/>
            </p:cNvSpPr>
            <p:nvPr/>
          </p:nvSpPr>
          <p:spPr bwMode="auto">
            <a:xfrm>
              <a:off x="3552" y="252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000018"/>
                  </a:solidFill>
                  <a:cs typeface="Times New Roman" panose="02020603050405020304" pitchFamily="18" charset="0"/>
                </a:rPr>
                <a:t>1</a:t>
              </a:r>
            </a:p>
          </p:txBody>
        </p:sp>
        <p:sp>
          <p:nvSpPr>
            <p:cNvPr id="59443" name="Rectangle 21"/>
            <p:cNvSpPr>
              <a:spLocks noChangeArrowheads="1"/>
            </p:cNvSpPr>
            <p:nvPr/>
          </p:nvSpPr>
          <p:spPr bwMode="auto">
            <a:xfrm>
              <a:off x="4800" y="252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000018"/>
                  </a:solidFill>
                  <a:cs typeface="Times New Roman" panose="02020603050405020304" pitchFamily="18" charset="0"/>
                </a:rPr>
                <a:t>0</a:t>
              </a:r>
            </a:p>
          </p:txBody>
        </p:sp>
      </p:grpSp>
      <p:sp>
        <p:nvSpPr>
          <p:cNvPr id="408598" name="Rectangle 22"/>
          <p:cNvSpPr>
            <a:spLocks noChangeArrowheads="1"/>
          </p:cNvSpPr>
          <p:nvPr/>
        </p:nvSpPr>
        <p:spPr bwMode="auto">
          <a:xfrm>
            <a:off x="7459663" y="2667000"/>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0018"/>
                </a:solidFill>
                <a:cs typeface="Times New Roman" panose="02020603050405020304" pitchFamily="18" charset="0"/>
              </a:rPr>
              <a:t>0</a:t>
            </a:r>
          </a:p>
        </p:txBody>
      </p:sp>
      <p:grpSp>
        <p:nvGrpSpPr>
          <p:cNvPr id="6" name="Group 23"/>
          <p:cNvGrpSpPr>
            <a:grpSpLocks/>
          </p:cNvGrpSpPr>
          <p:nvPr/>
        </p:nvGrpSpPr>
        <p:grpSpPr bwMode="auto">
          <a:xfrm>
            <a:off x="5173663" y="1624013"/>
            <a:ext cx="3048000" cy="3124200"/>
            <a:chOff x="3360" y="1200"/>
            <a:chExt cx="1920" cy="1968"/>
          </a:xfrm>
        </p:grpSpPr>
        <p:sp>
          <p:nvSpPr>
            <p:cNvPr id="408600" name="Line 24"/>
            <p:cNvSpPr>
              <a:spLocks noChangeShapeType="1"/>
            </p:cNvSpPr>
            <p:nvPr/>
          </p:nvSpPr>
          <p:spPr bwMode="auto">
            <a:xfrm>
              <a:off x="3360" y="1200"/>
              <a:ext cx="1872" cy="0"/>
            </a:xfrm>
            <a:prstGeom prst="line">
              <a:avLst/>
            </a:prstGeom>
            <a:noFill/>
            <a:ln w="28575">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08601" name="Line 25"/>
            <p:cNvSpPr>
              <a:spLocks noChangeShapeType="1"/>
            </p:cNvSpPr>
            <p:nvPr/>
          </p:nvSpPr>
          <p:spPr bwMode="auto">
            <a:xfrm>
              <a:off x="3360" y="1536"/>
              <a:ext cx="1872" cy="0"/>
            </a:xfrm>
            <a:prstGeom prst="line">
              <a:avLst/>
            </a:prstGeom>
            <a:noFill/>
            <a:ln w="28575">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nvGrpSpPr>
            <p:cNvPr id="59431" name="Group 26"/>
            <p:cNvGrpSpPr>
              <a:grpSpLocks/>
            </p:cNvGrpSpPr>
            <p:nvPr/>
          </p:nvGrpSpPr>
          <p:grpSpPr bwMode="auto">
            <a:xfrm>
              <a:off x="3360" y="1200"/>
              <a:ext cx="1920" cy="1968"/>
              <a:chOff x="3360" y="1200"/>
              <a:chExt cx="1920" cy="1968"/>
            </a:xfrm>
          </p:grpSpPr>
          <p:sp>
            <p:nvSpPr>
              <p:cNvPr id="59432" name="Text Box 27"/>
              <p:cNvSpPr txBox="1">
                <a:spLocks noChangeArrowheads="1"/>
              </p:cNvSpPr>
              <p:nvPr/>
            </p:nvSpPr>
            <p:spPr bwMode="auto">
              <a:xfrm>
                <a:off x="3504" y="1507"/>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i="1">
                    <a:solidFill>
                      <a:schemeClr val="accent2"/>
                    </a:solidFill>
                    <a:cs typeface="Times New Roman" panose="02020603050405020304" pitchFamily="18" charset="0"/>
                  </a:rPr>
                  <a:t>A</a:t>
                </a:r>
              </a:p>
            </p:txBody>
          </p:sp>
          <p:sp>
            <p:nvSpPr>
              <p:cNvPr id="59433" name="Text Box 28"/>
              <p:cNvSpPr txBox="1">
                <a:spLocks noChangeArrowheads="1"/>
              </p:cNvSpPr>
              <p:nvPr/>
            </p:nvSpPr>
            <p:spPr bwMode="auto">
              <a:xfrm>
                <a:off x="4176" y="1507"/>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i="1">
                    <a:solidFill>
                      <a:schemeClr val="accent2"/>
                    </a:solidFill>
                    <a:cs typeface="Times New Roman" panose="02020603050405020304" pitchFamily="18" charset="0"/>
                  </a:rPr>
                  <a:t>B</a:t>
                </a:r>
              </a:p>
            </p:txBody>
          </p:sp>
          <p:sp>
            <p:nvSpPr>
              <p:cNvPr id="59434" name="Text Box 29"/>
              <p:cNvSpPr txBox="1">
                <a:spLocks noChangeArrowheads="1"/>
              </p:cNvSpPr>
              <p:nvPr/>
            </p:nvSpPr>
            <p:spPr bwMode="auto">
              <a:xfrm>
                <a:off x="4848" y="1507"/>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i="1">
                    <a:solidFill>
                      <a:schemeClr val="accent2"/>
                    </a:solidFill>
                    <a:cs typeface="Times New Roman" panose="02020603050405020304" pitchFamily="18" charset="0"/>
                  </a:rPr>
                  <a:t>Y</a:t>
                </a:r>
              </a:p>
            </p:txBody>
          </p:sp>
          <p:sp>
            <p:nvSpPr>
              <p:cNvPr id="408606" name="Line 30"/>
              <p:cNvSpPr>
                <a:spLocks noChangeShapeType="1"/>
              </p:cNvSpPr>
              <p:nvPr/>
            </p:nvSpPr>
            <p:spPr bwMode="auto">
              <a:xfrm>
                <a:off x="4656" y="1200"/>
                <a:ext cx="0" cy="1968"/>
              </a:xfrm>
              <a:prstGeom prst="line">
                <a:avLst/>
              </a:prstGeom>
              <a:noFill/>
              <a:ln w="28575">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08607" name="Line 31"/>
              <p:cNvSpPr>
                <a:spLocks noChangeShapeType="1"/>
              </p:cNvSpPr>
              <p:nvPr/>
            </p:nvSpPr>
            <p:spPr bwMode="auto">
              <a:xfrm>
                <a:off x="4032" y="1536"/>
                <a:ext cx="0" cy="1632"/>
              </a:xfrm>
              <a:prstGeom prst="line">
                <a:avLst/>
              </a:prstGeom>
              <a:noFill/>
              <a:ln w="28575">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9437" name="Text Box 32"/>
              <p:cNvSpPr txBox="1">
                <a:spLocks noChangeArrowheads="1"/>
              </p:cNvSpPr>
              <p:nvPr/>
            </p:nvSpPr>
            <p:spPr bwMode="auto">
              <a:xfrm>
                <a:off x="3552" y="1200"/>
                <a:ext cx="11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a:cs typeface="Times New Roman" panose="02020603050405020304" pitchFamily="18" charset="0"/>
                  </a:rPr>
                  <a:t>输       入</a:t>
                </a:r>
              </a:p>
            </p:txBody>
          </p:sp>
          <p:sp>
            <p:nvSpPr>
              <p:cNvPr id="59438" name="Text Box 33"/>
              <p:cNvSpPr txBox="1">
                <a:spLocks noChangeArrowheads="1"/>
              </p:cNvSpPr>
              <p:nvPr/>
            </p:nvSpPr>
            <p:spPr bwMode="auto">
              <a:xfrm>
                <a:off x="4656" y="1200"/>
                <a:ext cx="62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a:cs typeface="Times New Roman" panose="02020603050405020304" pitchFamily="18" charset="0"/>
                  </a:rPr>
                  <a:t>输出</a:t>
                </a:r>
              </a:p>
            </p:txBody>
          </p:sp>
          <p:sp>
            <p:nvSpPr>
              <p:cNvPr id="408610" name="Line 34"/>
              <p:cNvSpPr>
                <a:spLocks noChangeShapeType="1"/>
              </p:cNvSpPr>
              <p:nvPr/>
            </p:nvSpPr>
            <p:spPr bwMode="auto">
              <a:xfrm>
                <a:off x="3360" y="1873"/>
                <a:ext cx="1872" cy="0"/>
              </a:xfrm>
              <a:prstGeom prst="line">
                <a:avLst/>
              </a:prstGeom>
              <a:noFill/>
              <a:ln w="28575" cap="sq">
                <a:solidFill>
                  <a:schemeClr val="tx2"/>
                </a:solidFill>
                <a:round/>
                <a:headEnd/>
                <a:tailEnd/>
              </a:ln>
              <a:effectLst/>
            </p:spPr>
            <p:txBody>
              <a:bodyPr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08611" name="Line 35"/>
              <p:cNvSpPr>
                <a:spLocks noChangeShapeType="1"/>
              </p:cNvSpPr>
              <p:nvPr/>
            </p:nvSpPr>
            <p:spPr bwMode="auto">
              <a:xfrm>
                <a:off x="3408" y="3168"/>
                <a:ext cx="1872" cy="0"/>
              </a:xfrm>
              <a:prstGeom prst="line">
                <a:avLst/>
              </a:prstGeom>
              <a:noFill/>
              <a:ln w="28575" cap="sq">
                <a:solidFill>
                  <a:schemeClr val="tx2"/>
                </a:solidFill>
                <a:round/>
                <a:headEnd/>
                <a:tailEnd/>
              </a:ln>
              <a:effectLst/>
            </p:spPr>
            <p:txBody>
              <a:bodyPr wrap="none"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grpSp>
      </p:grpSp>
      <p:grpSp>
        <p:nvGrpSpPr>
          <p:cNvPr id="8" name="Group 39"/>
          <p:cNvGrpSpPr>
            <a:grpSpLocks/>
          </p:cNvGrpSpPr>
          <p:nvPr/>
        </p:nvGrpSpPr>
        <p:grpSpPr bwMode="auto">
          <a:xfrm>
            <a:off x="1027113" y="2668588"/>
            <a:ext cx="830262" cy="1373187"/>
            <a:chOff x="384" y="1872"/>
            <a:chExt cx="527" cy="1007"/>
          </a:xfrm>
        </p:grpSpPr>
        <p:sp>
          <p:nvSpPr>
            <p:cNvPr id="59427" name="Text Box 40"/>
            <p:cNvSpPr txBox="1">
              <a:spLocks noChangeArrowheads="1"/>
            </p:cNvSpPr>
            <p:nvPr/>
          </p:nvSpPr>
          <p:spPr bwMode="auto">
            <a:xfrm>
              <a:off x="384" y="1872"/>
              <a:ext cx="480" cy="3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FF3300"/>
                  </a:solidFill>
                  <a:cs typeface="Times New Roman" panose="02020603050405020304" pitchFamily="18" charset="0"/>
                </a:rPr>
                <a:t>0V</a:t>
              </a:r>
            </a:p>
          </p:txBody>
        </p:sp>
        <p:sp>
          <p:nvSpPr>
            <p:cNvPr id="59428" name="Rectangle 41"/>
            <p:cNvSpPr>
              <a:spLocks noChangeArrowheads="1"/>
            </p:cNvSpPr>
            <p:nvPr/>
          </p:nvSpPr>
          <p:spPr bwMode="auto">
            <a:xfrm>
              <a:off x="384" y="2498"/>
              <a:ext cx="527" cy="3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FF3300"/>
                  </a:solidFill>
                  <a:cs typeface="Times New Roman" panose="02020603050405020304" pitchFamily="18" charset="0"/>
                </a:rPr>
                <a:t>0V</a:t>
              </a:r>
            </a:p>
          </p:txBody>
        </p:sp>
      </p:grpSp>
      <p:grpSp>
        <p:nvGrpSpPr>
          <p:cNvPr id="9" name="Group 42"/>
          <p:cNvGrpSpPr>
            <a:grpSpLocks/>
          </p:cNvGrpSpPr>
          <p:nvPr/>
        </p:nvGrpSpPr>
        <p:grpSpPr bwMode="auto">
          <a:xfrm>
            <a:off x="919163" y="2668588"/>
            <a:ext cx="909637" cy="1370012"/>
            <a:chOff x="1440" y="624"/>
            <a:chExt cx="577" cy="1005"/>
          </a:xfrm>
        </p:grpSpPr>
        <p:sp>
          <p:nvSpPr>
            <p:cNvPr id="59425" name="Text Box 43"/>
            <p:cNvSpPr txBox="1">
              <a:spLocks noChangeArrowheads="1"/>
            </p:cNvSpPr>
            <p:nvPr/>
          </p:nvSpPr>
          <p:spPr bwMode="auto">
            <a:xfrm>
              <a:off x="1440" y="624"/>
              <a:ext cx="480" cy="3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FF3300"/>
                  </a:solidFill>
                  <a:cs typeface="Times New Roman" panose="02020603050405020304" pitchFamily="18" charset="0"/>
                </a:rPr>
                <a:t>0V</a:t>
              </a:r>
            </a:p>
          </p:txBody>
        </p:sp>
        <p:sp>
          <p:nvSpPr>
            <p:cNvPr id="59426" name="Rectangle 44"/>
            <p:cNvSpPr>
              <a:spLocks noChangeArrowheads="1"/>
            </p:cNvSpPr>
            <p:nvPr/>
          </p:nvSpPr>
          <p:spPr bwMode="auto">
            <a:xfrm>
              <a:off x="1440" y="1248"/>
              <a:ext cx="577" cy="3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FF3300"/>
                  </a:solidFill>
                  <a:cs typeface="Times New Roman" panose="02020603050405020304" pitchFamily="18" charset="0"/>
                </a:rPr>
                <a:t>3V</a:t>
              </a:r>
            </a:p>
          </p:txBody>
        </p:sp>
      </p:grpSp>
      <p:grpSp>
        <p:nvGrpSpPr>
          <p:cNvPr id="10" name="Group 45"/>
          <p:cNvGrpSpPr>
            <a:grpSpLocks/>
          </p:cNvGrpSpPr>
          <p:nvPr/>
        </p:nvGrpSpPr>
        <p:grpSpPr bwMode="auto">
          <a:xfrm>
            <a:off x="949325" y="2670175"/>
            <a:ext cx="862013" cy="1373188"/>
            <a:chOff x="2736" y="2160"/>
            <a:chExt cx="576" cy="1007"/>
          </a:xfrm>
        </p:grpSpPr>
        <p:sp>
          <p:nvSpPr>
            <p:cNvPr id="59423" name="Text Box 46"/>
            <p:cNvSpPr txBox="1">
              <a:spLocks noChangeArrowheads="1"/>
            </p:cNvSpPr>
            <p:nvPr/>
          </p:nvSpPr>
          <p:spPr bwMode="auto">
            <a:xfrm>
              <a:off x="2736" y="2160"/>
              <a:ext cx="481" cy="3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FF3300"/>
                  </a:solidFill>
                  <a:cs typeface="Times New Roman" panose="02020603050405020304" pitchFamily="18" charset="0"/>
                </a:rPr>
                <a:t>3V</a:t>
              </a:r>
            </a:p>
          </p:txBody>
        </p:sp>
        <p:sp>
          <p:nvSpPr>
            <p:cNvPr id="59424" name="Rectangle 47"/>
            <p:cNvSpPr>
              <a:spLocks noChangeArrowheads="1"/>
            </p:cNvSpPr>
            <p:nvPr/>
          </p:nvSpPr>
          <p:spPr bwMode="auto">
            <a:xfrm>
              <a:off x="2736" y="2786"/>
              <a:ext cx="576" cy="3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FF3300"/>
                  </a:solidFill>
                  <a:cs typeface="Times New Roman" panose="02020603050405020304" pitchFamily="18" charset="0"/>
                </a:rPr>
                <a:t>3V</a:t>
              </a:r>
            </a:p>
          </p:txBody>
        </p:sp>
      </p:grpSp>
      <p:grpSp>
        <p:nvGrpSpPr>
          <p:cNvPr id="11" name="Group 74"/>
          <p:cNvGrpSpPr>
            <a:grpSpLocks/>
          </p:cNvGrpSpPr>
          <p:nvPr/>
        </p:nvGrpSpPr>
        <p:grpSpPr bwMode="auto">
          <a:xfrm>
            <a:off x="2109788" y="1766888"/>
            <a:ext cx="892175" cy="2028825"/>
            <a:chOff x="1632" y="864"/>
            <a:chExt cx="576" cy="1152"/>
          </a:xfrm>
        </p:grpSpPr>
        <p:sp>
          <p:nvSpPr>
            <p:cNvPr id="408651" name="Line 75"/>
            <p:cNvSpPr>
              <a:spLocks noChangeShapeType="1"/>
            </p:cNvSpPr>
            <p:nvPr/>
          </p:nvSpPr>
          <p:spPr bwMode="auto">
            <a:xfrm>
              <a:off x="2208" y="864"/>
              <a:ext cx="0" cy="1152"/>
            </a:xfrm>
            <a:prstGeom prst="line">
              <a:avLst/>
            </a:prstGeom>
            <a:noFill/>
            <a:ln w="38100">
              <a:solidFill>
                <a:srgbClr val="FF0000"/>
              </a:solidFill>
              <a:prstDash val="dash"/>
              <a:round/>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08652" name="Line 76"/>
            <p:cNvSpPr>
              <a:spLocks noChangeShapeType="1"/>
            </p:cNvSpPr>
            <p:nvPr/>
          </p:nvSpPr>
          <p:spPr bwMode="auto">
            <a:xfrm flipH="1">
              <a:off x="1632" y="1536"/>
              <a:ext cx="576" cy="0"/>
            </a:xfrm>
            <a:prstGeom prst="line">
              <a:avLst/>
            </a:prstGeom>
            <a:noFill/>
            <a:ln w="38100">
              <a:solidFill>
                <a:srgbClr val="FF0000"/>
              </a:solidFill>
              <a:prstDash val="dash"/>
              <a:round/>
              <a:headEnd/>
              <a:tailEnd type="triangle" w="med" len="me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08653" name="Line 77"/>
            <p:cNvSpPr>
              <a:spLocks noChangeShapeType="1"/>
            </p:cNvSpPr>
            <p:nvPr/>
          </p:nvSpPr>
          <p:spPr bwMode="auto">
            <a:xfrm flipH="1">
              <a:off x="1632" y="2016"/>
              <a:ext cx="576" cy="0"/>
            </a:xfrm>
            <a:prstGeom prst="line">
              <a:avLst/>
            </a:prstGeom>
            <a:noFill/>
            <a:ln w="38100">
              <a:solidFill>
                <a:srgbClr val="FF0000"/>
              </a:solidFill>
              <a:prstDash val="dash"/>
              <a:round/>
              <a:headEnd/>
              <a:tailEnd type="triangle" w="med" len="me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nvGrpSpPr>
          <p:cNvPr id="12" name="Group 78"/>
          <p:cNvGrpSpPr>
            <a:grpSpLocks/>
          </p:cNvGrpSpPr>
          <p:nvPr/>
        </p:nvGrpSpPr>
        <p:grpSpPr bwMode="auto">
          <a:xfrm>
            <a:off x="2046288" y="2028825"/>
            <a:ext cx="955675" cy="915988"/>
            <a:chOff x="1632" y="864"/>
            <a:chExt cx="576" cy="672"/>
          </a:xfrm>
        </p:grpSpPr>
        <p:sp>
          <p:nvSpPr>
            <p:cNvPr id="408655" name="Line 79"/>
            <p:cNvSpPr>
              <a:spLocks noChangeShapeType="1"/>
            </p:cNvSpPr>
            <p:nvPr/>
          </p:nvSpPr>
          <p:spPr bwMode="auto">
            <a:xfrm>
              <a:off x="2208" y="864"/>
              <a:ext cx="0" cy="672"/>
            </a:xfrm>
            <a:prstGeom prst="line">
              <a:avLst/>
            </a:prstGeom>
            <a:noFill/>
            <a:ln w="38100">
              <a:solidFill>
                <a:srgbClr val="FF0000"/>
              </a:solidFill>
              <a:prstDash val="dash"/>
              <a:round/>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08656" name="Line 80"/>
            <p:cNvSpPr>
              <a:spLocks noChangeShapeType="1"/>
            </p:cNvSpPr>
            <p:nvPr/>
          </p:nvSpPr>
          <p:spPr bwMode="auto">
            <a:xfrm flipH="1">
              <a:off x="1632" y="1536"/>
              <a:ext cx="576" cy="0"/>
            </a:xfrm>
            <a:prstGeom prst="line">
              <a:avLst/>
            </a:prstGeom>
            <a:noFill/>
            <a:ln w="38100">
              <a:solidFill>
                <a:srgbClr val="FF0000"/>
              </a:solidFill>
              <a:prstDash val="dash"/>
              <a:round/>
              <a:headEnd/>
              <a:tailEnd type="triangle" w="med" len="me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nvGrpSpPr>
          <p:cNvPr id="13" name="Group 81"/>
          <p:cNvGrpSpPr>
            <a:grpSpLocks/>
          </p:cNvGrpSpPr>
          <p:nvPr/>
        </p:nvGrpSpPr>
        <p:grpSpPr bwMode="auto">
          <a:xfrm>
            <a:off x="2109788" y="1766888"/>
            <a:ext cx="892175" cy="2028825"/>
            <a:chOff x="1632" y="864"/>
            <a:chExt cx="576" cy="1152"/>
          </a:xfrm>
        </p:grpSpPr>
        <p:sp>
          <p:nvSpPr>
            <p:cNvPr id="408658" name="Line 82"/>
            <p:cNvSpPr>
              <a:spLocks noChangeShapeType="1"/>
            </p:cNvSpPr>
            <p:nvPr/>
          </p:nvSpPr>
          <p:spPr bwMode="auto">
            <a:xfrm>
              <a:off x="2208" y="864"/>
              <a:ext cx="0" cy="1152"/>
            </a:xfrm>
            <a:prstGeom prst="line">
              <a:avLst/>
            </a:prstGeom>
            <a:noFill/>
            <a:ln w="38100">
              <a:solidFill>
                <a:srgbClr val="FF0000"/>
              </a:solidFill>
              <a:prstDash val="dash"/>
              <a:round/>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08659" name="Line 83"/>
            <p:cNvSpPr>
              <a:spLocks noChangeShapeType="1"/>
            </p:cNvSpPr>
            <p:nvPr/>
          </p:nvSpPr>
          <p:spPr bwMode="auto">
            <a:xfrm flipH="1">
              <a:off x="1632" y="1536"/>
              <a:ext cx="576" cy="0"/>
            </a:xfrm>
            <a:prstGeom prst="line">
              <a:avLst/>
            </a:prstGeom>
            <a:noFill/>
            <a:ln w="38100">
              <a:solidFill>
                <a:srgbClr val="FF0000"/>
              </a:solidFill>
              <a:prstDash val="dash"/>
              <a:round/>
              <a:headEnd/>
              <a:tailEnd type="triangle" w="med" len="me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08660" name="Line 84"/>
            <p:cNvSpPr>
              <a:spLocks noChangeShapeType="1"/>
            </p:cNvSpPr>
            <p:nvPr/>
          </p:nvSpPr>
          <p:spPr bwMode="auto">
            <a:xfrm flipH="1">
              <a:off x="1632" y="2016"/>
              <a:ext cx="576" cy="0"/>
            </a:xfrm>
            <a:prstGeom prst="line">
              <a:avLst/>
            </a:prstGeom>
            <a:noFill/>
            <a:ln w="38100">
              <a:solidFill>
                <a:srgbClr val="FF0000"/>
              </a:solidFill>
              <a:prstDash val="dash"/>
              <a:round/>
              <a:headEnd/>
              <a:tailEnd type="triangle" w="med" len="me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sp>
        <p:nvSpPr>
          <p:cNvPr id="408661" name="Text Box 85"/>
          <p:cNvSpPr txBox="1">
            <a:spLocks noChangeArrowheads="1"/>
          </p:cNvSpPr>
          <p:nvPr/>
        </p:nvSpPr>
        <p:spPr bwMode="auto">
          <a:xfrm>
            <a:off x="5272088" y="1052513"/>
            <a:ext cx="2684462" cy="519112"/>
          </a:xfrm>
          <a:prstGeom prst="rect">
            <a:avLst/>
          </a:prstGeom>
          <a:noFill/>
          <a:ln w="9525">
            <a:noFill/>
            <a:miter lim="800000"/>
            <a:headEnd/>
            <a:tailEnd/>
          </a:ln>
          <a:effectLst/>
        </p:spPr>
        <p:txBody>
          <a:bodyPr wrap="none">
            <a:spAutoFit/>
          </a:bodyPr>
          <a:lstStyle/>
          <a:p>
            <a:pPr>
              <a:defRPr/>
            </a:pPr>
            <a:r>
              <a:rPr lang="zh-CN" altLang="en-US" sz="2800" b="1">
                <a:solidFill>
                  <a:srgbClr val="000099"/>
                </a:solidFill>
                <a:latin typeface="Times New Roman" panose="02020603050405020304" pitchFamily="18" charset="0"/>
                <a:cs typeface="Times New Roman" panose="02020603050405020304" pitchFamily="18" charset="0"/>
              </a:rPr>
              <a:t>与门逻辑状态表</a:t>
            </a:r>
          </a:p>
        </p:txBody>
      </p:sp>
    </p:spTree>
    <p:extLst>
      <p:ext uri="{BB962C8B-B14F-4D97-AF65-F5344CB8AC3E}">
        <p14:creationId xmlns:p14="http://schemas.microsoft.com/office/powerpoint/2010/main" val="15433762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8579"/>
                                        </p:tgtEl>
                                        <p:attrNameLst>
                                          <p:attrName>style.visibility</p:attrName>
                                        </p:attrNameLst>
                                      </p:cBhvr>
                                      <p:to>
                                        <p:strVal val="visible"/>
                                      </p:to>
                                    </p:set>
                                    <p:animEffect transition="in" filter="wipe(left)">
                                      <p:cBhvr>
                                        <p:cTn id="7" dur="1000"/>
                                        <p:tgtEl>
                                          <p:spTgt spid="408579"/>
                                        </p:tgtEl>
                                      </p:cBhvr>
                                    </p:animEffect>
                                  </p:childTnLst>
                                </p:cTn>
                              </p:par>
                            </p:childTnLst>
                          </p:cTn>
                        </p:par>
                        <p:par>
                          <p:cTn id="8" fill="hold" nodeType="afterGroup">
                            <p:stCondLst>
                              <p:cond delay="1000"/>
                            </p:stCondLst>
                            <p:childTnLst>
                              <p:par>
                                <p:cTn id="9" presetID="22" presetClass="entr" presetSubtype="8" fill="hold" nodeType="afterEffect">
                                  <p:stCondLst>
                                    <p:cond delay="0"/>
                                  </p:stCondLst>
                                  <p:childTnLst>
                                    <p:set>
                                      <p:cBhvr>
                                        <p:cTn id="10" dur="1" fill="hold">
                                          <p:stCondLst>
                                            <p:cond delay="0"/>
                                          </p:stCondLst>
                                        </p:cTn>
                                        <p:tgtEl>
                                          <p:spTgt spid="408662"/>
                                        </p:tgtEl>
                                        <p:attrNameLst>
                                          <p:attrName>style.visibility</p:attrName>
                                        </p:attrNameLst>
                                      </p:cBhvr>
                                      <p:to>
                                        <p:strVal val="visible"/>
                                      </p:to>
                                    </p:set>
                                    <p:animEffect transition="in" filter="wipe(left)">
                                      <p:cBhvr>
                                        <p:cTn id="11" dur="1000"/>
                                        <p:tgtEl>
                                          <p:spTgt spid="40866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08580"/>
                                        </p:tgtEl>
                                        <p:attrNameLst>
                                          <p:attrName>style.visibility</p:attrName>
                                        </p:attrNameLst>
                                      </p:cBhvr>
                                      <p:to>
                                        <p:strVal val="visible"/>
                                      </p:to>
                                    </p:set>
                                    <p:animEffect transition="in" filter="wipe(left)">
                                      <p:cBhvr>
                                        <p:cTn id="16" dur="500"/>
                                        <p:tgtEl>
                                          <p:spTgt spid="40858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32"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ox(out)">
                                      <p:cBhvr>
                                        <p:cTn id="21" dur="500"/>
                                        <p:tgtEl>
                                          <p:spTgt spid="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408582"/>
                                        </p:tgtEl>
                                        <p:attrNameLst>
                                          <p:attrName>style.visibility</p:attrName>
                                        </p:attrNameLst>
                                      </p:cBhvr>
                                      <p:to>
                                        <p:strVal val="visible"/>
                                      </p:to>
                                    </p:set>
                                    <p:animEffect transition="in" filter="wipe(left)">
                                      <p:cBhvr>
                                        <p:cTn id="26" dur="500"/>
                                        <p:tgtEl>
                                          <p:spTgt spid="40858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5"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linds(vertical)">
                                      <p:cBhvr>
                                        <p:cTn id="31" dur="500"/>
                                        <p:tgtEl>
                                          <p:spTgt spid="2"/>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blinds(horizontal)">
                                      <p:cBhvr>
                                        <p:cTn id="36" dur="500"/>
                                        <p:tgtEl>
                                          <p:spTgt spid="8"/>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1"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up)">
                                      <p:cBhvr>
                                        <p:cTn id="41"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408598"/>
                                        </p:tgtEl>
                                        <p:attrNameLst>
                                          <p:attrName>style.visibility</p:attrName>
                                        </p:attrNameLst>
                                      </p:cBhvr>
                                      <p:to>
                                        <p:strVal val="visible"/>
                                      </p:to>
                                    </p:set>
                                    <p:animEffect transition="in" filter="blinds(horizontal)">
                                      <p:cBhvr>
                                        <p:cTn id="46" dur="500"/>
                                        <p:tgtEl>
                                          <p:spTgt spid="408598"/>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4" presetClass="entr" presetSubtype="16" fill="hold"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box(in)">
                                      <p:cBhvr>
                                        <p:cTn id="51" dur="500"/>
                                        <p:tgtEl>
                                          <p:spTgt spid="9"/>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1"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wipe(up)">
                                      <p:cBhvr>
                                        <p:cTn id="56"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57" fill="hold" nodeType="clickPar">
                      <p:stCondLst>
                        <p:cond delay="indefinite"/>
                      </p:stCondLst>
                      <p:childTnLst>
                        <p:par>
                          <p:cTn id="58" fill="hold" nodeType="withGroup">
                            <p:stCondLst>
                              <p:cond delay="0"/>
                            </p:stCondLst>
                            <p:childTnLst>
                              <p:par>
                                <p:cTn id="59" presetID="3" presetClass="entr" presetSubtype="5" fill="hold" nodeType="clickEffect">
                                  <p:stCondLst>
                                    <p:cond delay="0"/>
                                  </p:stCondLst>
                                  <p:childTnLst>
                                    <p:set>
                                      <p:cBhvr>
                                        <p:cTn id="60" dur="1" fill="hold">
                                          <p:stCondLst>
                                            <p:cond delay="0"/>
                                          </p:stCondLst>
                                        </p:cTn>
                                        <p:tgtEl>
                                          <p:spTgt spid="3"/>
                                        </p:tgtEl>
                                        <p:attrNameLst>
                                          <p:attrName>style.visibility</p:attrName>
                                        </p:attrNameLst>
                                      </p:cBhvr>
                                      <p:to>
                                        <p:strVal val="visible"/>
                                      </p:to>
                                    </p:set>
                                    <p:animEffect transition="in" filter="blinds(vertical)">
                                      <p:cBhvr>
                                        <p:cTn id="61" dur="500"/>
                                        <p:tgtEl>
                                          <p:spTgt spid="3"/>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3" presetClass="entr" presetSubtype="5" fill="hold" grpId="0" nodeType="clickEffect">
                                  <p:stCondLst>
                                    <p:cond delay="0"/>
                                  </p:stCondLst>
                                  <p:childTnLst>
                                    <p:set>
                                      <p:cBhvr>
                                        <p:cTn id="65" dur="1" fill="hold">
                                          <p:stCondLst>
                                            <p:cond delay="0"/>
                                          </p:stCondLst>
                                        </p:cTn>
                                        <p:tgtEl>
                                          <p:spTgt spid="408589"/>
                                        </p:tgtEl>
                                        <p:attrNameLst>
                                          <p:attrName>style.visibility</p:attrName>
                                        </p:attrNameLst>
                                      </p:cBhvr>
                                      <p:to>
                                        <p:strVal val="visible"/>
                                      </p:to>
                                    </p:set>
                                    <p:animEffect transition="in" filter="blinds(vertical)">
                                      <p:cBhvr>
                                        <p:cTn id="66" dur="500"/>
                                        <p:tgtEl>
                                          <p:spTgt spid="408589"/>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3" presetClass="entr" presetSubtype="5" fill="hold" nodeType="clickEffect">
                                  <p:stCondLst>
                                    <p:cond delay="0"/>
                                  </p:stCondLst>
                                  <p:childTnLst>
                                    <p:set>
                                      <p:cBhvr>
                                        <p:cTn id="70" dur="1" fill="hold">
                                          <p:stCondLst>
                                            <p:cond delay="0"/>
                                          </p:stCondLst>
                                        </p:cTn>
                                        <p:tgtEl>
                                          <p:spTgt spid="5"/>
                                        </p:tgtEl>
                                        <p:attrNameLst>
                                          <p:attrName>style.visibility</p:attrName>
                                        </p:attrNameLst>
                                      </p:cBhvr>
                                      <p:to>
                                        <p:strVal val="visible"/>
                                      </p:to>
                                    </p:set>
                                    <p:animEffect transition="in" filter="blinds(vertical)">
                                      <p:cBhvr>
                                        <p:cTn id="71" dur="500"/>
                                        <p:tgtEl>
                                          <p:spTgt spid="5"/>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4" presetClass="entr" presetSubtype="16" fill="hold" nodeType="clickEffect">
                                  <p:stCondLst>
                                    <p:cond delay="0"/>
                                  </p:stCondLst>
                                  <p:childTnLst>
                                    <p:set>
                                      <p:cBhvr>
                                        <p:cTn id="75" dur="1" fill="hold">
                                          <p:stCondLst>
                                            <p:cond delay="0"/>
                                          </p:stCondLst>
                                        </p:cTn>
                                        <p:tgtEl>
                                          <p:spTgt spid="10"/>
                                        </p:tgtEl>
                                        <p:attrNameLst>
                                          <p:attrName>style.visibility</p:attrName>
                                        </p:attrNameLst>
                                      </p:cBhvr>
                                      <p:to>
                                        <p:strVal val="visible"/>
                                      </p:to>
                                    </p:set>
                                    <p:animEffect transition="in" filter="box(in)">
                                      <p:cBhvr>
                                        <p:cTn id="76" dur="500"/>
                                        <p:tgtEl>
                                          <p:spTgt spid="10"/>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408581"/>
                                        </p:tgtEl>
                                        <p:attrNameLst>
                                          <p:attrName>style.visibility</p:attrName>
                                        </p:attrNameLst>
                                      </p:cBhvr>
                                      <p:to>
                                        <p:strVal val="visible"/>
                                      </p:to>
                                    </p:set>
                                    <p:animEffect transition="in" filter="wipe(left)">
                                      <p:cBhvr>
                                        <p:cTn id="81" dur="500"/>
                                        <p:tgtEl>
                                          <p:spTgt spid="408581"/>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1" fill="hold" nodeType="clickEffect">
                                  <p:stCondLst>
                                    <p:cond delay="0"/>
                                  </p:stCondLst>
                                  <p:childTnLst>
                                    <p:set>
                                      <p:cBhvr>
                                        <p:cTn id="85" dur="1" fill="hold">
                                          <p:stCondLst>
                                            <p:cond delay="0"/>
                                          </p:stCondLst>
                                        </p:cTn>
                                        <p:tgtEl>
                                          <p:spTgt spid="13"/>
                                        </p:tgtEl>
                                        <p:attrNameLst>
                                          <p:attrName>style.visibility</p:attrName>
                                        </p:attrNameLst>
                                      </p:cBhvr>
                                      <p:to>
                                        <p:strVal val="visible"/>
                                      </p:to>
                                    </p:set>
                                    <p:animEffect transition="in" filter="wipe(up)">
                                      <p:cBhvr>
                                        <p:cTn id="86"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87" fill="hold" nodeType="clickPar">
                      <p:stCondLst>
                        <p:cond delay="indefinite"/>
                      </p:stCondLst>
                      <p:childTnLst>
                        <p:par>
                          <p:cTn id="88" fill="hold" nodeType="withGroup">
                            <p:stCondLst>
                              <p:cond delay="0"/>
                            </p:stCondLst>
                            <p:childTnLst>
                              <p:par>
                                <p:cTn id="89" presetID="3" presetClass="entr" presetSubtype="5" fill="hold" nodeType="clickEffect">
                                  <p:stCondLst>
                                    <p:cond delay="0"/>
                                  </p:stCondLst>
                                  <p:childTnLst>
                                    <p:set>
                                      <p:cBhvr>
                                        <p:cTn id="90" dur="1" fill="hold">
                                          <p:stCondLst>
                                            <p:cond delay="0"/>
                                          </p:stCondLst>
                                        </p:cTn>
                                        <p:tgtEl>
                                          <p:spTgt spid="4"/>
                                        </p:tgtEl>
                                        <p:attrNameLst>
                                          <p:attrName>style.visibility</p:attrName>
                                        </p:attrNameLst>
                                      </p:cBhvr>
                                      <p:to>
                                        <p:strVal val="visible"/>
                                      </p:to>
                                    </p:set>
                                    <p:animEffect transition="in" filter="blinds(vertical)">
                                      <p:cBhvr>
                                        <p:cTn id="91" dur="500"/>
                                        <p:tgtEl>
                                          <p:spTgt spid="4"/>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3" presetClass="entr" presetSubtype="5" fill="hold" grpId="0" nodeType="clickEffect">
                                  <p:stCondLst>
                                    <p:cond delay="0"/>
                                  </p:stCondLst>
                                  <p:childTnLst>
                                    <p:set>
                                      <p:cBhvr>
                                        <p:cTn id="95" dur="1" fill="hold">
                                          <p:stCondLst>
                                            <p:cond delay="0"/>
                                          </p:stCondLst>
                                        </p:cTn>
                                        <p:tgtEl>
                                          <p:spTgt spid="408593"/>
                                        </p:tgtEl>
                                        <p:attrNameLst>
                                          <p:attrName>style.visibility</p:attrName>
                                        </p:attrNameLst>
                                      </p:cBhvr>
                                      <p:to>
                                        <p:strVal val="visible"/>
                                      </p:to>
                                    </p:set>
                                    <p:animEffect transition="in" filter="blinds(vertical)">
                                      <p:cBhvr>
                                        <p:cTn id="96" dur="500"/>
                                        <p:tgtEl>
                                          <p:spTgt spid="408593"/>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408661"/>
                                        </p:tgtEl>
                                        <p:attrNameLst>
                                          <p:attrName>style.visibility</p:attrName>
                                        </p:attrNameLst>
                                      </p:cBhvr>
                                      <p:to>
                                        <p:strVal val="visible"/>
                                      </p:to>
                                    </p:set>
                                    <p:animEffect transition="in" filter="wipe(left)">
                                      <p:cBhvr>
                                        <p:cTn id="101" dur="500"/>
                                        <p:tgtEl>
                                          <p:spTgt spid="408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579" grpId="0"/>
      <p:bldP spid="408580" grpId="0" autoUpdateAnimBg="0"/>
      <p:bldP spid="408581" grpId="0" autoUpdateAnimBg="0"/>
      <p:bldP spid="408582" grpId="0" autoUpdateAnimBg="0"/>
      <p:bldP spid="408589" grpId="0" autoUpdateAnimBg="0"/>
      <p:bldP spid="408593" grpId="0" autoUpdateAnimBg="0"/>
      <p:bldP spid="408598" grpId="0" autoUpdateAnimBg="0"/>
      <p:bldP spid="40866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ctrTitle"/>
          </p:nvPr>
        </p:nvSpPr>
        <p:spPr bwMode="auto">
          <a:xfrm>
            <a:off x="578668" y="687309"/>
            <a:ext cx="8382000" cy="685800"/>
          </a:xfrm>
          <a:ln>
            <a:miter lim="800000"/>
            <a:headEnd/>
            <a:tailEnd/>
          </a:ln>
        </p:spPr>
        <p:txBody>
          <a:bodyPr vert="horz" wrap="square" lIns="91440" tIns="45720" rIns="91440" bIns="45720" numCol="1" anchor="t" anchorCtr="0" compatLnSpc="1">
            <a:prstTxWarp prst="textNoShape">
              <a:avLst/>
            </a:prstTxWarp>
          </a:bodyPr>
          <a:lstStyle/>
          <a:p>
            <a:pPr eaLnBrk="1" hangingPunct="1">
              <a:defRPr/>
            </a:pPr>
            <a:r>
              <a:rPr lang="zh-CN" altLang="en-US" sz="4000" b="1" smtClean="0">
                <a:solidFill>
                  <a:srgbClr val="E60000"/>
                </a:solidFill>
                <a:latin typeface="Times New Roman" panose="02020603050405020304" pitchFamily="18" charset="0"/>
                <a:ea typeface="+mn-ea"/>
                <a:cs typeface="Times New Roman" panose="02020603050405020304" pitchFamily="18" charset="0"/>
              </a:rPr>
              <a:t>第</a:t>
            </a:r>
            <a:r>
              <a:rPr lang="en-US" altLang="zh-CN" sz="4000" b="1" smtClean="0">
                <a:solidFill>
                  <a:srgbClr val="E60000"/>
                </a:solidFill>
                <a:latin typeface="Times New Roman" panose="02020603050405020304" pitchFamily="18" charset="0"/>
                <a:ea typeface="+mn-ea"/>
                <a:cs typeface="Times New Roman" panose="02020603050405020304" pitchFamily="18" charset="0"/>
              </a:rPr>
              <a:t>20</a:t>
            </a:r>
            <a:r>
              <a:rPr lang="zh-CN" altLang="en-US" sz="4000" b="1" smtClean="0">
                <a:solidFill>
                  <a:srgbClr val="E60000"/>
                </a:solidFill>
                <a:latin typeface="Times New Roman" panose="02020603050405020304" pitchFamily="18" charset="0"/>
                <a:ea typeface="+mn-ea"/>
                <a:cs typeface="Times New Roman" panose="02020603050405020304" pitchFamily="18" charset="0"/>
              </a:rPr>
              <a:t>章 门电路和组合逻辑电路</a:t>
            </a:r>
          </a:p>
        </p:txBody>
      </p:sp>
      <p:sp>
        <p:nvSpPr>
          <p:cNvPr id="396291" name="Rectangle 3">
            <a:hlinkClick r:id="rId2" action="ppaction://hlinksldjump"/>
          </p:cNvPr>
          <p:cNvSpPr>
            <a:spLocks noChangeArrowheads="1"/>
          </p:cNvSpPr>
          <p:nvPr/>
        </p:nvSpPr>
        <p:spPr bwMode="auto">
          <a:xfrm>
            <a:off x="1427981" y="1465184"/>
            <a:ext cx="4052887" cy="427038"/>
          </a:xfrm>
          <a:prstGeom prst="rect">
            <a:avLst/>
          </a:prstGeom>
          <a:noFill/>
          <a:ln w="9525">
            <a:noFill/>
            <a:miter lim="800000"/>
            <a:headEnd/>
            <a:tailEnd/>
          </a:ln>
        </p:spPr>
        <p:txBody>
          <a:bodyPr anchor="ctr"/>
          <a:lstStyle/>
          <a:p>
            <a:pPr>
              <a:defRPr/>
            </a:pPr>
            <a:r>
              <a:rPr lang="en-US" altLang="zh-CN" sz="2800" b="1">
                <a:latin typeface="Times New Roman" panose="02020603050405020304" pitchFamily="18" charset="0"/>
                <a:cs typeface="Times New Roman" panose="02020603050405020304" pitchFamily="18" charset="0"/>
              </a:rPr>
              <a:t>20.1   </a:t>
            </a:r>
            <a:r>
              <a:rPr lang="zh-CN" altLang="en-US" sz="2800" b="1">
                <a:latin typeface="Times New Roman" panose="02020603050405020304" pitchFamily="18" charset="0"/>
                <a:cs typeface="Times New Roman" panose="02020603050405020304" pitchFamily="18" charset="0"/>
              </a:rPr>
              <a:t>数字和脉冲信号</a:t>
            </a:r>
          </a:p>
        </p:txBody>
      </p:sp>
      <p:sp>
        <p:nvSpPr>
          <p:cNvPr id="396292" name="Rectangle 4">
            <a:hlinkClick r:id="rId3" action="ppaction://hlinksldjump"/>
          </p:cNvPr>
          <p:cNvSpPr>
            <a:spLocks noChangeArrowheads="1"/>
          </p:cNvSpPr>
          <p:nvPr/>
        </p:nvSpPr>
        <p:spPr bwMode="auto">
          <a:xfrm>
            <a:off x="1416868" y="1911272"/>
            <a:ext cx="4876800" cy="420687"/>
          </a:xfrm>
          <a:prstGeom prst="rect">
            <a:avLst/>
          </a:prstGeom>
          <a:noFill/>
          <a:ln w="9525">
            <a:noFill/>
            <a:miter lim="800000"/>
            <a:headEnd/>
            <a:tailEnd/>
          </a:ln>
        </p:spPr>
        <p:txBody>
          <a:bodyPr anchor="ctr"/>
          <a:lstStyle/>
          <a:p>
            <a:pPr>
              <a:defRPr/>
            </a:pPr>
            <a:r>
              <a:rPr lang="en-US" altLang="zh-CN" sz="2800" b="1">
                <a:latin typeface="Times New Roman" panose="02020603050405020304" pitchFamily="18" charset="0"/>
                <a:cs typeface="Times New Roman" panose="02020603050405020304" pitchFamily="18" charset="0"/>
              </a:rPr>
              <a:t>20.2   </a:t>
            </a:r>
            <a:r>
              <a:rPr lang="zh-CN" altLang="en-US" sz="2800" b="1">
                <a:latin typeface="Times New Roman" panose="02020603050405020304" pitchFamily="18" charset="0"/>
                <a:cs typeface="Times New Roman" panose="02020603050405020304" pitchFamily="18" charset="0"/>
              </a:rPr>
              <a:t>基本门电路及其组合</a:t>
            </a:r>
          </a:p>
        </p:txBody>
      </p:sp>
      <p:sp>
        <p:nvSpPr>
          <p:cNvPr id="396293" name="Rectangle 5">
            <a:hlinkClick r:id="rId4" action="ppaction://hlinksldjump"/>
          </p:cNvPr>
          <p:cNvSpPr>
            <a:spLocks noChangeArrowheads="1"/>
          </p:cNvSpPr>
          <p:nvPr/>
        </p:nvSpPr>
        <p:spPr bwMode="auto">
          <a:xfrm>
            <a:off x="1313236" y="2870122"/>
            <a:ext cx="2916238" cy="392113"/>
          </a:xfrm>
          <a:prstGeom prst="rect">
            <a:avLst/>
          </a:prstGeom>
          <a:noFill/>
          <a:ln w="9525">
            <a:noFill/>
            <a:miter lim="800000"/>
            <a:headEnd/>
            <a:tailEnd/>
          </a:ln>
        </p:spPr>
        <p:txBody>
          <a:bodyPr/>
          <a:lstStyle/>
          <a:p>
            <a:pPr>
              <a:lnSpc>
                <a:spcPct val="90000"/>
              </a:lnSpc>
              <a:defRPr/>
            </a:pPr>
            <a:r>
              <a:rPr lang="en-US" altLang="zh-CN" sz="2800" b="1">
                <a:latin typeface="Times New Roman" panose="02020603050405020304" pitchFamily="18" charset="0"/>
                <a:cs typeface="Times New Roman" panose="02020603050405020304" pitchFamily="18" charset="0"/>
              </a:rPr>
              <a:t> 20.5   </a:t>
            </a:r>
            <a:r>
              <a:rPr lang="zh-CN" altLang="en-US" sz="2800" b="1">
                <a:latin typeface="Times New Roman" panose="02020603050405020304" pitchFamily="18" charset="0"/>
                <a:cs typeface="Times New Roman" panose="02020603050405020304" pitchFamily="18" charset="0"/>
              </a:rPr>
              <a:t>逻辑代数</a:t>
            </a:r>
          </a:p>
        </p:txBody>
      </p:sp>
      <p:sp>
        <p:nvSpPr>
          <p:cNvPr id="396295" name="Rectangle 7">
            <a:hlinkClick r:id="rId5" action="ppaction://hlinksldjump"/>
          </p:cNvPr>
          <p:cNvSpPr>
            <a:spLocks noChangeArrowheads="1"/>
          </p:cNvSpPr>
          <p:nvPr/>
        </p:nvSpPr>
        <p:spPr bwMode="auto">
          <a:xfrm>
            <a:off x="1416868" y="2368472"/>
            <a:ext cx="3344863" cy="384175"/>
          </a:xfrm>
          <a:prstGeom prst="rect">
            <a:avLst/>
          </a:prstGeom>
          <a:noFill/>
          <a:ln w="9525">
            <a:noFill/>
            <a:miter lim="800000"/>
            <a:headEnd/>
            <a:tailEnd/>
          </a:ln>
        </p:spPr>
        <p:txBody>
          <a:bodyPr anchor="ctr"/>
          <a:lstStyle/>
          <a:p>
            <a:pPr>
              <a:defRPr/>
            </a:pPr>
            <a:r>
              <a:rPr lang="en-US" altLang="zh-CN" sz="2800" b="1">
                <a:latin typeface="Times New Roman" panose="02020603050405020304" pitchFamily="18" charset="0"/>
                <a:cs typeface="Times New Roman" panose="02020603050405020304" pitchFamily="18" charset="0"/>
              </a:rPr>
              <a:t>20.3   TTL</a:t>
            </a:r>
            <a:r>
              <a:rPr lang="zh-CN" altLang="en-US" sz="2800" b="1">
                <a:latin typeface="Times New Roman" panose="02020603050405020304" pitchFamily="18" charset="0"/>
                <a:cs typeface="Times New Roman" panose="02020603050405020304" pitchFamily="18" charset="0"/>
              </a:rPr>
              <a:t>门电路</a:t>
            </a:r>
          </a:p>
        </p:txBody>
      </p:sp>
      <p:sp>
        <p:nvSpPr>
          <p:cNvPr id="396296" name="Rectangle 8">
            <a:hlinkClick r:id="rId6" action="ppaction://hlinksldjump"/>
          </p:cNvPr>
          <p:cNvSpPr>
            <a:spLocks noChangeArrowheads="1"/>
          </p:cNvSpPr>
          <p:nvPr/>
        </p:nvSpPr>
        <p:spPr bwMode="auto">
          <a:xfrm>
            <a:off x="1313236" y="3284460"/>
            <a:ext cx="5724525" cy="485775"/>
          </a:xfrm>
          <a:prstGeom prst="rect">
            <a:avLst/>
          </a:prstGeom>
          <a:noFill/>
          <a:ln w="9525">
            <a:noFill/>
            <a:miter lim="800000"/>
            <a:headEnd/>
            <a:tailEnd/>
          </a:ln>
        </p:spPr>
        <p:txBody>
          <a:bodyPr anchor="ctr"/>
          <a:lstStyle/>
          <a:p>
            <a:pPr>
              <a:defRPr/>
            </a:pPr>
            <a:r>
              <a:rPr lang="en-US" altLang="zh-CN" sz="2800" b="1">
                <a:latin typeface="Times New Roman" panose="02020603050405020304" pitchFamily="18" charset="0"/>
                <a:cs typeface="Times New Roman" panose="02020603050405020304" pitchFamily="18" charset="0"/>
              </a:rPr>
              <a:t> 20.6   </a:t>
            </a:r>
            <a:r>
              <a:rPr lang="zh-CN" altLang="en-US" sz="2800" b="1">
                <a:latin typeface="Times New Roman" panose="02020603050405020304" pitchFamily="18" charset="0"/>
                <a:cs typeface="Times New Roman" panose="02020603050405020304" pitchFamily="18" charset="0"/>
              </a:rPr>
              <a:t>组合逻辑电路的分析和综合</a:t>
            </a:r>
          </a:p>
        </p:txBody>
      </p:sp>
      <p:sp>
        <p:nvSpPr>
          <p:cNvPr id="396297" name="Rectangle 9">
            <a:hlinkClick r:id="rId7" action="ppaction://hlinksldjump"/>
          </p:cNvPr>
          <p:cNvSpPr>
            <a:spLocks noChangeArrowheads="1"/>
          </p:cNvSpPr>
          <p:nvPr/>
        </p:nvSpPr>
        <p:spPr bwMode="auto">
          <a:xfrm>
            <a:off x="1389436" y="3821035"/>
            <a:ext cx="2479675" cy="347662"/>
          </a:xfrm>
          <a:prstGeom prst="rect">
            <a:avLst/>
          </a:prstGeom>
          <a:noFill/>
          <a:ln w="9525">
            <a:noFill/>
            <a:miter lim="800000"/>
            <a:headEnd/>
            <a:tailEnd/>
          </a:ln>
        </p:spPr>
        <p:txBody>
          <a:bodyPr anchor="ctr"/>
          <a:lstStyle/>
          <a:p>
            <a:pPr>
              <a:lnSpc>
                <a:spcPct val="90000"/>
              </a:lnSpc>
              <a:defRPr/>
            </a:pPr>
            <a:r>
              <a:rPr lang="en-US" altLang="zh-CN" sz="2800" b="1">
                <a:latin typeface="Times New Roman" panose="02020603050405020304" pitchFamily="18" charset="0"/>
                <a:cs typeface="Times New Roman" panose="02020603050405020304" pitchFamily="18" charset="0"/>
              </a:rPr>
              <a:t>20.7   </a:t>
            </a:r>
            <a:r>
              <a:rPr lang="zh-CN" altLang="en-US" sz="2800" b="1">
                <a:latin typeface="Times New Roman" panose="02020603050405020304" pitchFamily="18" charset="0"/>
                <a:cs typeface="Times New Roman" panose="02020603050405020304" pitchFamily="18" charset="0"/>
              </a:rPr>
              <a:t>加法器</a:t>
            </a:r>
          </a:p>
        </p:txBody>
      </p:sp>
      <p:sp>
        <p:nvSpPr>
          <p:cNvPr id="396298" name="Rectangle 10">
            <a:hlinkClick r:id="rId8" action="ppaction://hlinksldjump"/>
          </p:cNvPr>
          <p:cNvSpPr>
            <a:spLocks noChangeArrowheads="1"/>
          </p:cNvSpPr>
          <p:nvPr/>
        </p:nvSpPr>
        <p:spPr bwMode="auto">
          <a:xfrm>
            <a:off x="1402136" y="4214735"/>
            <a:ext cx="2667000" cy="431800"/>
          </a:xfrm>
          <a:prstGeom prst="rect">
            <a:avLst/>
          </a:prstGeom>
          <a:noFill/>
          <a:ln w="9525">
            <a:noFill/>
            <a:miter lim="800000"/>
            <a:headEnd/>
            <a:tailEnd/>
          </a:ln>
        </p:spPr>
        <p:txBody>
          <a:bodyPr/>
          <a:lstStyle/>
          <a:p>
            <a:pPr>
              <a:lnSpc>
                <a:spcPct val="90000"/>
              </a:lnSpc>
              <a:defRPr/>
            </a:pPr>
            <a:r>
              <a:rPr lang="en-US" altLang="zh-CN" sz="2800" b="1">
                <a:latin typeface="Times New Roman" panose="02020603050405020304" pitchFamily="18" charset="0"/>
                <a:cs typeface="Times New Roman" panose="02020603050405020304" pitchFamily="18" charset="0"/>
              </a:rPr>
              <a:t>20.8   </a:t>
            </a:r>
            <a:r>
              <a:rPr lang="zh-CN" altLang="en-US" sz="2800" b="1">
                <a:latin typeface="Times New Roman" panose="02020603050405020304" pitchFamily="18" charset="0"/>
                <a:cs typeface="Times New Roman" panose="02020603050405020304" pitchFamily="18" charset="0"/>
              </a:rPr>
              <a:t>编码器</a:t>
            </a:r>
          </a:p>
        </p:txBody>
      </p:sp>
      <p:sp>
        <p:nvSpPr>
          <p:cNvPr id="396299" name="Rectangle 11">
            <a:hlinkClick r:id="rId9" action="ppaction://hlinksldjump"/>
          </p:cNvPr>
          <p:cNvSpPr>
            <a:spLocks noChangeArrowheads="1"/>
          </p:cNvSpPr>
          <p:nvPr/>
        </p:nvSpPr>
        <p:spPr bwMode="auto">
          <a:xfrm>
            <a:off x="1389436" y="4654472"/>
            <a:ext cx="4424363" cy="365125"/>
          </a:xfrm>
          <a:prstGeom prst="rect">
            <a:avLst/>
          </a:prstGeom>
          <a:noFill/>
          <a:ln w="9525">
            <a:noFill/>
            <a:miter lim="800000"/>
            <a:headEnd/>
            <a:tailEnd/>
          </a:ln>
        </p:spPr>
        <p:txBody>
          <a:bodyPr/>
          <a:lstStyle/>
          <a:p>
            <a:pPr>
              <a:spcBef>
                <a:spcPct val="20000"/>
              </a:spcBef>
              <a:defRPr/>
            </a:pPr>
            <a:r>
              <a:rPr lang="en-US" altLang="zh-CN" sz="2800" b="1">
                <a:latin typeface="Times New Roman" panose="02020603050405020304" pitchFamily="18" charset="0"/>
                <a:cs typeface="Times New Roman" panose="02020603050405020304" pitchFamily="18" charset="0"/>
              </a:rPr>
              <a:t>20.9   </a:t>
            </a:r>
            <a:r>
              <a:rPr lang="zh-CN" altLang="en-US" sz="2800" b="1">
                <a:latin typeface="Times New Roman" panose="02020603050405020304" pitchFamily="18" charset="0"/>
                <a:cs typeface="Times New Roman" panose="02020603050405020304" pitchFamily="18" charset="0"/>
              </a:rPr>
              <a:t>译码器和数字显示</a:t>
            </a:r>
          </a:p>
        </p:txBody>
      </p:sp>
      <p:sp>
        <p:nvSpPr>
          <p:cNvPr id="396300" name="Rectangle 12">
            <a:hlinkClick r:id="rId10" action="ppaction://hlinksldjump"/>
          </p:cNvPr>
          <p:cNvSpPr>
            <a:spLocks noChangeArrowheads="1"/>
          </p:cNvSpPr>
          <p:nvPr/>
        </p:nvSpPr>
        <p:spPr bwMode="auto">
          <a:xfrm>
            <a:off x="1389436" y="5227560"/>
            <a:ext cx="5287963" cy="317500"/>
          </a:xfrm>
          <a:prstGeom prst="rect">
            <a:avLst/>
          </a:prstGeom>
          <a:noFill/>
          <a:ln w="9525">
            <a:noFill/>
            <a:miter lim="800000"/>
            <a:headEnd/>
            <a:tailEnd/>
          </a:ln>
        </p:spPr>
        <p:txBody>
          <a:bodyPr anchor="ctr"/>
          <a:lstStyle/>
          <a:p>
            <a:pPr>
              <a:defRPr/>
            </a:pPr>
            <a:r>
              <a:rPr lang="en-US" altLang="zh-CN" sz="2800" b="1">
                <a:solidFill>
                  <a:schemeClr val="tx2"/>
                </a:solidFill>
                <a:latin typeface="Times New Roman" panose="02020603050405020304" pitchFamily="18" charset="0"/>
                <a:cs typeface="Times New Roman" panose="02020603050405020304" pitchFamily="18" charset="0"/>
              </a:rPr>
              <a:t>20.10 </a:t>
            </a:r>
            <a:r>
              <a:rPr lang="zh-CN" altLang="en-US" sz="2800" b="1">
                <a:latin typeface="Times New Roman" panose="02020603050405020304" pitchFamily="18" charset="0"/>
                <a:cs typeface="Times New Roman" panose="02020603050405020304" pitchFamily="18" charset="0"/>
              </a:rPr>
              <a:t>数据分配器和数据选择器</a:t>
            </a:r>
          </a:p>
        </p:txBody>
      </p:sp>
      <p:sp>
        <p:nvSpPr>
          <p:cNvPr id="396301" name="Rectangle 13">
            <a:hlinkClick r:id="rId11" action="ppaction://hlinksldjump"/>
          </p:cNvPr>
          <p:cNvSpPr>
            <a:spLocks noChangeArrowheads="1"/>
          </p:cNvSpPr>
          <p:nvPr/>
        </p:nvSpPr>
        <p:spPr bwMode="auto">
          <a:xfrm>
            <a:off x="1389436" y="5592685"/>
            <a:ext cx="3962400" cy="533400"/>
          </a:xfrm>
          <a:prstGeom prst="rect">
            <a:avLst/>
          </a:prstGeom>
          <a:noFill/>
          <a:ln w="9525">
            <a:noFill/>
            <a:miter lim="800000"/>
            <a:headEnd/>
            <a:tailEnd/>
          </a:ln>
        </p:spPr>
        <p:txBody>
          <a:bodyPr/>
          <a:lstStyle/>
          <a:p>
            <a:pPr>
              <a:spcBef>
                <a:spcPct val="20000"/>
              </a:spcBef>
              <a:defRPr/>
            </a:pPr>
            <a:r>
              <a:rPr lang="en-US" altLang="zh-CN" sz="2800" b="1">
                <a:latin typeface="Times New Roman" panose="02020603050405020304" pitchFamily="18" charset="0"/>
                <a:cs typeface="Times New Roman" panose="02020603050405020304" pitchFamily="18" charset="0"/>
              </a:rPr>
              <a:t>20.11 </a:t>
            </a:r>
            <a:r>
              <a:rPr lang="zh-CN" altLang="en-US" sz="2800" b="1">
                <a:latin typeface="Times New Roman" panose="02020603050405020304" pitchFamily="18" charset="0"/>
                <a:cs typeface="Times New Roman" panose="02020603050405020304" pitchFamily="18" charset="0"/>
              </a:rPr>
              <a:t>应用举例</a:t>
            </a:r>
          </a:p>
        </p:txBody>
      </p:sp>
    </p:spTree>
    <p:extLst>
      <p:ext uri="{BB962C8B-B14F-4D97-AF65-F5344CB8AC3E}">
        <p14:creationId xmlns:p14="http://schemas.microsoft.com/office/powerpoint/2010/main" val="7072154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0626" name="Rectangle 2"/>
          <p:cNvSpPr>
            <a:spLocks noGrp="1" noChangeArrowheads="1"/>
          </p:cNvSpPr>
          <p:nvPr>
            <p:ph type="subTitle" idx="1"/>
          </p:nvPr>
        </p:nvSpPr>
        <p:spPr bwMode="auto">
          <a:xfrm>
            <a:off x="676747" y="808776"/>
            <a:ext cx="3670300" cy="53340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en-US" altLang="zh-CN" sz="2800" b="1" smtClean="0">
                <a:solidFill>
                  <a:srgbClr val="CC0000"/>
                </a:solidFill>
                <a:latin typeface="Times New Roman" panose="02020603050405020304" pitchFamily="18" charset="0"/>
                <a:cs typeface="Times New Roman" panose="02020603050405020304" pitchFamily="18" charset="0"/>
              </a:rPr>
              <a:t>1. </a:t>
            </a:r>
            <a:r>
              <a:rPr lang="zh-CN" altLang="en-US" sz="2800" b="1" smtClean="0">
                <a:solidFill>
                  <a:srgbClr val="CC0000"/>
                </a:solidFill>
                <a:latin typeface="Times New Roman" panose="02020603050405020304" pitchFamily="18" charset="0"/>
                <a:cs typeface="Times New Roman" panose="02020603050405020304" pitchFamily="18" charset="0"/>
              </a:rPr>
              <a:t>二极管与门电路</a:t>
            </a:r>
          </a:p>
        </p:txBody>
      </p:sp>
      <p:grpSp>
        <p:nvGrpSpPr>
          <p:cNvPr id="2" name="Group 3"/>
          <p:cNvGrpSpPr>
            <a:grpSpLocks/>
          </p:cNvGrpSpPr>
          <p:nvPr/>
        </p:nvGrpSpPr>
        <p:grpSpPr bwMode="auto">
          <a:xfrm>
            <a:off x="676747" y="2104176"/>
            <a:ext cx="4213239" cy="523875"/>
            <a:chOff x="336" y="1200"/>
            <a:chExt cx="2654" cy="330"/>
          </a:xfrm>
        </p:grpSpPr>
        <p:sp>
          <p:nvSpPr>
            <p:cNvPr id="410628" name="Text Box 4"/>
            <p:cNvSpPr txBox="1">
              <a:spLocks noChangeArrowheads="1"/>
            </p:cNvSpPr>
            <p:nvPr/>
          </p:nvSpPr>
          <p:spPr bwMode="auto">
            <a:xfrm>
              <a:off x="336" y="1201"/>
              <a:ext cx="1615" cy="327"/>
            </a:xfrm>
            <a:prstGeom prst="rect">
              <a:avLst/>
            </a:prstGeom>
            <a:noFill/>
            <a:ln w="9525">
              <a:noFill/>
              <a:miter lim="800000"/>
              <a:headEnd/>
              <a:tailEnd/>
            </a:ln>
            <a:effectLst/>
          </p:spPr>
          <p:txBody>
            <a:bodyPr wrap="none">
              <a:spAutoFit/>
            </a:bodyPr>
            <a:lstStyle/>
            <a:p>
              <a:pPr>
                <a:spcBef>
                  <a:spcPct val="50000"/>
                </a:spcBef>
                <a:defRPr/>
              </a:pPr>
              <a:r>
                <a:rPr lang="en-US" altLang="zh-CN" sz="2800" b="1">
                  <a:solidFill>
                    <a:srgbClr val="005800"/>
                  </a:solidFill>
                  <a:latin typeface="Times New Roman" panose="02020603050405020304" pitchFamily="18" charset="0"/>
                  <a:cs typeface="Times New Roman" panose="02020603050405020304" pitchFamily="18" charset="0"/>
                </a:rPr>
                <a:t>(3)  </a:t>
              </a:r>
              <a:r>
                <a:rPr lang="zh-CN" altLang="en-US" sz="2800" b="1">
                  <a:solidFill>
                    <a:srgbClr val="005800"/>
                  </a:solidFill>
                  <a:latin typeface="Times New Roman" panose="02020603050405020304" pitchFamily="18" charset="0"/>
                  <a:cs typeface="Times New Roman" panose="02020603050405020304" pitchFamily="18" charset="0"/>
                </a:rPr>
                <a:t>逻辑关系：</a:t>
              </a:r>
              <a:endParaRPr lang="zh-CN" altLang="en-US" sz="3200" b="1">
                <a:solidFill>
                  <a:srgbClr val="005800"/>
                </a:solidFill>
                <a:latin typeface="Times New Roman" panose="02020603050405020304" pitchFamily="18" charset="0"/>
                <a:cs typeface="Times New Roman" panose="02020603050405020304" pitchFamily="18" charset="0"/>
              </a:endParaRPr>
            </a:p>
          </p:txBody>
        </p:sp>
        <p:sp>
          <p:nvSpPr>
            <p:cNvPr id="410629" name="Text Box 5"/>
            <p:cNvSpPr txBox="1">
              <a:spLocks noChangeArrowheads="1"/>
            </p:cNvSpPr>
            <p:nvPr/>
          </p:nvSpPr>
          <p:spPr bwMode="auto">
            <a:xfrm>
              <a:off x="1852" y="1200"/>
              <a:ext cx="1138" cy="330"/>
            </a:xfrm>
            <a:prstGeom prst="rect">
              <a:avLst/>
            </a:prstGeom>
            <a:noFill/>
            <a:ln w="9525">
              <a:noFill/>
              <a:miter lim="800000"/>
              <a:headEnd/>
              <a:tailEnd/>
            </a:ln>
            <a:effectLst/>
          </p:spPr>
          <p:txBody>
            <a:bodyPr wrap="none">
              <a:spAutoFit/>
            </a:bodyPr>
            <a:lstStyle/>
            <a:p>
              <a:pPr>
                <a:spcBef>
                  <a:spcPct val="50000"/>
                </a:spcBef>
                <a:defRPr/>
              </a:pPr>
              <a:r>
                <a:rPr lang="en-US" altLang="zh-CN" sz="2800" b="1" dirty="0">
                  <a:solidFill>
                    <a:srgbClr val="CC0000"/>
                  </a:solidFill>
                  <a:latin typeface="Times New Roman" panose="02020603050405020304" pitchFamily="18" charset="0"/>
                  <a:cs typeface="Times New Roman" panose="02020603050405020304" pitchFamily="18" charset="0"/>
                </a:rPr>
                <a:t>“</a:t>
              </a:r>
              <a:r>
                <a:rPr lang="zh-CN" altLang="en-US" sz="2800" b="1" dirty="0">
                  <a:solidFill>
                    <a:srgbClr val="CC0000"/>
                  </a:solidFill>
                  <a:latin typeface="Times New Roman" panose="02020603050405020304" pitchFamily="18" charset="0"/>
                  <a:cs typeface="Times New Roman" panose="02020603050405020304" pitchFamily="18" charset="0"/>
                </a:rPr>
                <a:t>与”</a:t>
              </a:r>
              <a:r>
                <a:rPr lang="zh-CN" altLang="en-US" sz="2800" b="1" dirty="0">
                  <a:latin typeface="Times New Roman" panose="02020603050405020304" pitchFamily="18" charset="0"/>
                  <a:cs typeface="Times New Roman" panose="02020603050405020304" pitchFamily="18" charset="0"/>
                </a:rPr>
                <a:t>逻辑</a:t>
              </a:r>
              <a:endParaRPr lang="zh-CN" altLang="en-US" sz="2800" b="1" dirty="0">
                <a:solidFill>
                  <a:schemeClr val="accent2"/>
                </a:solidFill>
                <a:latin typeface="Times New Roman" panose="02020603050405020304" pitchFamily="18" charset="0"/>
                <a:cs typeface="Times New Roman" panose="02020603050405020304" pitchFamily="18" charset="0"/>
              </a:endParaRPr>
            </a:p>
          </p:txBody>
        </p:sp>
      </p:grpSp>
      <p:sp>
        <p:nvSpPr>
          <p:cNvPr id="410630" name="Text Box 6" descr="40%"/>
          <p:cNvSpPr txBox="1">
            <a:spLocks noChangeArrowheads="1"/>
          </p:cNvSpPr>
          <p:nvPr/>
        </p:nvSpPr>
        <p:spPr bwMode="auto">
          <a:xfrm>
            <a:off x="1273647" y="2764576"/>
            <a:ext cx="2713038" cy="1146175"/>
          </a:xfrm>
          <a:prstGeom prst="rect">
            <a:avLst/>
          </a:prstGeom>
          <a:pattFill prst="pct40">
            <a:fgClr>
              <a:srgbClr val="00FF00"/>
            </a:fgClr>
            <a:bgClr>
              <a:srgbClr val="FFFFFF"/>
            </a:bgClr>
          </a:pattFill>
          <a:ln w="28575">
            <a:solidFill>
              <a:srgbClr val="FF0000"/>
            </a:solidFill>
            <a:miter lim="800000"/>
            <a:headEnd type="none" w="sm" len="sm"/>
            <a:tailEnd type="none" w="sm" len="sm"/>
          </a:ln>
        </p:spPr>
        <p:txBody>
          <a:bodyPr>
            <a:spAutoFit/>
          </a:bodyPr>
          <a:lstStyle/>
          <a:p>
            <a:pPr>
              <a:lnSpc>
                <a:spcPct val="120000"/>
              </a:lnSpc>
              <a:defRPr/>
            </a:pPr>
            <a:r>
              <a:rPr lang="zh-CN" altLang="en-US" sz="2800" b="1">
                <a:latin typeface="Times New Roman" panose="02020603050405020304" pitchFamily="18" charset="0"/>
                <a:cs typeface="Times New Roman" panose="02020603050405020304" pitchFamily="18" charset="0"/>
              </a:rPr>
              <a:t>即：有 </a:t>
            </a:r>
            <a:r>
              <a:rPr lang="en-US" altLang="zh-CN" sz="2800" b="1">
                <a:solidFill>
                  <a:srgbClr val="FF3300"/>
                </a:solidFill>
                <a:latin typeface="Times New Roman" panose="02020603050405020304" pitchFamily="18" charset="0"/>
                <a:cs typeface="Times New Roman" panose="02020603050405020304" pitchFamily="18" charset="0"/>
              </a:rPr>
              <a:t>0 </a:t>
            </a:r>
            <a:r>
              <a:rPr lang="zh-CN" altLang="en-US" sz="2800" b="1">
                <a:latin typeface="Times New Roman" panose="02020603050405020304" pitchFamily="18" charset="0"/>
                <a:cs typeface="Times New Roman" panose="02020603050405020304" pitchFamily="18" charset="0"/>
              </a:rPr>
              <a:t>出</a:t>
            </a:r>
            <a:r>
              <a:rPr lang="zh-CN" altLang="en-US" sz="2800" b="1">
                <a:solidFill>
                  <a:srgbClr val="FF3300"/>
                </a:solidFill>
                <a:latin typeface="Times New Roman" panose="02020603050405020304" pitchFamily="18" charset="0"/>
                <a:cs typeface="Times New Roman" panose="02020603050405020304" pitchFamily="18" charset="0"/>
              </a:rPr>
              <a:t> </a:t>
            </a:r>
            <a:r>
              <a:rPr lang="en-US" altLang="zh-CN" sz="2800" b="1">
                <a:solidFill>
                  <a:srgbClr val="FF3300"/>
                </a:solidFill>
                <a:latin typeface="Times New Roman" panose="02020603050405020304" pitchFamily="18" charset="0"/>
                <a:cs typeface="Times New Roman" panose="02020603050405020304" pitchFamily="18" charset="0"/>
              </a:rPr>
              <a:t>0 </a:t>
            </a:r>
            <a:r>
              <a:rPr lang="zh-CN" altLang="en-US" sz="2800" b="1">
                <a:solidFill>
                  <a:srgbClr val="FF3300"/>
                </a:solidFill>
                <a:latin typeface="Times New Roman" panose="02020603050405020304" pitchFamily="18" charset="0"/>
                <a:cs typeface="Times New Roman" panose="02020603050405020304" pitchFamily="18" charset="0"/>
              </a:rPr>
              <a:t>，</a:t>
            </a:r>
            <a:endParaRPr lang="zh-CN" altLang="en-US" sz="2800" b="1">
              <a:solidFill>
                <a:srgbClr val="FFFF00"/>
              </a:solidFill>
              <a:latin typeface="Times New Roman" panose="02020603050405020304" pitchFamily="18" charset="0"/>
              <a:cs typeface="Times New Roman" panose="02020603050405020304" pitchFamily="18" charset="0"/>
            </a:endParaRPr>
          </a:p>
          <a:p>
            <a:pPr>
              <a:lnSpc>
                <a:spcPct val="120000"/>
              </a:lnSpc>
              <a:defRPr/>
            </a:pPr>
            <a:r>
              <a:rPr lang="zh-CN" altLang="en-US" sz="2800" b="1">
                <a:solidFill>
                  <a:srgbClr val="FFFF00"/>
                </a:solidFill>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全</a:t>
            </a:r>
            <a:r>
              <a:rPr lang="zh-CN" altLang="en-US" sz="2800" b="1">
                <a:solidFill>
                  <a:srgbClr val="FF3300"/>
                </a:solidFill>
                <a:latin typeface="Times New Roman" panose="02020603050405020304" pitchFamily="18" charset="0"/>
                <a:cs typeface="Times New Roman" panose="02020603050405020304" pitchFamily="18" charset="0"/>
              </a:rPr>
              <a:t> </a:t>
            </a:r>
            <a:r>
              <a:rPr lang="en-US" altLang="zh-CN" sz="2800" b="1">
                <a:solidFill>
                  <a:srgbClr val="FF3300"/>
                </a:solidFill>
                <a:latin typeface="Times New Roman" panose="02020603050405020304" pitchFamily="18" charset="0"/>
                <a:cs typeface="Times New Roman" panose="02020603050405020304" pitchFamily="18" charset="0"/>
              </a:rPr>
              <a:t>1 </a:t>
            </a:r>
            <a:r>
              <a:rPr lang="zh-CN" altLang="en-US" sz="2800" b="1">
                <a:latin typeface="Times New Roman" panose="02020603050405020304" pitchFamily="18" charset="0"/>
                <a:cs typeface="Times New Roman" panose="02020603050405020304" pitchFamily="18" charset="0"/>
              </a:rPr>
              <a:t>出</a:t>
            </a:r>
            <a:r>
              <a:rPr lang="zh-CN" altLang="en-US" sz="2800" b="1">
                <a:solidFill>
                  <a:srgbClr val="FF3300"/>
                </a:solidFill>
                <a:latin typeface="Times New Roman" panose="02020603050405020304" pitchFamily="18" charset="0"/>
                <a:cs typeface="Times New Roman" panose="02020603050405020304" pitchFamily="18" charset="0"/>
              </a:rPr>
              <a:t> </a:t>
            </a:r>
            <a:r>
              <a:rPr lang="en-US" altLang="zh-CN" sz="2800" b="1">
                <a:solidFill>
                  <a:srgbClr val="FF3300"/>
                </a:solidFill>
                <a:latin typeface="Times New Roman" panose="02020603050405020304" pitchFamily="18" charset="0"/>
                <a:cs typeface="Times New Roman" panose="02020603050405020304" pitchFamily="18" charset="0"/>
              </a:rPr>
              <a:t>1 </a:t>
            </a:r>
            <a:r>
              <a:rPr lang="zh-CN" altLang="en-US" sz="2800" b="1">
                <a:solidFill>
                  <a:srgbClr val="FF3300"/>
                </a:solidFill>
                <a:latin typeface="Times New Roman" panose="02020603050405020304" pitchFamily="18" charset="0"/>
                <a:cs typeface="Times New Roman" panose="02020603050405020304" pitchFamily="18" charset="0"/>
              </a:rPr>
              <a:t>。 </a:t>
            </a:r>
            <a:endParaRPr lang="zh-CN" altLang="en-US" sz="2800" b="1">
              <a:solidFill>
                <a:schemeClr val="bg1"/>
              </a:solidFill>
              <a:latin typeface="Times New Roman" panose="02020603050405020304" pitchFamily="18" charset="0"/>
              <a:cs typeface="Times New Roman" panose="02020603050405020304" pitchFamily="18" charset="0"/>
            </a:endParaRPr>
          </a:p>
        </p:txBody>
      </p:sp>
      <p:grpSp>
        <p:nvGrpSpPr>
          <p:cNvPr id="3" name="Group 7"/>
          <p:cNvGrpSpPr>
            <a:grpSpLocks/>
          </p:cNvGrpSpPr>
          <p:nvPr/>
        </p:nvGrpSpPr>
        <p:grpSpPr bwMode="auto">
          <a:xfrm>
            <a:off x="829147" y="1472352"/>
            <a:ext cx="3695700" cy="584201"/>
            <a:chOff x="528" y="802"/>
            <a:chExt cx="2328" cy="368"/>
          </a:xfrm>
        </p:grpSpPr>
        <p:sp>
          <p:nvSpPr>
            <p:cNvPr id="410632" name="Rectangle 8"/>
            <p:cNvSpPr>
              <a:spLocks noChangeArrowheads="1"/>
            </p:cNvSpPr>
            <p:nvPr/>
          </p:nvSpPr>
          <p:spPr bwMode="auto">
            <a:xfrm>
              <a:off x="528" y="817"/>
              <a:ext cx="1344" cy="327"/>
            </a:xfrm>
            <a:prstGeom prst="rect">
              <a:avLst/>
            </a:prstGeom>
            <a:noFill/>
            <a:ln w="9525">
              <a:noFill/>
              <a:miter lim="800000"/>
              <a:headEnd/>
              <a:tailEnd/>
            </a:ln>
          </p:spPr>
          <p:txBody>
            <a:bodyPr>
              <a:spAutoFit/>
            </a:bodyPr>
            <a:lstStyle/>
            <a:p>
              <a:pPr>
                <a:defRPr/>
              </a:pPr>
              <a:r>
                <a:rPr lang="zh-CN" altLang="en-US" sz="2800" b="1">
                  <a:latin typeface="Times New Roman" panose="02020603050405020304" pitchFamily="18" charset="0"/>
                  <a:cs typeface="Times New Roman" panose="02020603050405020304" pitchFamily="18" charset="0"/>
                </a:rPr>
                <a:t>逻辑表达式：</a:t>
              </a:r>
              <a:r>
                <a:rPr lang="zh-CN" altLang="en-US" sz="2800" b="1" i="1">
                  <a:latin typeface="Times New Roman" panose="02020603050405020304" pitchFamily="18" charset="0"/>
                  <a:cs typeface="Times New Roman" panose="02020603050405020304" pitchFamily="18" charset="0"/>
                </a:rPr>
                <a:t> </a:t>
              </a:r>
            </a:p>
          </p:txBody>
        </p:sp>
        <p:grpSp>
          <p:nvGrpSpPr>
            <p:cNvPr id="60465" name="Group 9"/>
            <p:cNvGrpSpPr>
              <a:grpSpLocks/>
            </p:cNvGrpSpPr>
            <p:nvPr/>
          </p:nvGrpSpPr>
          <p:grpSpPr bwMode="auto">
            <a:xfrm>
              <a:off x="1864" y="802"/>
              <a:ext cx="992" cy="368"/>
              <a:chOff x="1824" y="802"/>
              <a:chExt cx="992" cy="368"/>
            </a:xfrm>
          </p:grpSpPr>
          <p:sp>
            <p:nvSpPr>
              <p:cNvPr id="60466" name="Rectangle 10"/>
              <p:cNvSpPr>
                <a:spLocks noChangeArrowheads="1"/>
              </p:cNvSpPr>
              <p:nvPr/>
            </p:nvSpPr>
            <p:spPr bwMode="auto">
              <a:xfrm>
                <a:off x="1824" y="802"/>
                <a:ext cx="992" cy="368"/>
              </a:xfrm>
              <a:prstGeom prst="rect">
                <a:avLst/>
              </a:prstGeom>
              <a:noFill/>
              <a:ln w="9525">
                <a:noFill/>
                <a:miter lim="800000"/>
                <a:headEnd/>
                <a:tailEnd/>
              </a:ln>
            </p:spPr>
            <p:txBody>
              <a:bodyPr wrap="none">
                <a:spAutoFit/>
              </a:bodyPr>
              <a:lstStyle/>
              <a:p>
                <a:pPr>
                  <a:defRPr/>
                </a:pPr>
                <a:r>
                  <a:rPr lang="en-US" altLang="zh-CN" sz="3200" b="1" i="1">
                    <a:solidFill>
                      <a:srgbClr val="000099"/>
                    </a:solidFill>
                    <a:latin typeface="Times New Roman" panose="02020603050405020304" pitchFamily="18" charset="0"/>
                    <a:cs typeface="Times New Roman" panose="02020603050405020304" pitchFamily="18" charset="0"/>
                  </a:rPr>
                  <a:t>Y = A  B</a:t>
                </a:r>
                <a:endParaRPr lang="en-US" altLang="zh-CN" b="1" i="1">
                  <a:solidFill>
                    <a:schemeClr val="accent2"/>
                  </a:solidFill>
                  <a:latin typeface="Times New Roman" panose="02020603050405020304" pitchFamily="18" charset="0"/>
                  <a:cs typeface="Times New Roman" panose="02020603050405020304" pitchFamily="18" charset="0"/>
                </a:endParaRPr>
              </a:p>
            </p:txBody>
          </p:sp>
          <p:sp>
            <p:nvSpPr>
              <p:cNvPr id="410635" name="Oval 11"/>
              <p:cNvSpPr>
                <a:spLocks noChangeArrowheads="1"/>
              </p:cNvSpPr>
              <p:nvPr/>
            </p:nvSpPr>
            <p:spPr bwMode="auto">
              <a:xfrm>
                <a:off x="2496" y="960"/>
                <a:ext cx="48" cy="48"/>
              </a:xfrm>
              <a:prstGeom prst="ellipse">
                <a:avLst/>
              </a:prstGeom>
              <a:solidFill>
                <a:srgbClr val="000099"/>
              </a:solidFill>
              <a:ln w="9525">
                <a:solidFill>
                  <a:srgbClr val="0000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sp>
        <p:nvSpPr>
          <p:cNvPr id="410636" name="Text Box 12"/>
          <p:cNvSpPr txBox="1">
            <a:spLocks noChangeArrowheads="1"/>
          </p:cNvSpPr>
          <p:nvPr/>
        </p:nvSpPr>
        <p:spPr bwMode="auto">
          <a:xfrm>
            <a:off x="1268885" y="4059976"/>
            <a:ext cx="1905000" cy="519113"/>
          </a:xfrm>
          <a:prstGeom prst="rect">
            <a:avLst/>
          </a:prstGeom>
          <a:noFill/>
          <a:ln w="38100">
            <a:noFill/>
            <a:miter lim="800000"/>
            <a:headEnd/>
            <a:tailEnd/>
          </a:ln>
          <a:effectLst/>
        </p:spPr>
        <p:txBody>
          <a:bodyPr>
            <a:spAutoFit/>
          </a:bodyPr>
          <a:lstStyle/>
          <a:p>
            <a:pPr>
              <a:spcBef>
                <a:spcPct val="50000"/>
              </a:spcBef>
              <a:defRPr/>
            </a:pPr>
            <a:r>
              <a:rPr lang="zh-CN" altLang="en-US" sz="2800" b="1">
                <a:solidFill>
                  <a:srgbClr val="000099"/>
                </a:solidFill>
                <a:latin typeface="Times New Roman" panose="02020603050405020304" pitchFamily="18" charset="0"/>
                <a:cs typeface="Times New Roman" panose="02020603050405020304" pitchFamily="18" charset="0"/>
              </a:rPr>
              <a:t>逻辑符号：</a:t>
            </a:r>
          </a:p>
        </p:txBody>
      </p:sp>
      <p:grpSp>
        <p:nvGrpSpPr>
          <p:cNvPr id="5" name="Group 13"/>
          <p:cNvGrpSpPr>
            <a:grpSpLocks/>
          </p:cNvGrpSpPr>
          <p:nvPr/>
        </p:nvGrpSpPr>
        <p:grpSpPr bwMode="auto">
          <a:xfrm>
            <a:off x="1538760" y="4791814"/>
            <a:ext cx="2913062" cy="1068387"/>
            <a:chOff x="816" y="2859"/>
            <a:chExt cx="2016" cy="739"/>
          </a:xfrm>
        </p:grpSpPr>
        <p:sp>
          <p:nvSpPr>
            <p:cNvPr id="410638" name="Rectangle 14"/>
            <p:cNvSpPr>
              <a:spLocks noChangeArrowheads="1"/>
            </p:cNvSpPr>
            <p:nvPr/>
          </p:nvSpPr>
          <p:spPr bwMode="auto">
            <a:xfrm>
              <a:off x="1536" y="2878"/>
              <a:ext cx="528" cy="720"/>
            </a:xfrm>
            <a:prstGeom prst="rect">
              <a:avLst/>
            </a:prstGeom>
            <a:noFill/>
            <a:ln w="28575">
              <a:solidFill>
                <a:schemeClr val="tx2"/>
              </a:solidFill>
              <a:miter lim="800000"/>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10639" name="Line 15"/>
            <p:cNvSpPr>
              <a:spLocks noChangeShapeType="1"/>
            </p:cNvSpPr>
            <p:nvPr/>
          </p:nvSpPr>
          <p:spPr bwMode="auto">
            <a:xfrm>
              <a:off x="1056" y="3411"/>
              <a:ext cx="480" cy="0"/>
            </a:xfrm>
            <a:prstGeom prst="line">
              <a:avLst/>
            </a:prstGeom>
            <a:noFill/>
            <a:ln w="28575">
              <a:solidFill>
                <a:schemeClr val="tx2"/>
              </a:solidFill>
              <a:round/>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10640" name="Line 16"/>
            <p:cNvSpPr>
              <a:spLocks noChangeShapeType="1"/>
            </p:cNvSpPr>
            <p:nvPr/>
          </p:nvSpPr>
          <p:spPr bwMode="auto">
            <a:xfrm>
              <a:off x="2064" y="3262"/>
              <a:ext cx="480" cy="0"/>
            </a:xfrm>
            <a:prstGeom prst="line">
              <a:avLst/>
            </a:prstGeom>
            <a:noFill/>
            <a:ln w="28575">
              <a:solidFill>
                <a:schemeClr val="tx2"/>
              </a:solidFill>
              <a:round/>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60459" name="Text Box 17"/>
            <p:cNvSpPr txBox="1">
              <a:spLocks noChangeArrowheads="1"/>
            </p:cNvSpPr>
            <p:nvPr/>
          </p:nvSpPr>
          <p:spPr bwMode="auto">
            <a:xfrm>
              <a:off x="1632" y="2859"/>
              <a:ext cx="336" cy="359"/>
            </a:xfrm>
            <a:prstGeom prst="rect">
              <a:avLst/>
            </a:prstGeom>
            <a:noFill/>
            <a:ln w="38100">
              <a:noFill/>
              <a:miter lim="800000"/>
              <a:headEnd/>
              <a:tailEnd/>
            </a:ln>
          </p:spPr>
          <p:txBody>
            <a:bodyPr>
              <a:spAutoFit/>
            </a:bodyPr>
            <a:lstStyle/>
            <a:p>
              <a:pPr>
                <a:spcBef>
                  <a:spcPct val="50000"/>
                </a:spcBef>
                <a:defRPr/>
              </a:pPr>
              <a:r>
                <a:rPr lang="en-US" altLang="zh-CN" sz="2800" b="1">
                  <a:solidFill>
                    <a:srgbClr val="FF3300"/>
                  </a:solidFill>
                  <a:latin typeface="Times New Roman" panose="02020603050405020304" pitchFamily="18" charset="0"/>
                  <a:cs typeface="Times New Roman" panose="02020603050405020304" pitchFamily="18" charset="0"/>
                </a:rPr>
                <a:t>&amp;</a:t>
              </a:r>
            </a:p>
          </p:txBody>
        </p:sp>
        <p:sp>
          <p:nvSpPr>
            <p:cNvPr id="60460" name="Text Box 18"/>
            <p:cNvSpPr txBox="1">
              <a:spLocks noChangeArrowheads="1"/>
            </p:cNvSpPr>
            <p:nvPr/>
          </p:nvSpPr>
          <p:spPr bwMode="auto">
            <a:xfrm>
              <a:off x="816" y="2859"/>
              <a:ext cx="240" cy="359"/>
            </a:xfrm>
            <a:prstGeom prst="rect">
              <a:avLst/>
            </a:prstGeom>
            <a:noFill/>
            <a:ln w="38100">
              <a:noFill/>
              <a:miter lim="800000"/>
              <a:headEnd/>
              <a:tailEnd/>
            </a:ln>
          </p:spPr>
          <p:txBody>
            <a:bodyPr>
              <a:spAutoFit/>
            </a:bodyPr>
            <a:lstStyle/>
            <a:p>
              <a:pPr>
                <a:spcBef>
                  <a:spcPct val="50000"/>
                </a:spcBef>
                <a:defRPr/>
              </a:pPr>
              <a:r>
                <a:rPr lang="en-US" altLang="zh-CN" sz="2800" b="1" i="1">
                  <a:solidFill>
                    <a:srgbClr val="FF3300"/>
                  </a:solidFill>
                  <a:latin typeface="Times New Roman" panose="02020603050405020304" pitchFamily="18" charset="0"/>
                  <a:cs typeface="Times New Roman" panose="02020603050405020304" pitchFamily="18" charset="0"/>
                </a:rPr>
                <a:t>A</a:t>
              </a:r>
            </a:p>
          </p:txBody>
        </p:sp>
        <p:sp>
          <p:nvSpPr>
            <p:cNvPr id="60461" name="Text Box 19"/>
            <p:cNvSpPr txBox="1">
              <a:spLocks noChangeArrowheads="1"/>
            </p:cNvSpPr>
            <p:nvPr/>
          </p:nvSpPr>
          <p:spPr bwMode="auto">
            <a:xfrm>
              <a:off x="816" y="3219"/>
              <a:ext cx="336" cy="359"/>
            </a:xfrm>
            <a:prstGeom prst="rect">
              <a:avLst/>
            </a:prstGeom>
            <a:noFill/>
            <a:ln w="38100">
              <a:noFill/>
              <a:miter lim="800000"/>
              <a:headEnd/>
              <a:tailEnd/>
            </a:ln>
          </p:spPr>
          <p:txBody>
            <a:bodyPr>
              <a:spAutoFit/>
            </a:bodyPr>
            <a:lstStyle/>
            <a:p>
              <a:pPr>
                <a:spcBef>
                  <a:spcPct val="50000"/>
                </a:spcBef>
                <a:defRPr/>
              </a:pPr>
              <a:r>
                <a:rPr lang="en-US" altLang="zh-CN" sz="2800" b="1" i="1">
                  <a:solidFill>
                    <a:srgbClr val="FF3300"/>
                  </a:solidFill>
                  <a:latin typeface="Times New Roman" panose="02020603050405020304" pitchFamily="18" charset="0"/>
                  <a:cs typeface="Times New Roman" panose="02020603050405020304" pitchFamily="18" charset="0"/>
                </a:rPr>
                <a:t>B</a:t>
              </a:r>
            </a:p>
          </p:txBody>
        </p:sp>
        <p:sp>
          <p:nvSpPr>
            <p:cNvPr id="60462" name="Text Box 20"/>
            <p:cNvSpPr txBox="1">
              <a:spLocks noChangeArrowheads="1"/>
            </p:cNvSpPr>
            <p:nvPr/>
          </p:nvSpPr>
          <p:spPr bwMode="auto">
            <a:xfrm>
              <a:off x="2496" y="3118"/>
              <a:ext cx="336" cy="359"/>
            </a:xfrm>
            <a:prstGeom prst="rect">
              <a:avLst/>
            </a:prstGeom>
            <a:noFill/>
            <a:ln w="38100">
              <a:noFill/>
              <a:miter lim="800000"/>
              <a:headEnd/>
              <a:tailEnd/>
            </a:ln>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i="1">
                  <a:solidFill>
                    <a:srgbClr val="FF3300"/>
                  </a:solidFill>
                  <a:cs typeface="Times New Roman" panose="02020603050405020304" pitchFamily="18" charset="0"/>
                </a:rPr>
                <a:t>Y</a:t>
              </a:r>
            </a:p>
          </p:txBody>
        </p:sp>
        <p:sp>
          <p:nvSpPr>
            <p:cNvPr id="410645" name="Line 21"/>
            <p:cNvSpPr>
              <a:spLocks noChangeShapeType="1"/>
            </p:cNvSpPr>
            <p:nvPr/>
          </p:nvSpPr>
          <p:spPr bwMode="auto">
            <a:xfrm>
              <a:off x="1056" y="3099"/>
              <a:ext cx="480" cy="0"/>
            </a:xfrm>
            <a:prstGeom prst="line">
              <a:avLst/>
            </a:prstGeom>
            <a:noFill/>
            <a:ln w="28575">
              <a:solidFill>
                <a:schemeClr val="tx2"/>
              </a:solidFill>
              <a:round/>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nvGrpSpPr>
          <p:cNvPr id="60424" name="Group 22"/>
          <p:cNvGrpSpPr>
            <a:grpSpLocks/>
          </p:cNvGrpSpPr>
          <p:nvPr/>
        </p:nvGrpSpPr>
        <p:grpSpPr bwMode="auto">
          <a:xfrm>
            <a:off x="5324947" y="1570776"/>
            <a:ext cx="3429000" cy="3690938"/>
            <a:chOff x="3360" y="864"/>
            <a:chExt cx="2160" cy="2325"/>
          </a:xfrm>
        </p:grpSpPr>
        <p:grpSp>
          <p:nvGrpSpPr>
            <p:cNvPr id="60425" name="Group 23"/>
            <p:cNvGrpSpPr>
              <a:grpSpLocks/>
            </p:cNvGrpSpPr>
            <p:nvPr/>
          </p:nvGrpSpPr>
          <p:grpSpPr bwMode="auto">
            <a:xfrm>
              <a:off x="3360" y="1221"/>
              <a:ext cx="1920" cy="1968"/>
              <a:chOff x="3259" y="1023"/>
              <a:chExt cx="1920" cy="1968"/>
            </a:xfrm>
          </p:grpSpPr>
          <p:grpSp>
            <p:nvGrpSpPr>
              <p:cNvPr id="60427" name="Group 24"/>
              <p:cNvGrpSpPr>
                <a:grpSpLocks/>
              </p:cNvGrpSpPr>
              <p:nvPr/>
            </p:nvGrpSpPr>
            <p:grpSpPr bwMode="auto">
              <a:xfrm>
                <a:off x="3451" y="1695"/>
                <a:ext cx="960" cy="327"/>
                <a:chOff x="1584" y="2881"/>
                <a:chExt cx="960" cy="327"/>
              </a:xfrm>
            </p:grpSpPr>
            <p:sp>
              <p:nvSpPr>
                <p:cNvPr id="60454" name="Text Box 25"/>
                <p:cNvSpPr txBox="1">
                  <a:spLocks noChangeArrowheads="1"/>
                </p:cNvSpPr>
                <p:nvPr/>
              </p:nvSpPr>
              <p:spPr bwMode="auto">
                <a:xfrm>
                  <a:off x="1584" y="2881"/>
                  <a:ext cx="288" cy="327"/>
                </a:xfrm>
                <a:prstGeom prst="rect">
                  <a:avLst/>
                </a:prstGeom>
                <a:noFill/>
                <a:ln w="9525">
                  <a:noFill/>
                  <a:miter lim="800000"/>
                  <a:headEnd/>
                  <a:tailEnd/>
                </a:ln>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000018"/>
                      </a:solidFill>
                      <a:cs typeface="Times New Roman" panose="02020603050405020304" pitchFamily="18" charset="0"/>
                    </a:rPr>
                    <a:t>0</a:t>
                  </a:r>
                </a:p>
              </p:txBody>
            </p:sp>
            <p:sp>
              <p:nvSpPr>
                <p:cNvPr id="60455" name="Text Box 26"/>
                <p:cNvSpPr txBox="1">
                  <a:spLocks noChangeArrowheads="1"/>
                </p:cNvSpPr>
                <p:nvPr/>
              </p:nvSpPr>
              <p:spPr bwMode="auto">
                <a:xfrm>
                  <a:off x="2256" y="2881"/>
                  <a:ext cx="288" cy="327"/>
                </a:xfrm>
                <a:prstGeom prst="rect">
                  <a:avLst/>
                </a:prstGeom>
                <a:noFill/>
                <a:ln w="9525">
                  <a:noFill/>
                  <a:miter lim="800000"/>
                  <a:headEnd/>
                  <a:tailEnd/>
                </a:ln>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000018"/>
                      </a:solidFill>
                      <a:cs typeface="Times New Roman" panose="02020603050405020304" pitchFamily="18" charset="0"/>
                    </a:rPr>
                    <a:t>0</a:t>
                  </a:r>
                </a:p>
              </p:txBody>
            </p:sp>
          </p:grpSp>
          <p:grpSp>
            <p:nvGrpSpPr>
              <p:cNvPr id="60428" name="Group 27"/>
              <p:cNvGrpSpPr>
                <a:grpSpLocks/>
              </p:cNvGrpSpPr>
              <p:nvPr/>
            </p:nvGrpSpPr>
            <p:grpSpPr bwMode="auto">
              <a:xfrm>
                <a:off x="3451" y="1983"/>
                <a:ext cx="912" cy="327"/>
                <a:chOff x="1584" y="3169"/>
                <a:chExt cx="912" cy="327"/>
              </a:xfrm>
            </p:grpSpPr>
            <p:sp>
              <p:nvSpPr>
                <p:cNvPr id="60452" name="Text Box 28"/>
                <p:cNvSpPr txBox="1">
                  <a:spLocks noChangeArrowheads="1"/>
                </p:cNvSpPr>
                <p:nvPr/>
              </p:nvSpPr>
              <p:spPr bwMode="auto">
                <a:xfrm>
                  <a:off x="1584" y="3169"/>
                  <a:ext cx="288" cy="327"/>
                </a:xfrm>
                <a:prstGeom prst="rect">
                  <a:avLst/>
                </a:prstGeom>
                <a:noFill/>
                <a:ln w="9525">
                  <a:noFill/>
                  <a:miter lim="800000"/>
                  <a:headEnd/>
                  <a:tailEnd/>
                </a:ln>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000018"/>
                      </a:solidFill>
                      <a:cs typeface="Times New Roman" panose="02020603050405020304" pitchFamily="18" charset="0"/>
                    </a:rPr>
                    <a:t>0</a:t>
                  </a:r>
                </a:p>
              </p:txBody>
            </p:sp>
            <p:sp>
              <p:nvSpPr>
                <p:cNvPr id="60453" name="Rectangle 29"/>
                <p:cNvSpPr>
                  <a:spLocks noChangeArrowheads="1"/>
                </p:cNvSpPr>
                <p:nvPr/>
              </p:nvSpPr>
              <p:spPr bwMode="auto">
                <a:xfrm>
                  <a:off x="2256" y="3169"/>
                  <a:ext cx="240" cy="327"/>
                </a:xfrm>
                <a:prstGeom prst="rect">
                  <a:avLst/>
                </a:prstGeom>
                <a:noFill/>
                <a:ln w="9525">
                  <a:noFill/>
                  <a:miter lim="800000"/>
                  <a:headEnd/>
                  <a:tailEnd/>
                </a:ln>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000018"/>
                      </a:solidFill>
                      <a:cs typeface="Times New Roman" panose="02020603050405020304" pitchFamily="18" charset="0"/>
                    </a:rPr>
                    <a:t>1</a:t>
                  </a:r>
                </a:p>
              </p:txBody>
            </p:sp>
          </p:grpSp>
          <p:sp>
            <p:nvSpPr>
              <p:cNvPr id="60429" name="Text Box 30"/>
              <p:cNvSpPr txBox="1">
                <a:spLocks noChangeArrowheads="1"/>
              </p:cNvSpPr>
              <p:nvPr/>
            </p:nvSpPr>
            <p:spPr bwMode="auto">
              <a:xfrm>
                <a:off x="4699" y="1974"/>
                <a:ext cx="288" cy="327"/>
              </a:xfrm>
              <a:prstGeom prst="rect">
                <a:avLst/>
              </a:prstGeom>
              <a:noFill/>
              <a:ln w="9525">
                <a:noFill/>
                <a:miter lim="800000"/>
                <a:headEnd/>
                <a:tailEnd/>
              </a:ln>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000018"/>
                    </a:solidFill>
                    <a:cs typeface="Times New Roman" panose="02020603050405020304" pitchFamily="18" charset="0"/>
                  </a:rPr>
                  <a:t>0</a:t>
                </a:r>
              </a:p>
            </p:txBody>
          </p:sp>
          <p:grpSp>
            <p:nvGrpSpPr>
              <p:cNvPr id="60430" name="Group 31"/>
              <p:cNvGrpSpPr>
                <a:grpSpLocks/>
              </p:cNvGrpSpPr>
              <p:nvPr/>
            </p:nvGrpSpPr>
            <p:grpSpPr bwMode="auto">
              <a:xfrm>
                <a:off x="3451" y="2589"/>
                <a:ext cx="900" cy="327"/>
                <a:chOff x="1584" y="3745"/>
                <a:chExt cx="900" cy="327"/>
              </a:xfrm>
            </p:grpSpPr>
            <p:sp>
              <p:nvSpPr>
                <p:cNvPr id="60450" name="Rectangle 32"/>
                <p:cNvSpPr>
                  <a:spLocks noChangeArrowheads="1"/>
                </p:cNvSpPr>
                <p:nvPr/>
              </p:nvSpPr>
              <p:spPr bwMode="auto">
                <a:xfrm>
                  <a:off x="1584" y="3745"/>
                  <a:ext cx="228" cy="327"/>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0018"/>
                      </a:solidFill>
                      <a:cs typeface="Times New Roman" panose="02020603050405020304" pitchFamily="18" charset="0"/>
                    </a:rPr>
                    <a:t>1</a:t>
                  </a:r>
                </a:p>
              </p:txBody>
            </p:sp>
            <p:sp>
              <p:nvSpPr>
                <p:cNvPr id="60451" name="Rectangle 33"/>
                <p:cNvSpPr>
                  <a:spLocks noChangeArrowheads="1"/>
                </p:cNvSpPr>
                <p:nvPr/>
              </p:nvSpPr>
              <p:spPr bwMode="auto">
                <a:xfrm>
                  <a:off x="2256" y="3745"/>
                  <a:ext cx="228" cy="327"/>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0018"/>
                      </a:solidFill>
                      <a:cs typeface="Times New Roman" panose="02020603050405020304" pitchFamily="18" charset="0"/>
                    </a:rPr>
                    <a:t>1</a:t>
                  </a:r>
                </a:p>
              </p:txBody>
            </p:sp>
          </p:grpSp>
          <p:sp>
            <p:nvSpPr>
              <p:cNvPr id="60431" name="Rectangle 34"/>
              <p:cNvSpPr>
                <a:spLocks noChangeArrowheads="1"/>
              </p:cNvSpPr>
              <p:nvPr/>
            </p:nvSpPr>
            <p:spPr bwMode="auto">
              <a:xfrm>
                <a:off x="4699" y="2608"/>
                <a:ext cx="228" cy="327"/>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0018"/>
                    </a:solidFill>
                    <a:cs typeface="Times New Roman" panose="02020603050405020304" pitchFamily="18" charset="0"/>
                  </a:rPr>
                  <a:t>1</a:t>
                </a:r>
              </a:p>
            </p:txBody>
          </p:sp>
          <p:grpSp>
            <p:nvGrpSpPr>
              <p:cNvPr id="60432" name="Group 35"/>
              <p:cNvGrpSpPr>
                <a:grpSpLocks/>
              </p:cNvGrpSpPr>
              <p:nvPr/>
            </p:nvGrpSpPr>
            <p:grpSpPr bwMode="auto">
              <a:xfrm>
                <a:off x="3451" y="2301"/>
                <a:ext cx="1476" cy="327"/>
                <a:chOff x="3552" y="2526"/>
                <a:chExt cx="1476" cy="327"/>
              </a:xfrm>
            </p:grpSpPr>
            <p:sp>
              <p:nvSpPr>
                <p:cNvPr id="60447" name="Rectangle 36"/>
                <p:cNvSpPr>
                  <a:spLocks noChangeArrowheads="1"/>
                </p:cNvSpPr>
                <p:nvPr/>
              </p:nvSpPr>
              <p:spPr bwMode="auto">
                <a:xfrm>
                  <a:off x="4224" y="2526"/>
                  <a:ext cx="228" cy="327"/>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000018"/>
                      </a:solidFill>
                      <a:cs typeface="Times New Roman" panose="02020603050405020304" pitchFamily="18" charset="0"/>
                    </a:rPr>
                    <a:t>0</a:t>
                  </a:r>
                </a:p>
              </p:txBody>
            </p:sp>
            <p:sp>
              <p:nvSpPr>
                <p:cNvPr id="60448" name="Rectangle 37"/>
                <p:cNvSpPr>
                  <a:spLocks noChangeArrowheads="1"/>
                </p:cNvSpPr>
                <p:nvPr/>
              </p:nvSpPr>
              <p:spPr bwMode="auto">
                <a:xfrm>
                  <a:off x="3552" y="2526"/>
                  <a:ext cx="228" cy="327"/>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000018"/>
                      </a:solidFill>
                      <a:cs typeface="Times New Roman" panose="02020603050405020304" pitchFamily="18" charset="0"/>
                    </a:rPr>
                    <a:t>1</a:t>
                  </a:r>
                </a:p>
              </p:txBody>
            </p:sp>
            <p:sp>
              <p:nvSpPr>
                <p:cNvPr id="60449" name="Rectangle 38"/>
                <p:cNvSpPr>
                  <a:spLocks noChangeArrowheads="1"/>
                </p:cNvSpPr>
                <p:nvPr/>
              </p:nvSpPr>
              <p:spPr bwMode="auto">
                <a:xfrm>
                  <a:off x="4800" y="2526"/>
                  <a:ext cx="228" cy="327"/>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000018"/>
                      </a:solidFill>
                      <a:cs typeface="Times New Roman" panose="02020603050405020304" pitchFamily="18" charset="0"/>
                    </a:rPr>
                    <a:t>0</a:t>
                  </a:r>
                </a:p>
              </p:txBody>
            </p:sp>
          </p:grpSp>
          <p:sp>
            <p:nvSpPr>
              <p:cNvPr id="60433" name="Rectangle 39"/>
              <p:cNvSpPr>
                <a:spLocks noChangeArrowheads="1"/>
              </p:cNvSpPr>
              <p:nvPr/>
            </p:nvSpPr>
            <p:spPr bwMode="auto">
              <a:xfrm>
                <a:off x="4699" y="1680"/>
                <a:ext cx="228" cy="327"/>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0018"/>
                    </a:solidFill>
                    <a:cs typeface="Times New Roman" panose="02020603050405020304" pitchFamily="18" charset="0"/>
                  </a:rPr>
                  <a:t>0</a:t>
                </a:r>
              </a:p>
            </p:txBody>
          </p:sp>
          <p:grpSp>
            <p:nvGrpSpPr>
              <p:cNvPr id="60434" name="Group 40"/>
              <p:cNvGrpSpPr>
                <a:grpSpLocks/>
              </p:cNvGrpSpPr>
              <p:nvPr/>
            </p:nvGrpSpPr>
            <p:grpSpPr bwMode="auto">
              <a:xfrm>
                <a:off x="3259" y="1023"/>
                <a:ext cx="1920" cy="1968"/>
                <a:chOff x="3360" y="1200"/>
                <a:chExt cx="1920" cy="1968"/>
              </a:xfrm>
            </p:grpSpPr>
            <p:sp>
              <p:nvSpPr>
                <p:cNvPr id="410665" name="Line 41"/>
                <p:cNvSpPr>
                  <a:spLocks noChangeShapeType="1"/>
                </p:cNvSpPr>
                <p:nvPr/>
              </p:nvSpPr>
              <p:spPr bwMode="auto">
                <a:xfrm>
                  <a:off x="3360" y="1200"/>
                  <a:ext cx="1872" cy="0"/>
                </a:xfrm>
                <a:prstGeom prst="line">
                  <a:avLst/>
                </a:prstGeom>
                <a:noFill/>
                <a:ln w="28575">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10666" name="Line 42"/>
                <p:cNvSpPr>
                  <a:spLocks noChangeShapeType="1"/>
                </p:cNvSpPr>
                <p:nvPr/>
              </p:nvSpPr>
              <p:spPr bwMode="auto">
                <a:xfrm>
                  <a:off x="3360" y="1536"/>
                  <a:ext cx="1872" cy="0"/>
                </a:xfrm>
                <a:prstGeom prst="line">
                  <a:avLst/>
                </a:prstGeom>
                <a:noFill/>
                <a:ln w="28575">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nvGrpSpPr>
                <p:cNvPr id="60437" name="Group 43"/>
                <p:cNvGrpSpPr>
                  <a:grpSpLocks/>
                </p:cNvGrpSpPr>
                <p:nvPr/>
              </p:nvGrpSpPr>
              <p:grpSpPr bwMode="auto">
                <a:xfrm>
                  <a:off x="3360" y="1200"/>
                  <a:ext cx="1920" cy="1968"/>
                  <a:chOff x="3360" y="1200"/>
                  <a:chExt cx="1920" cy="1968"/>
                </a:xfrm>
              </p:grpSpPr>
              <p:sp>
                <p:nvSpPr>
                  <p:cNvPr id="60438" name="Text Box 44"/>
                  <p:cNvSpPr txBox="1">
                    <a:spLocks noChangeArrowheads="1"/>
                  </p:cNvSpPr>
                  <p:nvPr/>
                </p:nvSpPr>
                <p:spPr bwMode="auto">
                  <a:xfrm>
                    <a:off x="3504" y="1507"/>
                    <a:ext cx="288" cy="327"/>
                  </a:xfrm>
                  <a:prstGeom prst="rect">
                    <a:avLst/>
                  </a:prstGeom>
                  <a:noFill/>
                  <a:ln w="9525">
                    <a:noFill/>
                    <a:miter lim="800000"/>
                    <a:headEnd/>
                    <a:tailEnd/>
                  </a:ln>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i="1">
                        <a:solidFill>
                          <a:schemeClr val="accent2"/>
                        </a:solidFill>
                        <a:cs typeface="Times New Roman" panose="02020603050405020304" pitchFamily="18" charset="0"/>
                      </a:rPr>
                      <a:t>A</a:t>
                    </a:r>
                  </a:p>
                </p:txBody>
              </p:sp>
              <p:sp>
                <p:nvSpPr>
                  <p:cNvPr id="60439" name="Text Box 45"/>
                  <p:cNvSpPr txBox="1">
                    <a:spLocks noChangeArrowheads="1"/>
                  </p:cNvSpPr>
                  <p:nvPr/>
                </p:nvSpPr>
                <p:spPr bwMode="auto">
                  <a:xfrm>
                    <a:off x="4176" y="1507"/>
                    <a:ext cx="288" cy="327"/>
                  </a:xfrm>
                  <a:prstGeom prst="rect">
                    <a:avLst/>
                  </a:prstGeom>
                  <a:noFill/>
                  <a:ln w="9525">
                    <a:noFill/>
                    <a:miter lim="800000"/>
                    <a:headEnd/>
                    <a:tailEnd/>
                  </a:ln>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i="1">
                        <a:solidFill>
                          <a:schemeClr val="accent2"/>
                        </a:solidFill>
                        <a:cs typeface="Times New Roman" panose="02020603050405020304" pitchFamily="18" charset="0"/>
                      </a:rPr>
                      <a:t>B</a:t>
                    </a:r>
                  </a:p>
                </p:txBody>
              </p:sp>
              <p:sp>
                <p:nvSpPr>
                  <p:cNvPr id="60440" name="Text Box 46"/>
                  <p:cNvSpPr txBox="1">
                    <a:spLocks noChangeArrowheads="1"/>
                  </p:cNvSpPr>
                  <p:nvPr/>
                </p:nvSpPr>
                <p:spPr bwMode="auto">
                  <a:xfrm>
                    <a:off x="4848" y="1507"/>
                    <a:ext cx="240" cy="327"/>
                  </a:xfrm>
                  <a:prstGeom prst="rect">
                    <a:avLst/>
                  </a:prstGeom>
                  <a:noFill/>
                  <a:ln w="9525">
                    <a:noFill/>
                    <a:miter lim="800000"/>
                    <a:headEnd/>
                    <a:tailEnd/>
                  </a:ln>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i="1">
                        <a:solidFill>
                          <a:schemeClr val="accent2"/>
                        </a:solidFill>
                        <a:cs typeface="Times New Roman" panose="02020603050405020304" pitchFamily="18" charset="0"/>
                      </a:rPr>
                      <a:t>Y</a:t>
                    </a:r>
                  </a:p>
                </p:txBody>
              </p:sp>
              <p:sp>
                <p:nvSpPr>
                  <p:cNvPr id="410671" name="Line 47"/>
                  <p:cNvSpPr>
                    <a:spLocks noChangeShapeType="1"/>
                  </p:cNvSpPr>
                  <p:nvPr/>
                </p:nvSpPr>
                <p:spPr bwMode="auto">
                  <a:xfrm>
                    <a:off x="4656" y="1200"/>
                    <a:ext cx="0" cy="1968"/>
                  </a:xfrm>
                  <a:prstGeom prst="line">
                    <a:avLst/>
                  </a:prstGeom>
                  <a:noFill/>
                  <a:ln w="28575">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10672" name="Line 48"/>
                  <p:cNvSpPr>
                    <a:spLocks noChangeShapeType="1"/>
                  </p:cNvSpPr>
                  <p:nvPr/>
                </p:nvSpPr>
                <p:spPr bwMode="auto">
                  <a:xfrm>
                    <a:off x="4032" y="1536"/>
                    <a:ext cx="0" cy="1632"/>
                  </a:xfrm>
                  <a:prstGeom prst="line">
                    <a:avLst/>
                  </a:prstGeom>
                  <a:noFill/>
                  <a:ln w="28575">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60443" name="Text Box 49"/>
                  <p:cNvSpPr txBox="1">
                    <a:spLocks noChangeArrowheads="1"/>
                  </p:cNvSpPr>
                  <p:nvPr/>
                </p:nvSpPr>
                <p:spPr bwMode="auto">
                  <a:xfrm>
                    <a:off x="3552" y="1200"/>
                    <a:ext cx="1104" cy="327"/>
                  </a:xfrm>
                  <a:prstGeom prst="rect">
                    <a:avLst/>
                  </a:prstGeom>
                  <a:noFill/>
                  <a:ln w="9525">
                    <a:noFill/>
                    <a:miter lim="800000"/>
                    <a:headEnd/>
                    <a:tailEnd/>
                  </a:ln>
                </p:spPr>
                <p:txBody>
                  <a:bodyPr>
                    <a:spAutoFit/>
                  </a:bodyPr>
                  <a:lstStyle/>
                  <a:p>
                    <a:pPr>
                      <a:spcBef>
                        <a:spcPct val="50000"/>
                      </a:spcBef>
                      <a:defRPr/>
                    </a:pPr>
                    <a:r>
                      <a:rPr lang="zh-CN" altLang="en-US" sz="2800" b="1">
                        <a:latin typeface="Times New Roman" panose="02020603050405020304" pitchFamily="18" charset="0"/>
                        <a:cs typeface="Times New Roman" panose="02020603050405020304" pitchFamily="18" charset="0"/>
                      </a:rPr>
                      <a:t>输       入</a:t>
                    </a:r>
                  </a:p>
                </p:txBody>
              </p:sp>
              <p:sp>
                <p:nvSpPr>
                  <p:cNvPr id="60444" name="Text Box 50"/>
                  <p:cNvSpPr txBox="1">
                    <a:spLocks noChangeArrowheads="1"/>
                  </p:cNvSpPr>
                  <p:nvPr/>
                </p:nvSpPr>
                <p:spPr bwMode="auto">
                  <a:xfrm>
                    <a:off x="4656" y="1200"/>
                    <a:ext cx="624" cy="327"/>
                  </a:xfrm>
                  <a:prstGeom prst="rect">
                    <a:avLst/>
                  </a:prstGeom>
                  <a:noFill/>
                  <a:ln w="9525">
                    <a:noFill/>
                    <a:miter lim="800000"/>
                    <a:headEnd/>
                    <a:tailEnd/>
                  </a:ln>
                </p:spPr>
                <p:txBody>
                  <a:bodyPr>
                    <a:spAutoFit/>
                  </a:bodyPr>
                  <a:lstStyle/>
                  <a:p>
                    <a:pPr>
                      <a:spcBef>
                        <a:spcPct val="50000"/>
                      </a:spcBef>
                      <a:defRPr/>
                    </a:pPr>
                    <a:r>
                      <a:rPr lang="zh-CN" altLang="en-US" sz="2800" b="1">
                        <a:latin typeface="Times New Roman" panose="02020603050405020304" pitchFamily="18" charset="0"/>
                        <a:cs typeface="Times New Roman" panose="02020603050405020304" pitchFamily="18" charset="0"/>
                      </a:rPr>
                      <a:t>输出</a:t>
                    </a:r>
                  </a:p>
                </p:txBody>
              </p:sp>
              <p:sp>
                <p:nvSpPr>
                  <p:cNvPr id="410675" name="Line 51"/>
                  <p:cNvSpPr>
                    <a:spLocks noChangeShapeType="1"/>
                  </p:cNvSpPr>
                  <p:nvPr/>
                </p:nvSpPr>
                <p:spPr bwMode="auto">
                  <a:xfrm>
                    <a:off x="3360" y="1873"/>
                    <a:ext cx="1872" cy="0"/>
                  </a:xfrm>
                  <a:prstGeom prst="line">
                    <a:avLst/>
                  </a:prstGeom>
                  <a:noFill/>
                  <a:ln w="28575" cap="sq">
                    <a:solidFill>
                      <a:schemeClr val="tx2"/>
                    </a:solidFill>
                    <a:round/>
                    <a:headEnd/>
                    <a:tailEnd/>
                  </a:ln>
                  <a:effectLst/>
                </p:spPr>
                <p:txBody>
                  <a:bodyPr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10676" name="Line 52"/>
                  <p:cNvSpPr>
                    <a:spLocks noChangeShapeType="1"/>
                  </p:cNvSpPr>
                  <p:nvPr/>
                </p:nvSpPr>
                <p:spPr bwMode="auto">
                  <a:xfrm>
                    <a:off x="3408" y="3168"/>
                    <a:ext cx="1872" cy="0"/>
                  </a:xfrm>
                  <a:prstGeom prst="line">
                    <a:avLst/>
                  </a:prstGeom>
                  <a:noFill/>
                  <a:ln w="28575" cap="sq">
                    <a:solidFill>
                      <a:schemeClr val="tx2"/>
                    </a:solidFill>
                    <a:round/>
                    <a:headEnd/>
                    <a:tailEnd/>
                  </a:ln>
                  <a:effectLst/>
                </p:spPr>
                <p:txBody>
                  <a:bodyPr wrap="none"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grpSp>
          </p:grpSp>
        </p:grpSp>
        <p:sp>
          <p:nvSpPr>
            <p:cNvPr id="60426" name="Rectangle 53"/>
            <p:cNvSpPr>
              <a:spLocks noChangeArrowheads="1"/>
            </p:cNvSpPr>
            <p:nvPr/>
          </p:nvSpPr>
          <p:spPr bwMode="auto">
            <a:xfrm>
              <a:off x="3408" y="864"/>
              <a:ext cx="2112" cy="327"/>
            </a:xfrm>
            <a:prstGeom prst="rect">
              <a:avLst/>
            </a:prstGeom>
            <a:noFill/>
            <a:ln w="9525">
              <a:noFill/>
              <a:miter lim="800000"/>
              <a:headEnd/>
              <a:tailEnd/>
            </a:ln>
          </p:spPr>
          <p:txBody>
            <a:bodyPr>
              <a:spAutoFit/>
            </a:bodyPr>
            <a:lstStyle/>
            <a:p>
              <a:pPr>
                <a:spcBef>
                  <a:spcPct val="50000"/>
                </a:spcBef>
                <a:defRPr/>
              </a:pPr>
              <a:r>
                <a:rPr lang="en-US" altLang="zh-CN" sz="2800" b="1">
                  <a:solidFill>
                    <a:srgbClr val="000018"/>
                  </a:solidFill>
                  <a:latin typeface="Times New Roman" panose="02020603050405020304" pitchFamily="18" charset="0"/>
                  <a:cs typeface="Times New Roman" panose="02020603050405020304" pitchFamily="18" charset="0"/>
                </a:rPr>
                <a:t>  </a:t>
              </a:r>
              <a:r>
                <a:rPr lang="zh-CN" altLang="en-US" sz="2800" b="1">
                  <a:solidFill>
                    <a:srgbClr val="000018"/>
                  </a:solidFill>
                  <a:latin typeface="Times New Roman" panose="02020603050405020304" pitchFamily="18" charset="0"/>
                  <a:cs typeface="Times New Roman" panose="02020603050405020304" pitchFamily="18" charset="0"/>
                </a:rPr>
                <a:t>与门逻辑状态表</a:t>
              </a:r>
            </a:p>
          </p:txBody>
        </p:sp>
      </p:grpSp>
    </p:spTree>
    <p:extLst>
      <p:ext uri="{BB962C8B-B14F-4D97-AF65-F5344CB8AC3E}">
        <p14:creationId xmlns:p14="http://schemas.microsoft.com/office/powerpoint/2010/main" val="20122356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410630"/>
                                        </p:tgtEl>
                                        <p:attrNameLst>
                                          <p:attrName>style.visibility</p:attrName>
                                        </p:attrNameLst>
                                      </p:cBhvr>
                                      <p:to>
                                        <p:strVal val="visible"/>
                                      </p:to>
                                    </p:set>
                                    <p:animEffect transition="in" filter="blinds(vertical)">
                                      <p:cBhvr>
                                        <p:cTn id="17" dur="500"/>
                                        <p:tgtEl>
                                          <p:spTgt spid="41063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10636"/>
                                        </p:tgtEl>
                                        <p:attrNameLst>
                                          <p:attrName>style.visibility</p:attrName>
                                        </p:attrNameLst>
                                      </p:cBhvr>
                                      <p:to>
                                        <p:strVal val="visible"/>
                                      </p:to>
                                    </p:set>
                                    <p:animEffect transition="in" filter="wipe(left)">
                                      <p:cBhvr>
                                        <p:cTn id="22" dur="500"/>
                                        <p:tgtEl>
                                          <p:spTgt spid="410636"/>
                                        </p:tgtEl>
                                      </p:cBhvr>
                                    </p:animEffect>
                                  </p:childTnLst>
                                </p:cTn>
                              </p:par>
                            </p:childTnLst>
                          </p:cTn>
                        </p:par>
                        <p:par>
                          <p:cTn id="23" fill="hold" nodeType="afterGroup">
                            <p:stCondLst>
                              <p:cond delay="500"/>
                            </p:stCondLst>
                            <p:childTnLst>
                              <p:par>
                                <p:cTn id="24" presetID="22" presetClass="entr" presetSubtype="8"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30" grpId="0" animBg="1" autoUpdateAnimBg="0"/>
      <p:bldP spid="410636"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12758" name="Picture 86" descr="图片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4225" y="1570038"/>
            <a:ext cx="2911475" cy="303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2674" name="Rectangle 2"/>
          <p:cNvSpPr>
            <a:spLocks noChangeArrowheads="1"/>
          </p:cNvSpPr>
          <p:nvPr/>
        </p:nvSpPr>
        <p:spPr bwMode="auto">
          <a:xfrm>
            <a:off x="671513" y="4595813"/>
            <a:ext cx="2117725" cy="519112"/>
          </a:xfrm>
          <a:prstGeom prst="rect">
            <a:avLst/>
          </a:prstGeom>
          <a:noFill/>
          <a:ln w="9525">
            <a:noFill/>
            <a:miter lim="800000"/>
            <a:headEnd/>
            <a:tailEnd/>
          </a:ln>
          <a:effectLst/>
        </p:spPr>
        <p:txBody>
          <a:bodyPr wrap="none">
            <a:spAutoFit/>
          </a:bodyPr>
          <a:lstStyle/>
          <a:p>
            <a:pPr>
              <a:spcBef>
                <a:spcPct val="50000"/>
              </a:spcBef>
              <a:defRPr/>
            </a:pPr>
            <a:r>
              <a:rPr lang="en-US" altLang="zh-CN" sz="2800" b="1">
                <a:solidFill>
                  <a:srgbClr val="005800"/>
                </a:solidFill>
                <a:latin typeface="Times New Roman" panose="02020603050405020304" pitchFamily="18" charset="0"/>
                <a:cs typeface="Times New Roman" panose="02020603050405020304" pitchFamily="18" charset="0"/>
              </a:rPr>
              <a:t>(2) </a:t>
            </a:r>
            <a:r>
              <a:rPr lang="zh-CN" altLang="en-US" sz="2800" b="1">
                <a:solidFill>
                  <a:srgbClr val="005800"/>
                </a:solidFill>
                <a:latin typeface="Times New Roman" panose="02020603050405020304" pitchFamily="18" charset="0"/>
                <a:cs typeface="Times New Roman" panose="02020603050405020304" pitchFamily="18" charset="0"/>
              </a:rPr>
              <a:t>工作原理</a:t>
            </a:r>
          </a:p>
        </p:txBody>
      </p:sp>
      <p:sp>
        <p:nvSpPr>
          <p:cNvPr id="412675" name="Text Box 3"/>
          <p:cNvSpPr txBox="1">
            <a:spLocks noChangeArrowheads="1"/>
          </p:cNvSpPr>
          <p:nvPr/>
        </p:nvSpPr>
        <p:spPr bwMode="auto">
          <a:xfrm>
            <a:off x="692150" y="5157788"/>
            <a:ext cx="7177088" cy="523875"/>
          </a:xfrm>
          <a:prstGeom prst="rect">
            <a:avLst/>
          </a:prstGeom>
          <a:noFill/>
          <a:ln w="9525">
            <a:noFill/>
            <a:miter lim="800000"/>
            <a:headEnd/>
            <a:tailEnd/>
          </a:ln>
        </p:spPr>
        <p:txBody>
          <a:bodyPr wrap="none">
            <a:spAutoFit/>
          </a:bodyPr>
          <a:lstStyle/>
          <a:p>
            <a:pPr>
              <a:spcBef>
                <a:spcPct val="50000"/>
              </a:spcBef>
              <a:defRPr/>
            </a:pPr>
            <a:r>
              <a:rPr lang="zh-CN" altLang="en-US" sz="2800" b="1">
                <a:solidFill>
                  <a:srgbClr val="000018"/>
                </a:solidFill>
                <a:latin typeface="Times New Roman" panose="02020603050405020304" pitchFamily="18" charset="0"/>
                <a:cs typeface="Times New Roman" panose="02020603050405020304" pitchFamily="18" charset="0"/>
              </a:rPr>
              <a:t>输入</a:t>
            </a:r>
            <a:r>
              <a:rPr lang="en-US" altLang="zh-CN" sz="2800" b="1" i="1">
                <a:solidFill>
                  <a:srgbClr val="000018"/>
                </a:solidFill>
                <a:latin typeface="Times New Roman" panose="02020603050405020304" pitchFamily="18" charset="0"/>
                <a:cs typeface="Times New Roman" panose="02020603050405020304" pitchFamily="18" charset="0"/>
              </a:rPr>
              <a:t>A</a:t>
            </a:r>
            <a:r>
              <a:rPr lang="zh-CN" altLang="en-US" sz="2800" b="1">
                <a:solidFill>
                  <a:srgbClr val="000018"/>
                </a:solidFill>
                <a:latin typeface="Times New Roman" panose="02020603050405020304" pitchFamily="18" charset="0"/>
                <a:cs typeface="Times New Roman" panose="02020603050405020304" pitchFamily="18" charset="0"/>
              </a:rPr>
              <a:t>、</a:t>
            </a:r>
            <a:r>
              <a:rPr lang="en-US" altLang="zh-CN" sz="2800" b="1" i="1">
                <a:solidFill>
                  <a:srgbClr val="000018"/>
                </a:solidFill>
                <a:latin typeface="Times New Roman" panose="02020603050405020304" pitchFamily="18" charset="0"/>
                <a:cs typeface="Times New Roman" panose="02020603050405020304" pitchFamily="18" charset="0"/>
              </a:rPr>
              <a:t>B</a:t>
            </a:r>
            <a:r>
              <a:rPr lang="zh-CN" altLang="en-US" sz="2800" b="1">
                <a:solidFill>
                  <a:srgbClr val="CC0000"/>
                </a:solidFill>
                <a:latin typeface="Times New Roman" panose="02020603050405020304" pitchFamily="18" charset="0"/>
                <a:cs typeface="Times New Roman" panose="02020603050405020304" pitchFamily="18" charset="0"/>
              </a:rPr>
              <a:t>全为低电平“</a:t>
            </a:r>
            <a:r>
              <a:rPr lang="en-US" altLang="zh-CN" sz="2800" b="1">
                <a:solidFill>
                  <a:srgbClr val="CC0000"/>
                </a:solidFill>
                <a:latin typeface="Times New Roman" panose="02020603050405020304" pitchFamily="18" charset="0"/>
                <a:cs typeface="Times New Roman" panose="02020603050405020304" pitchFamily="18" charset="0"/>
              </a:rPr>
              <a:t>0”</a:t>
            </a:r>
            <a:r>
              <a:rPr lang="zh-CN" altLang="en-US" sz="2800" b="1">
                <a:solidFill>
                  <a:srgbClr val="CC0000"/>
                </a:solidFill>
                <a:latin typeface="Times New Roman" panose="02020603050405020304" pitchFamily="18" charset="0"/>
                <a:cs typeface="Times New Roman" panose="02020603050405020304" pitchFamily="18" charset="0"/>
              </a:rPr>
              <a:t>，</a:t>
            </a:r>
            <a:r>
              <a:rPr lang="zh-CN" altLang="en-US" sz="2800" b="1">
                <a:solidFill>
                  <a:srgbClr val="000018"/>
                </a:solidFill>
                <a:latin typeface="Times New Roman" panose="02020603050405020304" pitchFamily="18" charset="0"/>
                <a:cs typeface="Times New Roman" panose="02020603050405020304" pitchFamily="18" charset="0"/>
              </a:rPr>
              <a:t>输出 </a:t>
            </a:r>
            <a:r>
              <a:rPr lang="en-US" altLang="zh-CN" sz="2800" b="1" i="1">
                <a:solidFill>
                  <a:srgbClr val="CC0000"/>
                </a:solidFill>
                <a:latin typeface="Times New Roman" panose="02020603050405020304" pitchFamily="18" charset="0"/>
                <a:cs typeface="Times New Roman" panose="02020603050405020304" pitchFamily="18" charset="0"/>
              </a:rPr>
              <a:t>Y </a:t>
            </a:r>
            <a:r>
              <a:rPr lang="zh-CN" altLang="en-US" sz="2800" b="1">
                <a:solidFill>
                  <a:srgbClr val="CC0000"/>
                </a:solidFill>
                <a:latin typeface="Times New Roman" panose="02020603050405020304" pitchFamily="18" charset="0"/>
                <a:cs typeface="Times New Roman" panose="02020603050405020304" pitchFamily="18" charset="0"/>
              </a:rPr>
              <a:t>为“</a:t>
            </a:r>
            <a:r>
              <a:rPr lang="en-US" altLang="zh-CN" sz="2800" b="1">
                <a:solidFill>
                  <a:srgbClr val="CC0000"/>
                </a:solidFill>
                <a:latin typeface="Times New Roman" panose="02020603050405020304" pitchFamily="18" charset="0"/>
                <a:cs typeface="Times New Roman" panose="02020603050405020304" pitchFamily="18" charset="0"/>
              </a:rPr>
              <a:t>0”</a:t>
            </a:r>
            <a:r>
              <a:rPr lang="zh-CN" altLang="en-US" sz="2800" b="1">
                <a:solidFill>
                  <a:srgbClr val="CC0000"/>
                </a:solidFill>
                <a:latin typeface="Times New Roman" panose="02020603050405020304" pitchFamily="18" charset="0"/>
                <a:cs typeface="Times New Roman" panose="02020603050405020304" pitchFamily="18" charset="0"/>
              </a:rPr>
              <a:t>。</a:t>
            </a:r>
            <a:endParaRPr lang="zh-CN" altLang="en-US" sz="2800" b="1">
              <a:solidFill>
                <a:srgbClr val="000018"/>
              </a:solidFill>
              <a:latin typeface="Times New Roman" panose="02020603050405020304" pitchFamily="18" charset="0"/>
              <a:cs typeface="Times New Roman" panose="02020603050405020304" pitchFamily="18" charset="0"/>
            </a:endParaRPr>
          </a:p>
        </p:txBody>
      </p:sp>
      <p:sp>
        <p:nvSpPr>
          <p:cNvPr id="412676" name="Rectangle 4"/>
          <p:cNvSpPr>
            <a:spLocks noChangeArrowheads="1"/>
          </p:cNvSpPr>
          <p:nvPr/>
        </p:nvSpPr>
        <p:spPr bwMode="auto">
          <a:xfrm>
            <a:off x="692150" y="5691188"/>
            <a:ext cx="6829425" cy="523875"/>
          </a:xfrm>
          <a:prstGeom prst="rect">
            <a:avLst/>
          </a:prstGeom>
          <a:noFill/>
          <a:ln w="9525">
            <a:noFill/>
            <a:miter lim="800000"/>
            <a:headEnd/>
            <a:tailEnd/>
          </a:ln>
        </p:spPr>
        <p:txBody>
          <a:bodyPr wrap="none">
            <a:spAutoFit/>
          </a:bodyPr>
          <a:lstStyle/>
          <a:p>
            <a:pPr>
              <a:spcBef>
                <a:spcPct val="50000"/>
              </a:spcBef>
              <a:defRPr/>
            </a:pPr>
            <a:r>
              <a:rPr lang="zh-CN" altLang="en-US" sz="2800" b="1">
                <a:solidFill>
                  <a:srgbClr val="000018"/>
                </a:solidFill>
                <a:latin typeface="Times New Roman" panose="02020603050405020304" pitchFamily="18" charset="0"/>
                <a:cs typeface="Times New Roman" panose="02020603050405020304" pitchFamily="18" charset="0"/>
              </a:rPr>
              <a:t>输入</a:t>
            </a:r>
            <a:r>
              <a:rPr lang="en-US" altLang="zh-CN" sz="2800" b="1" i="1">
                <a:solidFill>
                  <a:srgbClr val="000018"/>
                </a:solidFill>
                <a:latin typeface="Times New Roman" panose="02020603050405020304" pitchFamily="18" charset="0"/>
                <a:cs typeface="Times New Roman" panose="02020603050405020304" pitchFamily="18" charset="0"/>
              </a:rPr>
              <a:t>A</a:t>
            </a:r>
            <a:r>
              <a:rPr lang="zh-CN" altLang="en-US" sz="2800" b="1">
                <a:solidFill>
                  <a:srgbClr val="000018"/>
                </a:solidFill>
                <a:latin typeface="Times New Roman" panose="02020603050405020304" pitchFamily="18" charset="0"/>
                <a:cs typeface="Times New Roman" panose="02020603050405020304" pitchFamily="18" charset="0"/>
              </a:rPr>
              <a:t>、</a:t>
            </a:r>
            <a:r>
              <a:rPr lang="en-US" altLang="zh-CN" sz="2800" b="1" i="1">
                <a:solidFill>
                  <a:srgbClr val="000018"/>
                </a:solidFill>
                <a:latin typeface="Times New Roman" panose="02020603050405020304" pitchFamily="18" charset="0"/>
                <a:cs typeface="Times New Roman" panose="02020603050405020304" pitchFamily="18" charset="0"/>
              </a:rPr>
              <a:t>B</a:t>
            </a:r>
            <a:r>
              <a:rPr lang="zh-CN" altLang="en-US" sz="2800" b="1">
                <a:solidFill>
                  <a:srgbClr val="CC0000"/>
                </a:solidFill>
                <a:latin typeface="Times New Roman" panose="02020603050405020304" pitchFamily="18" charset="0"/>
                <a:cs typeface="Times New Roman" panose="02020603050405020304" pitchFamily="18" charset="0"/>
              </a:rPr>
              <a:t>有一个为“</a:t>
            </a:r>
            <a:r>
              <a:rPr lang="en-US" altLang="zh-CN" sz="2800" b="1">
                <a:solidFill>
                  <a:srgbClr val="CC0000"/>
                </a:solidFill>
                <a:latin typeface="Times New Roman" panose="02020603050405020304" pitchFamily="18" charset="0"/>
                <a:cs typeface="Times New Roman" panose="02020603050405020304" pitchFamily="18" charset="0"/>
              </a:rPr>
              <a:t>1”</a:t>
            </a:r>
            <a:r>
              <a:rPr lang="zh-CN" altLang="en-US" sz="2800" b="1">
                <a:solidFill>
                  <a:srgbClr val="CC0000"/>
                </a:solidFill>
                <a:latin typeface="Times New Roman" panose="02020603050405020304" pitchFamily="18" charset="0"/>
                <a:cs typeface="Times New Roman" panose="02020603050405020304" pitchFamily="18" charset="0"/>
              </a:rPr>
              <a:t>，</a:t>
            </a:r>
            <a:r>
              <a:rPr lang="zh-CN" altLang="en-US" sz="2800" b="1">
                <a:solidFill>
                  <a:srgbClr val="000018"/>
                </a:solidFill>
                <a:latin typeface="Times New Roman" panose="02020603050405020304" pitchFamily="18" charset="0"/>
                <a:cs typeface="Times New Roman" panose="02020603050405020304" pitchFamily="18" charset="0"/>
              </a:rPr>
              <a:t>输出 </a:t>
            </a:r>
            <a:r>
              <a:rPr lang="en-US" altLang="zh-CN" sz="2800" b="1" i="1">
                <a:solidFill>
                  <a:srgbClr val="CC0000"/>
                </a:solidFill>
                <a:latin typeface="Times New Roman" panose="02020603050405020304" pitchFamily="18" charset="0"/>
                <a:cs typeface="Times New Roman" panose="02020603050405020304" pitchFamily="18" charset="0"/>
              </a:rPr>
              <a:t>Y</a:t>
            </a:r>
            <a:r>
              <a:rPr lang="en-US" altLang="zh-CN" sz="2800" b="1">
                <a:solidFill>
                  <a:srgbClr val="CC0000"/>
                </a:solidFill>
                <a:latin typeface="Times New Roman" panose="02020603050405020304" pitchFamily="18" charset="0"/>
                <a:cs typeface="Times New Roman" panose="02020603050405020304" pitchFamily="18" charset="0"/>
              </a:rPr>
              <a:t> </a:t>
            </a:r>
            <a:r>
              <a:rPr lang="zh-CN" altLang="en-US" sz="2800" b="1">
                <a:solidFill>
                  <a:srgbClr val="CC0000"/>
                </a:solidFill>
                <a:latin typeface="Times New Roman" panose="02020603050405020304" pitchFamily="18" charset="0"/>
                <a:cs typeface="Times New Roman" panose="02020603050405020304" pitchFamily="18" charset="0"/>
              </a:rPr>
              <a:t>为“</a:t>
            </a:r>
            <a:r>
              <a:rPr lang="en-US" altLang="zh-CN" sz="2800" b="1">
                <a:solidFill>
                  <a:srgbClr val="CC0000"/>
                </a:solidFill>
                <a:latin typeface="Times New Roman" panose="02020603050405020304" pitchFamily="18" charset="0"/>
                <a:cs typeface="Times New Roman" panose="02020603050405020304" pitchFamily="18" charset="0"/>
              </a:rPr>
              <a:t>1”</a:t>
            </a:r>
            <a:r>
              <a:rPr lang="zh-CN" altLang="en-US" sz="2800" b="1">
                <a:solidFill>
                  <a:srgbClr val="CC0000"/>
                </a:solidFill>
                <a:latin typeface="Times New Roman" panose="02020603050405020304" pitchFamily="18" charset="0"/>
                <a:cs typeface="Times New Roman" panose="02020603050405020304" pitchFamily="18" charset="0"/>
              </a:rPr>
              <a:t>。</a:t>
            </a:r>
            <a:endParaRPr lang="zh-CN" altLang="en-US" sz="2800" b="1">
              <a:solidFill>
                <a:srgbClr val="000018"/>
              </a:solidFill>
              <a:latin typeface="Times New Roman" panose="02020603050405020304" pitchFamily="18" charset="0"/>
              <a:cs typeface="Times New Roman" panose="02020603050405020304" pitchFamily="18" charset="0"/>
            </a:endParaRPr>
          </a:p>
        </p:txBody>
      </p:sp>
      <p:sp>
        <p:nvSpPr>
          <p:cNvPr id="412707" name="Text Box 35"/>
          <p:cNvSpPr txBox="1">
            <a:spLocks noChangeArrowheads="1"/>
          </p:cNvSpPr>
          <p:nvPr/>
        </p:nvSpPr>
        <p:spPr bwMode="auto">
          <a:xfrm>
            <a:off x="7529513" y="3109913"/>
            <a:ext cx="457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CC0000"/>
                </a:solidFill>
                <a:cs typeface="Times New Roman" panose="02020603050405020304" pitchFamily="18" charset="0"/>
              </a:rPr>
              <a:t>1</a:t>
            </a:r>
          </a:p>
        </p:txBody>
      </p:sp>
      <p:sp>
        <p:nvSpPr>
          <p:cNvPr id="412708" name="Rectangle 36"/>
          <p:cNvSpPr>
            <a:spLocks noChangeArrowheads="1"/>
          </p:cNvSpPr>
          <p:nvPr/>
        </p:nvSpPr>
        <p:spPr bwMode="auto">
          <a:xfrm>
            <a:off x="7529513" y="4024313"/>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CC0000"/>
                </a:solidFill>
                <a:cs typeface="Times New Roman" panose="02020603050405020304" pitchFamily="18" charset="0"/>
              </a:rPr>
              <a:t>1</a:t>
            </a:r>
          </a:p>
        </p:txBody>
      </p:sp>
      <p:sp>
        <p:nvSpPr>
          <p:cNvPr id="412709" name="Rectangle 37"/>
          <p:cNvSpPr>
            <a:spLocks noChangeArrowheads="1"/>
          </p:cNvSpPr>
          <p:nvPr/>
        </p:nvSpPr>
        <p:spPr bwMode="auto">
          <a:xfrm>
            <a:off x="7529513" y="3568700"/>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CC0000"/>
                </a:solidFill>
                <a:cs typeface="Times New Roman" panose="02020603050405020304" pitchFamily="18" charset="0"/>
              </a:rPr>
              <a:t>1</a:t>
            </a:r>
          </a:p>
        </p:txBody>
      </p:sp>
      <p:sp>
        <p:nvSpPr>
          <p:cNvPr id="412710" name="Rectangle 38"/>
          <p:cNvSpPr>
            <a:spLocks noChangeArrowheads="1"/>
          </p:cNvSpPr>
          <p:nvPr/>
        </p:nvSpPr>
        <p:spPr bwMode="auto">
          <a:xfrm>
            <a:off x="7529513" y="2655888"/>
            <a:ext cx="3968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0018"/>
                </a:solidFill>
                <a:cs typeface="Times New Roman" panose="02020603050405020304" pitchFamily="18" charset="0"/>
              </a:rPr>
              <a:t>0</a:t>
            </a:r>
          </a:p>
        </p:txBody>
      </p:sp>
      <p:grpSp>
        <p:nvGrpSpPr>
          <p:cNvPr id="2" name="Group 39"/>
          <p:cNvGrpSpPr>
            <a:grpSpLocks/>
          </p:cNvGrpSpPr>
          <p:nvPr/>
        </p:nvGrpSpPr>
        <p:grpSpPr bwMode="auto">
          <a:xfrm>
            <a:off x="1281113" y="2014538"/>
            <a:ext cx="820737" cy="1322387"/>
            <a:chOff x="384" y="1872"/>
            <a:chExt cx="576" cy="1030"/>
          </a:xfrm>
        </p:grpSpPr>
        <p:sp>
          <p:nvSpPr>
            <p:cNvPr id="61495" name="Text Box 40"/>
            <p:cNvSpPr txBox="1">
              <a:spLocks noChangeArrowheads="1"/>
            </p:cNvSpPr>
            <p:nvPr/>
          </p:nvSpPr>
          <p:spPr bwMode="auto">
            <a:xfrm>
              <a:off x="384" y="1872"/>
              <a:ext cx="480" cy="4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FF3300"/>
                  </a:solidFill>
                  <a:cs typeface="Times New Roman" panose="02020603050405020304" pitchFamily="18" charset="0"/>
                </a:rPr>
                <a:t>0V</a:t>
              </a:r>
            </a:p>
          </p:txBody>
        </p:sp>
        <p:sp>
          <p:nvSpPr>
            <p:cNvPr id="61496" name="Rectangle 41"/>
            <p:cNvSpPr>
              <a:spLocks noChangeArrowheads="1"/>
            </p:cNvSpPr>
            <p:nvPr/>
          </p:nvSpPr>
          <p:spPr bwMode="auto">
            <a:xfrm>
              <a:off x="384" y="2498"/>
              <a:ext cx="576" cy="4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FF3300"/>
                  </a:solidFill>
                  <a:cs typeface="Times New Roman" panose="02020603050405020304" pitchFamily="18" charset="0"/>
                </a:rPr>
                <a:t>0V</a:t>
              </a:r>
            </a:p>
          </p:txBody>
        </p:sp>
      </p:grpSp>
      <p:grpSp>
        <p:nvGrpSpPr>
          <p:cNvPr id="3" name="Group 42"/>
          <p:cNvGrpSpPr>
            <a:grpSpLocks/>
          </p:cNvGrpSpPr>
          <p:nvPr/>
        </p:nvGrpSpPr>
        <p:grpSpPr bwMode="auto">
          <a:xfrm>
            <a:off x="1281113" y="2014538"/>
            <a:ext cx="820737" cy="1322387"/>
            <a:chOff x="672" y="1632"/>
            <a:chExt cx="576" cy="1030"/>
          </a:xfrm>
        </p:grpSpPr>
        <p:sp>
          <p:nvSpPr>
            <p:cNvPr id="61493" name="Text Box 43"/>
            <p:cNvSpPr txBox="1">
              <a:spLocks noChangeArrowheads="1"/>
            </p:cNvSpPr>
            <p:nvPr/>
          </p:nvSpPr>
          <p:spPr bwMode="auto">
            <a:xfrm>
              <a:off x="672" y="1632"/>
              <a:ext cx="480" cy="4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FF3300"/>
                  </a:solidFill>
                  <a:cs typeface="Times New Roman" panose="02020603050405020304" pitchFamily="18" charset="0"/>
                </a:rPr>
                <a:t>0V</a:t>
              </a:r>
            </a:p>
          </p:txBody>
        </p:sp>
        <p:sp>
          <p:nvSpPr>
            <p:cNvPr id="61494" name="Rectangle 44"/>
            <p:cNvSpPr>
              <a:spLocks noChangeArrowheads="1"/>
            </p:cNvSpPr>
            <p:nvPr/>
          </p:nvSpPr>
          <p:spPr bwMode="auto">
            <a:xfrm>
              <a:off x="672" y="2258"/>
              <a:ext cx="576" cy="4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FF3300"/>
                  </a:solidFill>
                  <a:cs typeface="Times New Roman" panose="02020603050405020304" pitchFamily="18" charset="0"/>
                </a:rPr>
                <a:t>3V</a:t>
              </a:r>
            </a:p>
          </p:txBody>
        </p:sp>
      </p:grpSp>
      <p:grpSp>
        <p:nvGrpSpPr>
          <p:cNvPr id="4" name="Group 45"/>
          <p:cNvGrpSpPr>
            <a:grpSpLocks/>
          </p:cNvGrpSpPr>
          <p:nvPr/>
        </p:nvGrpSpPr>
        <p:grpSpPr bwMode="auto">
          <a:xfrm>
            <a:off x="2620963" y="2257425"/>
            <a:ext cx="889000" cy="2065338"/>
            <a:chOff x="2736" y="1008"/>
            <a:chExt cx="528" cy="1104"/>
          </a:xfrm>
        </p:grpSpPr>
        <p:sp>
          <p:nvSpPr>
            <p:cNvPr id="412718" name="Line 46"/>
            <p:cNvSpPr>
              <a:spLocks noChangeShapeType="1"/>
            </p:cNvSpPr>
            <p:nvPr/>
          </p:nvSpPr>
          <p:spPr bwMode="auto">
            <a:xfrm>
              <a:off x="2736" y="1008"/>
              <a:ext cx="528" cy="0"/>
            </a:xfrm>
            <a:prstGeom prst="line">
              <a:avLst/>
            </a:prstGeom>
            <a:noFill/>
            <a:ln w="38100">
              <a:solidFill>
                <a:srgbClr val="FF3300"/>
              </a:solidFill>
              <a:prstDash val="dash"/>
              <a:round/>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12719" name="Line 47"/>
            <p:cNvSpPr>
              <a:spLocks noChangeShapeType="1"/>
            </p:cNvSpPr>
            <p:nvPr/>
          </p:nvSpPr>
          <p:spPr bwMode="auto">
            <a:xfrm>
              <a:off x="2736" y="1488"/>
              <a:ext cx="528" cy="0"/>
            </a:xfrm>
            <a:prstGeom prst="line">
              <a:avLst/>
            </a:prstGeom>
            <a:noFill/>
            <a:ln w="38100">
              <a:solidFill>
                <a:srgbClr val="FF3300"/>
              </a:solidFill>
              <a:prstDash val="dash"/>
              <a:round/>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12720" name="Line 48"/>
            <p:cNvSpPr>
              <a:spLocks noChangeShapeType="1"/>
            </p:cNvSpPr>
            <p:nvPr/>
          </p:nvSpPr>
          <p:spPr bwMode="auto">
            <a:xfrm>
              <a:off x="3264" y="1008"/>
              <a:ext cx="0" cy="1104"/>
            </a:xfrm>
            <a:prstGeom prst="line">
              <a:avLst/>
            </a:prstGeom>
            <a:noFill/>
            <a:ln w="38100">
              <a:solidFill>
                <a:srgbClr val="FF3300"/>
              </a:solidFill>
              <a:prstDash val="dash"/>
              <a:round/>
              <a:headEnd/>
              <a:tailEnd type="triangle" w="med" len="me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nvGrpSpPr>
          <p:cNvPr id="5" name="Group 49"/>
          <p:cNvGrpSpPr>
            <a:grpSpLocks/>
          </p:cNvGrpSpPr>
          <p:nvPr/>
        </p:nvGrpSpPr>
        <p:grpSpPr bwMode="auto">
          <a:xfrm>
            <a:off x="2627313" y="2257425"/>
            <a:ext cx="889000" cy="2065338"/>
            <a:chOff x="2736" y="1008"/>
            <a:chExt cx="528" cy="1104"/>
          </a:xfrm>
        </p:grpSpPr>
        <p:sp>
          <p:nvSpPr>
            <p:cNvPr id="412722" name="Line 50"/>
            <p:cNvSpPr>
              <a:spLocks noChangeShapeType="1"/>
            </p:cNvSpPr>
            <p:nvPr/>
          </p:nvSpPr>
          <p:spPr bwMode="auto">
            <a:xfrm>
              <a:off x="2736" y="1008"/>
              <a:ext cx="528" cy="0"/>
            </a:xfrm>
            <a:prstGeom prst="line">
              <a:avLst/>
            </a:prstGeom>
            <a:noFill/>
            <a:ln w="38100">
              <a:solidFill>
                <a:srgbClr val="FF3300"/>
              </a:solidFill>
              <a:prstDash val="dash"/>
              <a:round/>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12723" name="Line 51"/>
            <p:cNvSpPr>
              <a:spLocks noChangeShapeType="1"/>
            </p:cNvSpPr>
            <p:nvPr/>
          </p:nvSpPr>
          <p:spPr bwMode="auto">
            <a:xfrm>
              <a:off x="2736" y="1488"/>
              <a:ext cx="528" cy="0"/>
            </a:xfrm>
            <a:prstGeom prst="line">
              <a:avLst/>
            </a:prstGeom>
            <a:noFill/>
            <a:ln w="38100">
              <a:solidFill>
                <a:srgbClr val="FF3300"/>
              </a:solidFill>
              <a:prstDash val="dash"/>
              <a:round/>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12724" name="Line 52"/>
            <p:cNvSpPr>
              <a:spLocks noChangeShapeType="1"/>
            </p:cNvSpPr>
            <p:nvPr/>
          </p:nvSpPr>
          <p:spPr bwMode="auto">
            <a:xfrm>
              <a:off x="3264" y="1008"/>
              <a:ext cx="0" cy="1104"/>
            </a:xfrm>
            <a:prstGeom prst="line">
              <a:avLst/>
            </a:prstGeom>
            <a:noFill/>
            <a:ln w="38100">
              <a:solidFill>
                <a:srgbClr val="FF3300"/>
              </a:solidFill>
              <a:prstDash val="dash"/>
              <a:round/>
              <a:headEnd/>
              <a:tailEnd type="triangle" w="med" len="me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nvGrpSpPr>
          <p:cNvPr id="6" name="Group 53"/>
          <p:cNvGrpSpPr>
            <a:grpSpLocks/>
          </p:cNvGrpSpPr>
          <p:nvPr/>
        </p:nvGrpSpPr>
        <p:grpSpPr bwMode="auto">
          <a:xfrm>
            <a:off x="2695575" y="3190875"/>
            <a:ext cx="820738" cy="998538"/>
            <a:chOff x="2256" y="2544"/>
            <a:chExt cx="528" cy="624"/>
          </a:xfrm>
        </p:grpSpPr>
        <p:sp>
          <p:nvSpPr>
            <p:cNvPr id="412726" name="Line 54"/>
            <p:cNvSpPr>
              <a:spLocks noChangeShapeType="1"/>
            </p:cNvSpPr>
            <p:nvPr/>
          </p:nvSpPr>
          <p:spPr bwMode="auto">
            <a:xfrm>
              <a:off x="2256" y="2544"/>
              <a:ext cx="528" cy="0"/>
            </a:xfrm>
            <a:prstGeom prst="line">
              <a:avLst/>
            </a:prstGeom>
            <a:noFill/>
            <a:ln w="38100">
              <a:solidFill>
                <a:srgbClr val="FF0000"/>
              </a:solidFill>
              <a:prstDash val="dash"/>
              <a:round/>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12727" name="Line 55"/>
            <p:cNvSpPr>
              <a:spLocks noChangeShapeType="1"/>
            </p:cNvSpPr>
            <p:nvPr/>
          </p:nvSpPr>
          <p:spPr bwMode="auto">
            <a:xfrm>
              <a:off x="2784" y="2544"/>
              <a:ext cx="0" cy="624"/>
            </a:xfrm>
            <a:prstGeom prst="line">
              <a:avLst/>
            </a:prstGeom>
            <a:noFill/>
            <a:ln w="38100">
              <a:solidFill>
                <a:srgbClr val="FF0000"/>
              </a:solidFill>
              <a:prstDash val="dash"/>
              <a:round/>
              <a:headEnd/>
              <a:tailEnd type="triangle" w="med" len="me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nvGrpSpPr>
          <p:cNvPr id="7" name="Group 56"/>
          <p:cNvGrpSpPr>
            <a:grpSpLocks/>
          </p:cNvGrpSpPr>
          <p:nvPr/>
        </p:nvGrpSpPr>
        <p:grpSpPr bwMode="auto">
          <a:xfrm>
            <a:off x="1301750" y="2028825"/>
            <a:ext cx="822325" cy="1322388"/>
            <a:chOff x="672" y="1632"/>
            <a:chExt cx="577" cy="1029"/>
          </a:xfrm>
        </p:grpSpPr>
        <p:sp>
          <p:nvSpPr>
            <p:cNvPr id="61483" name="Text Box 57"/>
            <p:cNvSpPr txBox="1">
              <a:spLocks noChangeArrowheads="1"/>
            </p:cNvSpPr>
            <p:nvPr/>
          </p:nvSpPr>
          <p:spPr bwMode="auto">
            <a:xfrm>
              <a:off x="672" y="1632"/>
              <a:ext cx="480" cy="4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FF3300"/>
                  </a:solidFill>
                  <a:cs typeface="Times New Roman" panose="02020603050405020304" pitchFamily="18" charset="0"/>
                </a:rPr>
                <a:t>3V</a:t>
              </a:r>
            </a:p>
          </p:txBody>
        </p:sp>
        <p:sp>
          <p:nvSpPr>
            <p:cNvPr id="61484" name="Rectangle 58"/>
            <p:cNvSpPr>
              <a:spLocks noChangeArrowheads="1"/>
            </p:cNvSpPr>
            <p:nvPr/>
          </p:nvSpPr>
          <p:spPr bwMode="auto">
            <a:xfrm>
              <a:off x="672" y="2257"/>
              <a:ext cx="577" cy="4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FF3300"/>
                  </a:solidFill>
                  <a:cs typeface="Times New Roman" panose="02020603050405020304" pitchFamily="18" charset="0"/>
                </a:rPr>
                <a:t>3V</a:t>
              </a:r>
            </a:p>
          </p:txBody>
        </p:sp>
      </p:grpSp>
      <p:grpSp>
        <p:nvGrpSpPr>
          <p:cNvPr id="8" name="Group 59"/>
          <p:cNvGrpSpPr>
            <a:grpSpLocks/>
          </p:cNvGrpSpPr>
          <p:nvPr/>
        </p:nvGrpSpPr>
        <p:grpSpPr bwMode="auto">
          <a:xfrm>
            <a:off x="5472113" y="2652713"/>
            <a:ext cx="1524000" cy="519112"/>
            <a:chOff x="3456" y="1567"/>
            <a:chExt cx="960" cy="327"/>
          </a:xfrm>
        </p:grpSpPr>
        <p:sp>
          <p:nvSpPr>
            <p:cNvPr id="61481" name="Text Box 60"/>
            <p:cNvSpPr txBox="1">
              <a:spLocks noChangeArrowheads="1"/>
            </p:cNvSpPr>
            <p:nvPr/>
          </p:nvSpPr>
          <p:spPr bwMode="auto">
            <a:xfrm>
              <a:off x="3456" y="1567"/>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000018"/>
                  </a:solidFill>
                  <a:cs typeface="Times New Roman" panose="02020603050405020304" pitchFamily="18" charset="0"/>
                </a:rPr>
                <a:t>0</a:t>
              </a:r>
            </a:p>
          </p:txBody>
        </p:sp>
        <p:sp>
          <p:nvSpPr>
            <p:cNvPr id="61482" name="Text Box 61"/>
            <p:cNvSpPr txBox="1">
              <a:spLocks noChangeArrowheads="1"/>
            </p:cNvSpPr>
            <p:nvPr/>
          </p:nvSpPr>
          <p:spPr bwMode="auto">
            <a:xfrm>
              <a:off x="4128" y="1567"/>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000018"/>
                  </a:solidFill>
                  <a:cs typeface="Times New Roman" panose="02020603050405020304" pitchFamily="18" charset="0"/>
                </a:rPr>
                <a:t>0</a:t>
              </a:r>
            </a:p>
          </p:txBody>
        </p:sp>
      </p:grpSp>
      <p:grpSp>
        <p:nvGrpSpPr>
          <p:cNvPr id="9" name="Group 62"/>
          <p:cNvGrpSpPr>
            <a:grpSpLocks/>
          </p:cNvGrpSpPr>
          <p:nvPr/>
        </p:nvGrpSpPr>
        <p:grpSpPr bwMode="auto">
          <a:xfrm>
            <a:off x="5472113" y="3109913"/>
            <a:ext cx="1447800" cy="547687"/>
            <a:chOff x="3456" y="1855"/>
            <a:chExt cx="912" cy="345"/>
          </a:xfrm>
        </p:grpSpPr>
        <p:sp>
          <p:nvSpPr>
            <p:cNvPr id="61479" name="Text Box 63"/>
            <p:cNvSpPr txBox="1">
              <a:spLocks noChangeArrowheads="1"/>
            </p:cNvSpPr>
            <p:nvPr/>
          </p:nvSpPr>
          <p:spPr bwMode="auto">
            <a:xfrm>
              <a:off x="3456" y="1873"/>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000018"/>
                  </a:solidFill>
                  <a:cs typeface="Times New Roman" panose="02020603050405020304" pitchFamily="18" charset="0"/>
                </a:rPr>
                <a:t>0</a:t>
              </a:r>
            </a:p>
          </p:txBody>
        </p:sp>
        <p:sp>
          <p:nvSpPr>
            <p:cNvPr id="61480" name="Rectangle 64"/>
            <p:cNvSpPr>
              <a:spLocks noChangeArrowheads="1"/>
            </p:cNvSpPr>
            <p:nvPr/>
          </p:nvSpPr>
          <p:spPr bwMode="auto">
            <a:xfrm>
              <a:off x="4128" y="1855"/>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000018"/>
                  </a:solidFill>
                  <a:cs typeface="Times New Roman" panose="02020603050405020304" pitchFamily="18" charset="0"/>
                </a:rPr>
                <a:t>1</a:t>
              </a:r>
            </a:p>
          </p:txBody>
        </p:sp>
      </p:grpSp>
      <p:grpSp>
        <p:nvGrpSpPr>
          <p:cNvPr id="10" name="Group 65"/>
          <p:cNvGrpSpPr>
            <a:grpSpLocks/>
          </p:cNvGrpSpPr>
          <p:nvPr/>
        </p:nvGrpSpPr>
        <p:grpSpPr bwMode="auto">
          <a:xfrm>
            <a:off x="5472113" y="4024313"/>
            <a:ext cx="1428750" cy="547687"/>
            <a:chOff x="3456" y="2431"/>
            <a:chExt cx="900" cy="345"/>
          </a:xfrm>
        </p:grpSpPr>
        <p:sp>
          <p:nvSpPr>
            <p:cNvPr id="61477" name="Rectangle 66"/>
            <p:cNvSpPr>
              <a:spLocks noChangeArrowheads="1"/>
            </p:cNvSpPr>
            <p:nvPr/>
          </p:nvSpPr>
          <p:spPr bwMode="auto">
            <a:xfrm>
              <a:off x="3456" y="244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0018"/>
                  </a:solidFill>
                  <a:cs typeface="Times New Roman" panose="02020603050405020304" pitchFamily="18" charset="0"/>
                </a:rPr>
                <a:t>1</a:t>
              </a:r>
            </a:p>
          </p:txBody>
        </p:sp>
        <p:sp>
          <p:nvSpPr>
            <p:cNvPr id="61478" name="Rectangle 67"/>
            <p:cNvSpPr>
              <a:spLocks noChangeArrowheads="1"/>
            </p:cNvSpPr>
            <p:nvPr/>
          </p:nvSpPr>
          <p:spPr bwMode="auto">
            <a:xfrm>
              <a:off x="4128" y="243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0018"/>
                  </a:solidFill>
                  <a:cs typeface="Times New Roman" panose="02020603050405020304" pitchFamily="18" charset="0"/>
                </a:rPr>
                <a:t>1</a:t>
              </a:r>
            </a:p>
          </p:txBody>
        </p:sp>
      </p:grpSp>
      <p:grpSp>
        <p:nvGrpSpPr>
          <p:cNvPr id="11" name="Group 68"/>
          <p:cNvGrpSpPr>
            <a:grpSpLocks/>
          </p:cNvGrpSpPr>
          <p:nvPr/>
        </p:nvGrpSpPr>
        <p:grpSpPr bwMode="auto">
          <a:xfrm>
            <a:off x="5472113" y="3568700"/>
            <a:ext cx="1428750" cy="533400"/>
            <a:chOff x="3456" y="2144"/>
            <a:chExt cx="900" cy="336"/>
          </a:xfrm>
        </p:grpSpPr>
        <p:sp>
          <p:nvSpPr>
            <p:cNvPr id="61475" name="Rectangle 69"/>
            <p:cNvSpPr>
              <a:spLocks noChangeArrowheads="1"/>
            </p:cNvSpPr>
            <p:nvPr/>
          </p:nvSpPr>
          <p:spPr bwMode="auto">
            <a:xfrm>
              <a:off x="4128" y="214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000018"/>
                  </a:solidFill>
                  <a:cs typeface="Times New Roman" panose="02020603050405020304" pitchFamily="18" charset="0"/>
                </a:rPr>
                <a:t>0</a:t>
              </a:r>
            </a:p>
          </p:txBody>
        </p:sp>
        <p:sp>
          <p:nvSpPr>
            <p:cNvPr id="61476" name="Rectangle 70"/>
            <p:cNvSpPr>
              <a:spLocks noChangeArrowheads="1"/>
            </p:cNvSpPr>
            <p:nvPr/>
          </p:nvSpPr>
          <p:spPr bwMode="auto">
            <a:xfrm>
              <a:off x="3456" y="2153"/>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000018"/>
                  </a:solidFill>
                  <a:cs typeface="Times New Roman" panose="02020603050405020304" pitchFamily="18" charset="0"/>
                </a:rPr>
                <a:t>1</a:t>
              </a:r>
            </a:p>
          </p:txBody>
        </p:sp>
      </p:grpSp>
      <p:sp>
        <p:nvSpPr>
          <p:cNvPr id="412743" name="Rectangle 71"/>
          <p:cNvSpPr>
            <a:spLocks noGrp="1" noChangeArrowheads="1"/>
          </p:cNvSpPr>
          <p:nvPr>
            <p:ph type="subTitle" idx="1"/>
          </p:nvPr>
        </p:nvSpPr>
        <p:spPr bwMode="auto">
          <a:xfrm>
            <a:off x="755650" y="620713"/>
            <a:ext cx="4953000" cy="595312"/>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en-US" altLang="zh-CN" sz="2800" b="1" smtClean="0">
                <a:solidFill>
                  <a:srgbClr val="CC0000"/>
                </a:solidFill>
                <a:latin typeface="Times New Roman" panose="02020603050405020304" pitchFamily="18" charset="0"/>
                <a:cs typeface="Times New Roman" panose="02020603050405020304" pitchFamily="18" charset="0"/>
              </a:rPr>
              <a:t>2. </a:t>
            </a:r>
            <a:r>
              <a:rPr lang="zh-CN" altLang="en-US" sz="2800" b="1" smtClean="0">
                <a:solidFill>
                  <a:srgbClr val="CC0000"/>
                </a:solidFill>
                <a:latin typeface="Times New Roman" panose="02020603050405020304" pitchFamily="18" charset="0"/>
                <a:cs typeface="Times New Roman" panose="02020603050405020304" pitchFamily="18" charset="0"/>
              </a:rPr>
              <a:t>二极管或门电路</a:t>
            </a:r>
          </a:p>
        </p:txBody>
      </p:sp>
      <p:sp>
        <p:nvSpPr>
          <p:cNvPr id="412744" name="Text Box 72"/>
          <p:cNvSpPr txBox="1">
            <a:spLocks noChangeArrowheads="1"/>
          </p:cNvSpPr>
          <p:nvPr/>
        </p:nvSpPr>
        <p:spPr bwMode="auto">
          <a:xfrm>
            <a:off x="533400" y="1181100"/>
            <a:ext cx="2093913" cy="519113"/>
          </a:xfrm>
          <a:prstGeom prst="rect">
            <a:avLst/>
          </a:prstGeom>
          <a:noFill/>
          <a:ln w="9525">
            <a:noFill/>
            <a:miter lim="800000"/>
            <a:headEnd/>
            <a:tailEnd/>
          </a:ln>
          <a:effectLst/>
        </p:spPr>
        <p:txBody>
          <a:bodyPr>
            <a:spAutoFit/>
          </a:bodyPr>
          <a:lstStyle/>
          <a:p>
            <a:pPr>
              <a:spcBef>
                <a:spcPct val="50000"/>
              </a:spcBef>
              <a:defRPr/>
            </a:pPr>
            <a:r>
              <a:rPr lang="en-US" altLang="zh-CN" sz="2800" b="1" dirty="0">
                <a:solidFill>
                  <a:srgbClr val="005800"/>
                </a:solidFill>
                <a:latin typeface="Times New Roman" panose="02020603050405020304" pitchFamily="18" charset="0"/>
                <a:cs typeface="Times New Roman" panose="02020603050405020304" pitchFamily="18" charset="0"/>
              </a:rPr>
              <a:t> (1) </a:t>
            </a:r>
            <a:r>
              <a:rPr lang="zh-CN" altLang="en-US" sz="2800" b="1" dirty="0">
                <a:solidFill>
                  <a:srgbClr val="005800"/>
                </a:solidFill>
                <a:latin typeface="Times New Roman" panose="02020603050405020304" pitchFamily="18" charset="0"/>
                <a:cs typeface="Times New Roman" panose="02020603050405020304" pitchFamily="18" charset="0"/>
              </a:rPr>
              <a:t>电路</a:t>
            </a:r>
          </a:p>
        </p:txBody>
      </p:sp>
      <p:grpSp>
        <p:nvGrpSpPr>
          <p:cNvPr id="12" name="Group 73"/>
          <p:cNvGrpSpPr>
            <a:grpSpLocks/>
          </p:cNvGrpSpPr>
          <p:nvPr/>
        </p:nvGrpSpPr>
        <p:grpSpPr bwMode="auto">
          <a:xfrm>
            <a:off x="5181600" y="1004888"/>
            <a:ext cx="3276600" cy="3719512"/>
            <a:chOff x="3264" y="633"/>
            <a:chExt cx="2064" cy="2343"/>
          </a:xfrm>
        </p:grpSpPr>
        <p:sp>
          <p:nvSpPr>
            <p:cNvPr id="61463" name="Rectangle 74"/>
            <p:cNvSpPr>
              <a:spLocks noChangeArrowheads="1"/>
            </p:cNvSpPr>
            <p:nvPr/>
          </p:nvSpPr>
          <p:spPr bwMode="auto">
            <a:xfrm>
              <a:off x="3408" y="633"/>
              <a:ext cx="192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000018"/>
                  </a:solidFill>
                  <a:cs typeface="Times New Roman" panose="02020603050405020304" pitchFamily="18" charset="0"/>
                </a:rPr>
                <a:t> </a:t>
              </a:r>
              <a:r>
                <a:rPr lang="zh-CN" altLang="en-US" sz="2800">
                  <a:solidFill>
                    <a:srgbClr val="000018"/>
                  </a:solidFill>
                  <a:cs typeface="Times New Roman" panose="02020603050405020304" pitchFamily="18" charset="0"/>
                </a:rPr>
                <a:t>或门逻辑状态表</a:t>
              </a:r>
            </a:p>
          </p:txBody>
        </p:sp>
        <p:sp>
          <p:nvSpPr>
            <p:cNvPr id="412747" name="Line 75"/>
            <p:cNvSpPr>
              <a:spLocks noChangeShapeType="1"/>
            </p:cNvSpPr>
            <p:nvPr/>
          </p:nvSpPr>
          <p:spPr bwMode="auto">
            <a:xfrm>
              <a:off x="3264" y="1020"/>
              <a:ext cx="1872" cy="0"/>
            </a:xfrm>
            <a:prstGeom prst="line">
              <a:avLst/>
            </a:prstGeom>
            <a:noFill/>
            <a:ln w="28575">
              <a:solidFill>
                <a:srgbClr val="000018"/>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12748" name="Line 76"/>
            <p:cNvSpPr>
              <a:spLocks noChangeShapeType="1"/>
            </p:cNvSpPr>
            <p:nvPr/>
          </p:nvSpPr>
          <p:spPr bwMode="auto">
            <a:xfrm>
              <a:off x="3264" y="1380"/>
              <a:ext cx="1872" cy="0"/>
            </a:xfrm>
            <a:prstGeom prst="line">
              <a:avLst/>
            </a:prstGeom>
            <a:noFill/>
            <a:ln w="28575">
              <a:solidFill>
                <a:srgbClr val="000018"/>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61466" name="Text Box 77"/>
            <p:cNvSpPr txBox="1">
              <a:spLocks noChangeArrowheads="1"/>
            </p:cNvSpPr>
            <p:nvPr/>
          </p:nvSpPr>
          <p:spPr bwMode="auto">
            <a:xfrm>
              <a:off x="3408" y="1349"/>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i="1">
                  <a:solidFill>
                    <a:schemeClr val="accent2"/>
                  </a:solidFill>
                  <a:cs typeface="Times New Roman" panose="02020603050405020304" pitchFamily="18" charset="0"/>
                </a:rPr>
                <a:t>A</a:t>
              </a:r>
            </a:p>
          </p:txBody>
        </p:sp>
        <p:sp>
          <p:nvSpPr>
            <p:cNvPr id="61467" name="Text Box 78"/>
            <p:cNvSpPr txBox="1">
              <a:spLocks noChangeArrowheads="1"/>
            </p:cNvSpPr>
            <p:nvPr/>
          </p:nvSpPr>
          <p:spPr bwMode="auto">
            <a:xfrm>
              <a:off x="4080" y="1349"/>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i="1">
                  <a:solidFill>
                    <a:schemeClr val="accent2"/>
                  </a:solidFill>
                  <a:cs typeface="Times New Roman" panose="02020603050405020304" pitchFamily="18" charset="0"/>
                </a:rPr>
                <a:t>B</a:t>
              </a:r>
            </a:p>
          </p:txBody>
        </p:sp>
        <p:sp>
          <p:nvSpPr>
            <p:cNvPr id="61468" name="Text Box 79"/>
            <p:cNvSpPr txBox="1">
              <a:spLocks noChangeArrowheads="1"/>
            </p:cNvSpPr>
            <p:nvPr/>
          </p:nvSpPr>
          <p:spPr bwMode="auto">
            <a:xfrm>
              <a:off x="4752" y="1349"/>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i="1">
                  <a:solidFill>
                    <a:schemeClr val="accent2"/>
                  </a:solidFill>
                  <a:cs typeface="Times New Roman" panose="02020603050405020304" pitchFamily="18" charset="0"/>
                </a:rPr>
                <a:t>Y</a:t>
              </a:r>
            </a:p>
          </p:txBody>
        </p:sp>
        <p:sp>
          <p:nvSpPr>
            <p:cNvPr id="412752" name="Line 80"/>
            <p:cNvSpPr>
              <a:spLocks noChangeShapeType="1"/>
            </p:cNvSpPr>
            <p:nvPr/>
          </p:nvSpPr>
          <p:spPr bwMode="auto">
            <a:xfrm>
              <a:off x="4560" y="1020"/>
              <a:ext cx="0" cy="1956"/>
            </a:xfrm>
            <a:prstGeom prst="line">
              <a:avLst/>
            </a:prstGeom>
            <a:noFill/>
            <a:ln w="28575">
              <a:solidFill>
                <a:srgbClr val="000018"/>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12753" name="Line 81"/>
            <p:cNvSpPr>
              <a:spLocks noChangeShapeType="1"/>
            </p:cNvSpPr>
            <p:nvPr/>
          </p:nvSpPr>
          <p:spPr bwMode="auto">
            <a:xfrm>
              <a:off x="3936" y="1380"/>
              <a:ext cx="0" cy="1596"/>
            </a:xfrm>
            <a:prstGeom prst="line">
              <a:avLst/>
            </a:prstGeom>
            <a:noFill/>
            <a:ln w="28575">
              <a:solidFill>
                <a:srgbClr val="000018"/>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61471" name="Text Box 82"/>
            <p:cNvSpPr txBox="1">
              <a:spLocks noChangeArrowheads="1"/>
            </p:cNvSpPr>
            <p:nvPr/>
          </p:nvSpPr>
          <p:spPr bwMode="auto">
            <a:xfrm>
              <a:off x="3456" y="1020"/>
              <a:ext cx="11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a:cs typeface="Times New Roman" panose="02020603050405020304" pitchFamily="18" charset="0"/>
                </a:rPr>
                <a:t>输       入</a:t>
              </a:r>
            </a:p>
          </p:txBody>
        </p:sp>
        <p:sp>
          <p:nvSpPr>
            <p:cNvPr id="61472" name="Text Box 83"/>
            <p:cNvSpPr txBox="1">
              <a:spLocks noChangeArrowheads="1"/>
            </p:cNvSpPr>
            <p:nvPr/>
          </p:nvSpPr>
          <p:spPr bwMode="auto">
            <a:xfrm>
              <a:off x="4578" y="1001"/>
              <a:ext cx="62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a:cs typeface="Times New Roman" panose="02020603050405020304" pitchFamily="18" charset="0"/>
                </a:rPr>
                <a:t>输出</a:t>
              </a:r>
            </a:p>
          </p:txBody>
        </p:sp>
        <p:sp>
          <p:nvSpPr>
            <p:cNvPr id="412756" name="Line 84"/>
            <p:cNvSpPr>
              <a:spLocks noChangeShapeType="1"/>
            </p:cNvSpPr>
            <p:nvPr/>
          </p:nvSpPr>
          <p:spPr bwMode="auto">
            <a:xfrm>
              <a:off x="3312" y="2976"/>
              <a:ext cx="1824" cy="0"/>
            </a:xfrm>
            <a:prstGeom prst="line">
              <a:avLst/>
            </a:prstGeom>
            <a:noFill/>
            <a:ln w="28575" cap="sq">
              <a:solidFill>
                <a:srgbClr val="000018"/>
              </a:solidFill>
              <a:round/>
              <a:headEnd/>
              <a:tailEnd/>
            </a:ln>
            <a:effectLst/>
          </p:spPr>
          <p:txBody>
            <a:bodyPr wrap="none"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12757" name="Line 85"/>
            <p:cNvSpPr>
              <a:spLocks noChangeShapeType="1"/>
            </p:cNvSpPr>
            <p:nvPr/>
          </p:nvSpPr>
          <p:spPr bwMode="auto">
            <a:xfrm>
              <a:off x="3270" y="1696"/>
              <a:ext cx="1872" cy="0"/>
            </a:xfrm>
            <a:prstGeom prst="line">
              <a:avLst/>
            </a:prstGeom>
            <a:noFill/>
            <a:ln w="28575">
              <a:solidFill>
                <a:srgbClr val="000018"/>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0251172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12758"/>
                                        </p:tgtEl>
                                        <p:attrNameLst>
                                          <p:attrName>style.visibility</p:attrName>
                                        </p:attrNameLst>
                                      </p:cBhvr>
                                      <p:to>
                                        <p:strVal val="visible"/>
                                      </p:to>
                                    </p:set>
                                    <p:animEffect transition="in" filter="wipe(left)">
                                      <p:cBhvr>
                                        <p:cTn id="7" dur="1000"/>
                                        <p:tgtEl>
                                          <p:spTgt spid="4127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12674"/>
                                        </p:tgtEl>
                                        <p:attrNameLst>
                                          <p:attrName>style.visibility</p:attrName>
                                        </p:attrNameLst>
                                      </p:cBhvr>
                                      <p:to>
                                        <p:strVal val="visible"/>
                                      </p:to>
                                    </p:set>
                                    <p:animEffect transition="in" filter="wipe(left)">
                                      <p:cBhvr>
                                        <p:cTn id="12" dur="500"/>
                                        <p:tgtEl>
                                          <p:spTgt spid="41267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12675"/>
                                        </p:tgtEl>
                                        <p:attrNameLst>
                                          <p:attrName>style.visibility</p:attrName>
                                        </p:attrNameLst>
                                      </p:cBhvr>
                                      <p:to>
                                        <p:strVal val="visible"/>
                                      </p:to>
                                    </p:set>
                                    <p:animEffect transition="in" filter="wipe(left)">
                                      <p:cBhvr>
                                        <p:cTn id="17" dur="500"/>
                                        <p:tgtEl>
                                          <p:spTgt spid="41267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linds(horizontal)">
                                      <p:cBhvr>
                                        <p:cTn id="32" dur="500"/>
                                        <p:tgtEl>
                                          <p:spTgt spid="2"/>
                                        </p:tgtEl>
                                      </p:cBhvr>
                                    </p:animEffect>
                                  </p:childTnLst>
                                  <p:subTnLst>
                                    <p:audio>
                                      <p:cMediaNode>
                                        <p:cTn display="0" masterRel="sameClick">
                                          <p:stCondLst>
                                            <p:cond evt="begin" delay="0">
                                              <p:tn val="30"/>
                                            </p:cond>
                                          </p:stCondLst>
                                          <p:endCondLst>
                                            <p:cond evt="onStopAudio" delay="0">
                                              <p:tgtEl>
                                                <p:sldTgt/>
                                              </p:tgtEl>
                                            </p:cond>
                                          </p:endCondLst>
                                        </p:cTn>
                                        <p:tgtEl>
                                          <p:sndTgt r:embed="rId3" name="感叹时奏幻想空间.wav"/>
                                        </p:tgtEl>
                                      </p:cMediaNode>
                                    </p:audio>
                                  </p:sub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up)">
                                      <p:cBhvr>
                                        <p:cTn id="37"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audio>
                                      <p:cMediaNode>
                                        <p:cTn display="0" masterRel="sameClick">
                                          <p:stCondLst>
                                            <p:cond evt="begin" delay="0">
                                              <p:tn val="35"/>
                                            </p:cond>
                                          </p:stCondLst>
                                          <p:endCondLst>
                                            <p:cond evt="onStopAudio" delay="0">
                                              <p:tgtEl>
                                                <p:sldTgt/>
                                              </p:tgtEl>
                                            </p:cond>
                                          </p:endCondLst>
                                        </p:cTn>
                                        <p:tgtEl>
                                          <p:sndTgt r:embed="rId3" name="感叹时奏幻想空间.wav"/>
                                        </p:tgtEl>
                                      </p:cMediaNode>
                                    </p:audio>
                                  </p:sub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12710"/>
                                        </p:tgtEl>
                                        <p:attrNameLst>
                                          <p:attrName>style.visibility</p:attrName>
                                        </p:attrNameLst>
                                      </p:cBhvr>
                                      <p:to>
                                        <p:strVal val="visible"/>
                                      </p:to>
                                    </p:set>
                                    <p:animEffect transition="in" filter="wipe(left)">
                                      <p:cBhvr>
                                        <p:cTn id="42" dur="500"/>
                                        <p:tgtEl>
                                          <p:spTgt spid="41271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12676"/>
                                        </p:tgtEl>
                                        <p:attrNameLst>
                                          <p:attrName>style.visibility</p:attrName>
                                        </p:attrNameLst>
                                      </p:cBhvr>
                                      <p:to>
                                        <p:strVal val="visible"/>
                                      </p:to>
                                    </p:set>
                                    <p:animEffect transition="in" filter="wipe(left)">
                                      <p:cBhvr>
                                        <p:cTn id="47" dur="500"/>
                                        <p:tgtEl>
                                          <p:spTgt spid="41267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4" presetClass="entr" presetSubtype="16" fill="hold" nodeType="click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box(in)">
                                      <p:cBhvr>
                                        <p:cTn id="57" dur="500"/>
                                        <p:tgtEl>
                                          <p:spTgt spid="3"/>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wipe(left)">
                                      <p:cBhvr>
                                        <p:cTn id="62"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audio>
                                      <p:cMediaNode>
                                        <p:cTn display="0" masterRel="sameClick">
                                          <p:stCondLst>
                                            <p:cond evt="begin" delay="0">
                                              <p:tn val="60"/>
                                            </p:cond>
                                          </p:stCondLst>
                                          <p:endCondLst>
                                            <p:cond evt="onStopAudio" delay="0">
                                              <p:tgtEl>
                                                <p:sldTgt/>
                                              </p:tgtEl>
                                            </p:cond>
                                          </p:endCondLst>
                                        </p:cTn>
                                        <p:tgtEl>
                                          <p:sndTgt r:embed="rId4" name="感叹时奏乐.wav"/>
                                        </p:tgtEl>
                                      </p:cMediaNode>
                                    </p:audio>
                                  </p:sub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412707"/>
                                        </p:tgtEl>
                                        <p:attrNameLst>
                                          <p:attrName>style.visibility</p:attrName>
                                        </p:attrNameLst>
                                      </p:cBhvr>
                                      <p:to>
                                        <p:strVal val="visible"/>
                                      </p:to>
                                    </p:set>
                                    <p:animEffect transition="in" filter="wipe(left)">
                                      <p:cBhvr>
                                        <p:cTn id="67" dur="500"/>
                                        <p:tgtEl>
                                          <p:spTgt spid="412707"/>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11"/>
                                        </p:tgtEl>
                                        <p:attrNameLst>
                                          <p:attrName>style.visibility</p:attrName>
                                        </p:attrNameLst>
                                      </p:cBhvr>
                                      <p:to>
                                        <p:strVal val="visible"/>
                                      </p:to>
                                    </p:set>
                                    <p:animEffect transition="in" filter="wipe(left)">
                                      <p:cBhvr>
                                        <p:cTn id="72" dur="500"/>
                                        <p:tgtEl>
                                          <p:spTgt spid="11"/>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412709"/>
                                        </p:tgtEl>
                                        <p:attrNameLst>
                                          <p:attrName>style.visibility</p:attrName>
                                        </p:attrNameLst>
                                      </p:cBhvr>
                                      <p:to>
                                        <p:strVal val="visible"/>
                                      </p:to>
                                    </p:set>
                                    <p:animEffect transition="in" filter="wipe(left)">
                                      <p:cBhvr>
                                        <p:cTn id="77" dur="500"/>
                                        <p:tgtEl>
                                          <p:spTgt spid="412709"/>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4" presetClass="entr" presetSubtype="16" fill="hold" nodeType="clickEffect">
                                  <p:stCondLst>
                                    <p:cond delay="0"/>
                                  </p:stCondLst>
                                  <p:childTnLst>
                                    <p:set>
                                      <p:cBhvr>
                                        <p:cTn id="81" dur="1" fill="hold">
                                          <p:stCondLst>
                                            <p:cond delay="0"/>
                                          </p:stCondLst>
                                        </p:cTn>
                                        <p:tgtEl>
                                          <p:spTgt spid="7"/>
                                        </p:tgtEl>
                                        <p:attrNameLst>
                                          <p:attrName>style.visibility</p:attrName>
                                        </p:attrNameLst>
                                      </p:cBhvr>
                                      <p:to>
                                        <p:strVal val="visible"/>
                                      </p:to>
                                    </p:set>
                                    <p:animEffect transition="in" filter="box(in)">
                                      <p:cBhvr>
                                        <p:cTn id="82" dur="500"/>
                                        <p:tgtEl>
                                          <p:spTgt spid="7"/>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1" fill="hold" nodeType="click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wipe(up)">
                                      <p:cBhvr>
                                        <p:cTn id="87"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audio>
                                      <p:cMediaNode>
                                        <p:cTn display="0" masterRel="sameClick">
                                          <p:stCondLst>
                                            <p:cond evt="begin" delay="0">
                                              <p:tn val="85"/>
                                            </p:cond>
                                          </p:stCondLst>
                                          <p:endCondLst>
                                            <p:cond evt="onStopAudio" delay="0">
                                              <p:tgtEl>
                                                <p:sldTgt/>
                                              </p:tgtEl>
                                            </p:cond>
                                          </p:endCondLst>
                                        </p:cTn>
                                        <p:tgtEl>
                                          <p:sndTgt r:embed="rId5" name="最大化时奏乐.wav"/>
                                        </p:tgtEl>
                                      </p:cMediaNode>
                                    </p:audio>
                                  </p:sub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nodeType="click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wipe(left)">
                                      <p:cBhvr>
                                        <p:cTn id="92" dur="500"/>
                                        <p:tgtEl>
                                          <p:spTgt spid="10"/>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412708"/>
                                        </p:tgtEl>
                                        <p:attrNameLst>
                                          <p:attrName>style.visibility</p:attrName>
                                        </p:attrNameLst>
                                      </p:cBhvr>
                                      <p:to>
                                        <p:strVal val="visible"/>
                                      </p:to>
                                    </p:set>
                                    <p:animEffect transition="in" filter="wipe(left)">
                                      <p:cBhvr>
                                        <p:cTn id="97" dur="500"/>
                                        <p:tgtEl>
                                          <p:spTgt spid="4127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674" grpId="0" autoUpdateAnimBg="0"/>
      <p:bldP spid="412675" grpId="0" autoUpdateAnimBg="0"/>
      <p:bldP spid="412676" grpId="0" autoUpdateAnimBg="0"/>
      <p:bldP spid="412707" grpId="0" autoUpdateAnimBg="0"/>
      <p:bldP spid="412708" grpId="0" autoUpdateAnimBg="0"/>
      <p:bldP spid="412709" grpId="0" autoUpdateAnimBg="0"/>
      <p:bldP spid="412710"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4722" name="Rectangle 2"/>
          <p:cNvSpPr>
            <a:spLocks noGrp="1" noChangeArrowheads="1"/>
          </p:cNvSpPr>
          <p:nvPr>
            <p:ph type="subTitle" idx="1"/>
          </p:nvPr>
        </p:nvSpPr>
        <p:spPr bwMode="auto">
          <a:xfrm>
            <a:off x="785813" y="595313"/>
            <a:ext cx="3570287" cy="45720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en-US" altLang="zh-CN" sz="2800" b="1" smtClean="0">
                <a:solidFill>
                  <a:srgbClr val="CC0000"/>
                </a:solidFill>
                <a:latin typeface="Times New Roman" panose="02020603050405020304" pitchFamily="18" charset="0"/>
                <a:cs typeface="Times New Roman" panose="02020603050405020304" pitchFamily="18" charset="0"/>
              </a:rPr>
              <a:t>2. </a:t>
            </a:r>
            <a:r>
              <a:rPr lang="zh-CN" altLang="en-US" sz="2800" b="1" smtClean="0">
                <a:solidFill>
                  <a:srgbClr val="CC0000"/>
                </a:solidFill>
                <a:latin typeface="Times New Roman" panose="02020603050405020304" pitchFamily="18" charset="0"/>
                <a:cs typeface="Times New Roman" panose="02020603050405020304" pitchFamily="18" charset="0"/>
              </a:rPr>
              <a:t>二极管或门电路</a:t>
            </a:r>
          </a:p>
        </p:txBody>
      </p:sp>
      <p:grpSp>
        <p:nvGrpSpPr>
          <p:cNvPr id="2" name="Group 3"/>
          <p:cNvGrpSpPr>
            <a:grpSpLocks/>
          </p:cNvGrpSpPr>
          <p:nvPr/>
        </p:nvGrpSpPr>
        <p:grpSpPr bwMode="auto">
          <a:xfrm>
            <a:off x="685800" y="1906588"/>
            <a:ext cx="3668713" cy="539750"/>
            <a:chOff x="336" y="1201"/>
            <a:chExt cx="2311" cy="340"/>
          </a:xfrm>
        </p:grpSpPr>
        <p:sp>
          <p:nvSpPr>
            <p:cNvPr id="62498" name="Text Box 4"/>
            <p:cNvSpPr txBox="1">
              <a:spLocks noChangeArrowheads="1"/>
            </p:cNvSpPr>
            <p:nvPr/>
          </p:nvSpPr>
          <p:spPr bwMode="auto">
            <a:xfrm>
              <a:off x="336" y="1201"/>
              <a:ext cx="1615" cy="327"/>
            </a:xfrm>
            <a:prstGeom prst="rect">
              <a:avLst/>
            </a:prstGeom>
            <a:noFill/>
            <a:ln w="9525">
              <a:noFill/>
              <a:miter lim="800000"/>
              <a:headEnd/>
              <a:tailEnd/>
            </a:ln>
          </p:spPr>
          <p:txBody>
            <a:bodyPr wrap="none">
              <a:spAutoFit/>
            </a:bodyPr>
            <a:lstStyle/>
            <a:p>
              <a:pPr>
                <a:spcBef>
                  <a:spcPct val="50000"/>
                </a:spcBef>
                <a:defRPr/>
              </a:pPr>
              <a:r>
                <a:rPr lang="en-US" altLang="zh-CN" sz="2800" b="1">
                  <a:solidFill>
                    <a:srgbClr val="006600"/>
                  </a:solidFill>
                  <a:latin typeface="Times New Roman" panose="02020603050405020304" pitchFamily="18" charset="0"/>
                  <a:cs typeface="Times New Roman" panose="02020603050405020304" pitchFamily="18" charset="0"/>
                </a:rPr>
                <a:t>(3)  </a:t>
              </a:r>
              <a:r>
                <a:rPr lang="zh-CN" altLang="en-US" sz="2800" b="1">
                  <a:solidFill>
                    <a:srgbClr val="006600"/>
                  </a:solidFill>
                  <a:latin typeface="Times New Roman" panose="02020603050405020304" pitchFamily="18" charset="0"/>
                  <a:cs typeface="Times New Roman" panose="02020603050405020304" pitchFamily="18" charset="0"/>
                </a:rPr>
                <a:t>逻辑关系</a:t>
              </a:r>
              <a:r>
                <a:rPr lang="zh-CN" altLang="en-US" sz="2800" b="1">
                  <a:solidFill>
                    <a:srgbClr val="000099"/>
                  </a:solidFill>
                  <a:latin typeface="Times New Roman" panose="02020603050405020304" pitchFamily="18" charset="0"/>
                  <a:cs typeface="Times New Roman" panose="02020603050405020304" pitchFamily="18" charset="0"/>
                </a:rPr>
                <a:t>：</a:t>
              </a:r>
              <a:endParaRPr lang="zh-CN" altLang="en-US" sz="3200" b="1">
                <a:solidFill>
                  <a:schemeClr val="accent2"/>
                </a:solidFill>
                <a:latin typeface="Times New Roman" panose="02020603050405020304" pitchFamily="18" charset="0"/>
                <a:cs typeface="Times New Roman" panose="02020603050405020304" pitchFamily="18" charset="0"/>
              </a:endParaRPr>
            </a:p>
          </p:txBody>
        </p:sp>
        <p:sp>
          <p:nvSpPr>
            <p:cNvPr id="414725" name="Text Box 5"/>
            <p:cNvSpPr txBox="1">
              <a:spLocks noChangeArrowheads="1"/>
            </p:cNvSpPr>
            <p:nvPr/>
          </p:nvSpPr>
          <p:spPr bwMode="auto">
            <a:xfrm>
              <a:off x="1632" y="1214"/>
              <a:ext cx="1015" cy="327"/>
            </a:xfrm>
            <a:prstGeom prst="rect">
              <a:avLst/>
            </a:prstGeom>
            <a:noFill/>
            <a:ln w="9525">
              <a:noFill/>
              <a:miter lim="800000"/>
              <a:headEnd/>
              <a:tailEnd/>
            </a:ln>
            <a:effectLst/>
          </p:spPr>
          <p:txBody>
            <a:bodyPr wrap="none">
              <a:spAutoFit/>
            </a:bodyPr>
            <a:lstStyle/>
            <a:p>
              <a:pPr>
                <a:spcBef>
                  <a:spcPct val="50000"/>
                </a:spcBef>
                <a:defRPr/>
              </a:pPr>
              <a:r>
                <a:rPr lang="en-US" altLang="zh-CN" sz="2800" b="1">
                  <a:solidFill>
                    <a:srgbClr val="CC0000"/>
                  </a:solidFill>
                  <a:latin typeface="Times New Roman" panose="02020603050405020304" pitchFamily="18" charset="0"/>
                  <a:cs typeface="Times New Roman" panose="02020603050405020304" pitchFamily="18" charset="0"/>
                </a:rPr>
                <a:t>    </a:t>
              </a:r>
              <a:r>
                <a:rPr lang="zh-CN" altLang="en-US" sz="2800" b="1">
                  <a:solidFill>
                    <a:srgbClr val="CC0000"/>
                  </a:solidFill>
                  <a:latin typeface="Times New Roman" panose="02020603050405020304" pitchFamily="18" charset="0"/>
                  <a:cs typeface="Times New Roman" panose="02020603050405020304" pitchFamily="18" charset="0"/>
                </a:rPr>
                <a:t>或</a:t>
              </a:r>
              <a:r>
                <a:rPr lang="zh-CN" altLang="en-US" sz="2800" b="1">
                  <a:latin typeface="Times New Roman" panose="02020603050405020304" pitchFamily="18" charset="0"/>
                  <a:cs typeface="Times New Roman" panose="02020603050405020304" pitchFamily="18" charset="0"/>
                </a:rPr>
                <a:t>逻辑</a:t>
              </a:r>
              <a:endParaRPr lang="zh-CN" altLang="en-US" sz="2800" b="1">
                <a:solidFill>
                  <a:schemeClr val="accent2"/>
                </a:solidFill>
                <a:latin typeface="Times New Roman" panose="02020603050405020304" pitchFamily="18" charset="0"/>
                <a:cs typeface="Times New Roman" panose="02020603050405020304" pitchFamily="18" charset="0"/>
              </a:endParaRPr>
            </a:p>
          </p:txBody>
        </p:sp>
      </p:grpSp>
      <p:sp>
        <p:nvSpPr>
          <p:cNvPr id="414726" name="Text Box 6" descr="40%"/>
          <p:cNvSpPr txBox="1">
            <a:spLocks noChangeArrowheads="1"/>
          </p:cNvSpPr>
          <p:nvPr/>
        </p:nvSpPr>
        <p:spPr bwMode="auto">
          <a:xfrm>
            <a:off x="1282700" y="2492375"/>
            <a:ext cx="2713038" cy="1146175"/>
          </a:xfrm>
          <a:prstGeom prst="rect">
            <a:avLst/>
          </a:prstGeom>
          <a:pattFill prst="pct40">
            <a:fgClr>
              <a:srgbClr val="00FF00"/>
            </a:fgClr>
            <a:bgClr>
              <a:srgbClr val="FFFFFF"/>
            </a:bgClr>
          </a:pattFill>
          <a:ln w="28575">
            <a:solidFill>
              <a:srgbClr val="FF0000"/>
            </a:solidFill>
            <a:miter lim="800000"/>
            <a:headEnd type="none" w="sm" len="sm"/>
            <a:tailEnd type="none" w="sm" len="sm"/>
          </a:ln>
        </p:spPr>
        <p:txBody>
          <a:bodyPr>
            <a:spAutoFit/>
          </a:bodyPr>
          <a:lstStyle/>
          <a:p>
            <a:pPr>
              <a:lnSpc>
                <a:spcPct val="120000"/>
              </a:lnSpc>
              <a:defRPr/>
            </a:pPr>
            <a:r>
              <a:rPr lang="zh-CN" altLang="en-US" sz="2800" b="1">
                <a:latin typeface="Times New Roman" panose="02020603050405020304" pitchFamily="18" charset="0"/>
                <a:cs typeface="Times New Roman" panose="02020603050405020304" pitchFamily="18" charset="0"/>
              </a:rPr>
              <a:t>即：有 </a:t>
            </a:r>
            <a:r>
              <a:rPr lang="en-US" altLang="zh-CN" sz="2800" b="1">
                <a:solidFill>
                  <a:srgbClr val="FF3300"/>
                </a:solidFill>
                <a:latin typeface="Times New Roman" panose="02020603050405020304" pitchFamily="18" charset="0"/>
                <a:cs typeface="Times New Roman" panose="02020603050405020304" pitchFamily="18" charset="0"/>
              </a:rPr>
              <a:t>1 </a:t>
            </a:r>
            <a:r>
              <a:rPr lang="zh-CN" altLang="en-US" sz="2800" b="1">
                <a:latin typeface="Times New Roman" panose="02020603050405020304" pitchFamily="18" charset="0"/>
                <a:cs typeface="Times New Roman" panose="02020603050405020304" pitchFamily="18" charset="0"/>
              </a:rPr>
              <a:t>出</a:t>
            </a:r>
            <a:r>
              <a:rPr lang="zh-CN" altLang="en-US" sz="2800" b="1">
                <a:solidFill>
                  <a:srgbClr val="FF3300"/>
                </a:solidFill>
                <a:latin typeface="Times New Roman" panose="02020603050405020304" pitchFamily="18" charset="0"/>
                <a:cs typeface="Times New Roman" panose="02020603050405020304" pitchFamily="18" charset="0"/>
              </a:rPr>
              <a:t> </a:t>
            </a:r>
            <a:r>
              <a:rPr lang="en-US" altLang="zh-CN" sz="2800" b="1">
                <a:solidFill>
                  <a:srgbClr val="FF3300"/>
                </a:solidFill>
                <a:latin typeface="Times New Roman" panose="02020603050405020304" pitchFamily="18" charset="0"/>
                <a:cs typeface="Times New Roman" panose="02020603050405020304" pitchFamily="18" charset="0"/>
              </a:rPr>
              <a:t>1 </a:t>
            </a:r>
            <a:r>
              <a:rPr lang="zh-CN" altLang="en-US" sz="2800" b="1">
                <a:solidFill>
                  <a:srgbClr val="FF3300"/>
                </a:solidFill>
                <a:latin typeface="Times New Roman" panose="02020603050405020304" pitchFamily="18" charset="0"/>
                <a:cs typeface="Times New Roman" panose="02020603050405020304" pitchFamily="18" charset="0"/>
              </a:rPr>
              <a:t>，</a:t>
            </a:r>
            <a:endParaRPr lang="zh-CN" altLang="en-US" sz="2800" b="1">
              <a:solidFill>
                <a:srgbClr val="FFFF00"/>
              </a:solidFill>
              <a:latin typeface="Times New Roman" panose="02020603050405020304" pitchFamily="18" charset="0"/>
              <a:cs typeface="Times New Roman" panose="02020603050405020304" pitchFamily="18" charset="0"/>
            </a:endParaRPr>
          </a:p>
          <a:p>
            <a:pPr>
              <a:lnSpc>
                <a:spcPct val="120000"/>
              </a:lnSpc>
              <a:defRPr/>
            </a:pPr>
            <a:r>
              <a:rPr lang="zh-CN" altLang="en-US" sz="2800" b="1">
                <a:solidFill>
                  <a:srgbClr val="FFFF00"/>
                </a:solidFill>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全</a:t>
            </a:r>
            <a:r>
              <a:rPr lang="zh-CN" altLang="en-US" sz="2800" b="1">
                <a:solidFill>
                  <a:srgbClr val="FF3300"/>
                </a:solidFill>
                <a:latin typeface="Times New Roman" panose="02020603050405020304" pitchFamily="18" charset="0"/>
                <a:cs typeface="Times New Roman" panose="02020603050405020304" pitchFamily="18" charset="0"/>
              </a:rPr>
              <a:t> </a:t>
            </a:r>
            <a:r>
              <a:rPr lang="en-US" altLang="zh-CN" sz="2800" b="1">
                <a:solidFill>
                  <a:srgbClr val="FF3300"/>
                </a:solidFill>
                <a:latin typeface="Times New Roman" panose="02020603050405020304" pitchFamily="18" charset="0"/>
                <a:cs typeface="Times New Roman" panose="02020603050405020304" pitchFamily="18" charset="0"/>
              </a:rPr>
              <a:t>0 </a:t>
            </a:r>
            <a:r>
              <a:rPr lang="zh-CN" altLang="en-US" sz="2800" b="1">
                <a:latin typeface="Times New Roman" panose="02020603050405020304" pitchFamily="18" charset="0"/>
                <a:cs typeface="Times New Roman" panose="02020603050405020304" pitchFamily="18" charset="0"/>
              </a:rPr>
              <a:t>出</a:t>
            </a:r>
            <a:r>
              <a:rPr lang="zh-CN" altLang="en-US" sz="2800" b="1">
                <a:solidFill>
                  <a:srgbClr val="FF3300"/>
                </a:solidFill>
                <a:latin typeface="Times New Roman" panose="02020603050405020304" pitchFamily="18" charset="0"/>
                <a:cs typeface="Times New Roman" panose="02020603050405020304" pitchFamily="18" charset="0"/>
              </a:rPr>
              <a:t> </a:t>
            </a:r>
            <a:r>
              <a:rPr lang="en-US" altLang="zh-CN" sz="2800" b="1">
                <a:solidFill>
                  <a:srgbClr val="FF3300"/>
                </a:solidFill>
                <a:latin typeface="Times New Roman" panose="02020603050405020304" pitchFamily="18" charset="0"/>
                <a:cs typeface="Times New Roman" panose="02020603050405020304" pitchFamily="18" charset="0"/>
              </a:rPr>
              <a:t>0 </a:t>
            </a:r>
            <a:r>
              <a:rPr lang="zh-CN" altLang="en-US" sz="2800" b="1">
                <a:solidFill>
                  <a:srgbClr val="FF3300"/>
                </a:solidFill>
                <a:latin typeface="Times New Roman" panose="02020603050405020304" pitchFamily="18" charset="0"/>
                <a:cs typeface="Times New Roman" panose="02020603050405020304" pitchFamily="18" charset="0"/>
              </a:rPr>
              <a:t>。</a:t>
            </a:r>
            <a:endParaRPr lang="zh-CN" altLang="en-US" sz="2800" b="1">
              <a:solidFill>
                <a:schemeClr val="bg1"/>
              </a:solidFill>
              <a:latin typeface="Times New Roman" panose="02020603050405020304" pitchFamily="18" charset="0"/>
              <a:cs typeface="Times New Roman" panose="02020603050405020304" pitchFamily="18" charset="0"/>
            </a:endParaRPr>
          </a:p>
        </p:txBody>
      </p:sp>
      <p:grpSp>
        <p:nvGrpSpPr>
          <p:cNvPr id="3" name="Group 7"/>
          <p:cNvGrpSpPr>
            <a:grpSpLocks/>
          </p:cNvGrpSpPr>
          <p:nvPr/>
        </p:nvGrpSpPr>
        <p:grpSpPr bwMode="auto">
          <a:xfrm>
            <a:off x="709613" y="1296989"/>
            <a:ext cx="3582986" cy="554038"/>
            <a:chOff x="528" y="817"/>
            <a:chExt cx="2257" cy="349"/>
          </a:xfrm>
        </p:grpSpPr>
        <p:sp>
          <p:nvSpPr>
            <p:cNvPr id="62496" name="Rectangle 8"/>
            <p:cNvSpPr>
              <a:spLocks noChangeArrowheads="1"/>
            </p:cNvSpPr>
            <p:nvPr/>
          </p:nvSpPr>
          <p:spPr bwMode="auto">
            <a:xfrm>
              <a:off x="1920" y="817"/>
              <a:ext cx="865" cy="349"/>
            </a:xfrm>
            <a:prstGeom prst="rect">
              <a:avLst/>
            </a:prstGeom>
            <a:noFill/>
            <a:ln w="9525">
              <a:noFill/>
              <a:miter lim="800000"/>
              <a:headEnd/>
              <a:tailEnd/>
            </a:ln>
          </p:spPr>
          <p:txBody>
            <a:bodyPr wrap="none">
              <a:spAutoFit/>
            </a:bodyPr>
            <a:lstStyle/>
            <a:p>
              <a:pPr>
                <a:defRPr/>
              </a:pPr>
              <a:r>
                <a:rPr lang="en-US" altLang="zh-CN" sz="3000" b="1" i="1">
                  <a:solidFill>
                    <a:srgbClr val="000099"/>
                  </a:solidFill>
                  <a:latin typeface="Times New Roman" panose="02020603050405020304" pitchFamily="18" charset="0"/>
                  <a:cs typeface="Times New Roman" panose="02020603050405020304" pitchFamily="18" charset="0"/>
                </a:rPr>
                <a:t>Y=A+B</a:t>
              </a:r>
              <a:endParaRPr lang="en-US" altLang="zh-CN" sz="3000" b="1" i="1">
                <a:solidFill>
                  <a:schemeClr val="accent2"/>
                </a:solidFill>
                <a:latin typeface="Times New Roman" panose="02020603050405020304" pitchFamily="18" charset="0"/>
                <a:cs typeface="Times New Roman" panose="02020603050405020304" pitchFamily="18" charset="0"/>
              </a:endParaRPr>
            </a:p>
          </p:txBody>
        </p:sp>
        <p:sp>
          <p:nvSpPr>
            <p:cNvPr id="414729" name="Rectangle 9"/>
            <p:cNvSpPr>
              <a:spLocks noChangeArrowheads="1"/>
            </p:cNvSpPr>
            <p:nvPr/>
          </p:nvSpPr>
          <p:spPr bwMode="auto">
            <a:xfrm>
              <a:off x="528" y="817"/>
              <a:ext cx="1344" cy="327"/>
            </a:xfrm>
            <a:prstGeom prst="rect">
              <a:avLst/>
            </a:prstGeom>
            <a:noFill/>
            <a:ln w="9525">
              <a:noFill/>
              <a:miter lim="800000"/>
              <a:headEnd/>
              <a:tailEnd/>
            </a:ln>
          </p:spPr>
          <p:txBody>
            <a:bodyPr>
              <a:spAutoFit/>
            </a:bodyPr>
            <a:lstStyle/>
            <a:p>
              <a:pPr>
                <a:defRPr/>
              </a:pPr>
              <a:r>
                <a:rPr lang="zh-CN" altLang="en-US" sz="2800" b="1">
                  <a:latin typeface="Times New Roman" panose="02020603050405020304" pitchFamily="18" charset="0"/>
                  <a:cs typeface="Times New Roman" panose="02020603050405020304" pitchFamily="18" charset="0"/>
                </a:rPr>
                <a:t>逻辑表达式： </a:t>
              </a:r>
            </a:p>
          </p:txBody>
        </p:sp>
      </p:grpSp>
      <p:grpSp>
        <p:nvGrpSpPr>
          <p:cNvPr id="62470" name="Group 44"/>
          <p:cNvGrpSpPr>
            <a:grpSpLocks/>
          </p:cNvGrpSpPr>
          <p:nvPr/>
        </p:nvGrpSpPr>
        <p:grpSpPr bwMode="auto">
          <a:xfrm>
            <a:off x="5186363" y="1571625"/>
            <a:ext cx="3457575" cy="3795713"/>
            <a:chOff x="3438" y="1065"/>
            <a:chExt cx="2178" cy="2391"/>
          </a:xfrm>
        </p:grpSpPr>
        <p:sp>
          <p:nvSpPr>
            <p:cNvPr id="62472" name="Text Box 45"/>
            <p:cNvSpPr txBox="1">
              <a:spLocks noChangeArrowheads="1"/>
            </p:cNvSpPr>
            <p:nvPr/>
          </p:nvSpPr>
          <p:spPr bwMode="auto">
            <a:xfrm>
              <a:off x="4917" y="2439"/>
              <a:ext cx="288" cy="327"/>
            </a:xfrm>
            <a:prstGeom prst="rect">
              <a:avLst/>
            </a:prstGeom>
            <a:noFill/>
            <a:ln w="9525">
              <a:noFill/>
              <a:miter lim="800000"/>
              <a:headEnd/>
              <a:tailEnd/>
            </a:ln>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CC0000"/>
                  </a:solidFill>
                  <a:cs typeface="Times New Roman" panose="02020603050405020304" pitchFamily="18" charset="0"/>
                </a:rPr>
                <a:t>1</a:t>
              </a:r>
            </a:p>
          </p:txBody>
        </p:sp>
        <p:sp>
          <p:nvSpPr>
            <p:cNvPr id="62473" name="Rectangle 46"/>
            <p:cNvSpPr>
              <a:spLocks noChangeArrowheads="1"/>
            </p:cNvSpPr>
            <p:nvPr/>
          </p:nvSpPr>
          <p:spPr bwMode="auto">
            <a:xfrm>
              <a:off x="4917" y="3015"/>
              <a:ext cx="228" cy="327"/>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CC0000"/>
                  </a:solidFill>
                  <a:cs typeface="Times New Roman" panose="02020603050405020304" pitchFamily="18" charset="0"/>
                </a:rPr>
                <a:t>1</a:t>
              </a:r>
            </a:p>
          </p:txBody>
        </p:sp>
        <p:sp>
          <p:nvSpPr>
            <p:cNvPr id="62474" name="Rectangle 47"/>
            <p:cNvSpPr>
              <a:spLocks noChangeArrowheads="1"/>
            </p:cNvSpPr>
            <p:nvPr/>
          </p:nvSpPr>
          <p:spPr bwMode="auto">
            <a:xfrm>
              <a:off x="4917" y="2728"/>
              <a:ext cx="228" cy="327"/>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CC0000"/>
                  </a:solidFill>
                  <a:cs typeface="Times New Roman" panose="02020603050405020304" pitchFamily="18" charset="0"/>
                </a:rPr>
                <a:t>1</a:t>
              </a:r>
            </a:p>
          </p:txBody>
        </p:sp>
        <p:sp>
          <p:nvSpPr>
            <p:cNvPr id="62475" name="Rectangle 48"/>
            <p:cNvSpPr>
              <a:spLocks noChangeArrowheads="1"/>
            </p:cNvSpPr>
            <p:nvPr/>
          </p:nvSpPr>
          <p:spPr bwMode="auto">
            <a:xfrm>
              <a:off x="4917" y="2153"/>
              <a:ext cx="250" cy="327"/>
            </a:xfrm>
            <a:prstGeom prst="rect">
              <a:avLst/>
            </a:prstGeom>
            <a:noFill/>
            <a:ln w="9525">
              <a:noFill/>
              <a:miter lim="800000"/>
              <a:headEnd/>
              <a:tailEnd/>
            </a:ln>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0018"/>
                  </a:solidFill>
                  <a:cs typeface="Times New Roman" panose="02020603050405020304" pitchFamily="18" charset="0"/>
                </a:rPr>
                <a:t>0</a:t>
              </a:r>
            </a:p>
          </p:txBody>
        </p:sp>
        <p:sp>
          <p:nvSpPr>
            <p:cNvPr id="62476" name="Text Box 49"/>
            <p:cNvSpPr txBox="1">
              <a:spLocks noChangeArrowheads="1"/>
            </p:cNvSpPr>
            <p:nvPr/>
          </p:nvSpPr>
          <p:spPr bwMode="auto">
            <a:xfrm>
              <a:off x="3621" y="2151"/>
              <a:ext cx="288" cy="327"/>
            </a:xfrm>
            <a:prstGeom prst="rect">
              <a:avLst/>
            </a:prstGeom>
            <a:noFill/>
            <a:ln w="9525">
              <a:noFill/>
              <a:miter lim="800000"/>
              <a:headEnd/>
              <a:tailEnd/>
            </a:ln>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000018"/>
                  </a:solidFill>
                  <a:cs typeface="Times New Roman" panose="02020603050405020304" pitchFamily="18" charset="0"/>
                </a:rPr>
                <a:t>0</a:t>
              </a:r>
            </a:p>
          </p:txBody>
        </p:sp>
        <p:sp>
          <p:nvSpPr>
            <p:cNvPr id="62477" name="Text Box 50"/>
            <p:cNvSpPr txBox="1">
              <a:spLocks noChangeArrowheads="1"/>
            </p:cNvSpPr>
            <p:nvPr/>
          </p:nvSpPr>
          <p:spPr bwMode="auto">
            <a:xfrm>
              <a:off x="4293" y="2151"/>
              <a:ext cx="288" cy="327"/>
            </a:xfrm>
            <a:prstGeom prst="rect">
              <a:avLst/>
            </a:prstGeom>
            <a:noFill/>
            <a:ln w="9525">
              <a:noFill/>
              <a:miter lim="800000"/>
              <a:headEnd/>
              <a:tailEnd/>
            </a:ln>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000018"/>
                  </a:solidFill>
                  <a:cs typeface="Times New Roman" panose="02020603050405020304" pitchFamily="18" charset="0"/>
                </a:rPr>
                <a:t>0</a:t>
              </a:r>
            </a:p>
          </p:txBody>
        </p:sp>
        <p:sp>
          <p:nvSpPr>
            <p:cNvPr id="62478" name="Text Box 51"/>
            <p:cNvSpPr txBox="1">
              <a:spLocks noChangeArrowheads="1"/>
            </p:cNvSpPr>
            <p:nvPr/>
          </p:nvSpPr>
          <p:spPr bwMode="auto">
            <a:xfrm>
              <a:off x="3621" y="2457"/>
              <a:ext cx="288" cy="327"/>
            </a:xfrm>
            <a:prstGeom prst="rect">
              <a:avLst/>
            </a:prstGeom>
            <a:noFill/>
            <a:ln w="9525">
              <a:noFill/>
              <a:miter lim="800000"/>
              <a:headEnd/>
              <a:tailEnd/>
            </a:ln>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000018"/>
                  </a:solidFill>
                  <a:cs typeface="Times New Roman" panose="02020603050405020304" pitchFamily="18" charset="0"/>
                </a:rPr>
                <a:t>0</a:t>
              </a:r>
            </a:p>
          </p:txBody>
        </p:sp>
        <p:sp>
          <p:nvSpPr>
            <p:cNvPr id="62479" name="Rectangle 52"/>
            <p:cNvSpPr>
              <a:spLocks noChangeArrowheads="1"/>
            </p:cNvSpPr>
            <p:nvPr/>
          </p:nvSpPr>
          <p:spPr bwMode="auto">
            <a:xfrm>
              <a:off x="4293" y="2439"/>
              <a:ext cx="240" cy="327"/>
            </a:xfrm>
            <a:prstGeom prst="rect">
              <a:avLst/>
            </a:prstGeom>
            <a:noFill/>
            <a:ln w="9525">
              <a:noFill/>
              <a:miter lim="800000"/>
              <a:headEnd/>
              <a:tailEnd/>
            </a:ln>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000018"/>
                  </a:solidFill>
                  <a:cs typeface="Times New Roman" panose="02020603050405020304" pitchFamily="18" charset="0"/>
                </a:rPr>
                <a:t>1</a:t>
              </a:r>
            </a:p>
          </p:txBody>
        </p:sp>
        <p:sp>
          <p:nvSpPr>
            <p:cNvPr id="62480" name="Rectangle 53"/>
            <p:cNvSpPr>
              <a:spLocks noChangeArrowheads="1"/>
            </p:cNvSpPr>
            <p:nvPr/>
          </p:nvSpPr>
          <p:spPr bwMode="auto">
            <a:xfrm>
              <a:off x="3621" y="3033"/>
              <a:ext cx="228" cy="327"/>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0018"/>
                  </a:solidFill>
                  <a:cs typeface="Times New Roman" panose="02020603050405020304" pitchFamily="18" charset="0"/>
                </a:rPr>
                <a:t>1</a:t>
              </a:r>
            </a:p>
          </p:txBody>
        </p:sp>
        <p:sp>
          <p:nvSpPr>
            <p:cNvPr id="62481" name="Rectangle 54"/>
            <p:cNvSpPr>
              <a:spLocks noChangeArrowheads="1"/>
            </p:cNvSpPr>
            <p:nvPr/>
          </p:nvSpPr>
          <p:spPr bwMode="auto">
            <a:xfrm>
              <a:off x="4293" y="3015"/>
              <a:ext cx="228" cy="327"/>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0018"/>
                  </a:solidFill>
                  <a:cs typeface="Times New Roman" panose="02020603050405020304" pitchFamily="18" charset="0"/>
                </a:rPr>
                <a:t>1</a:t>
              </a:r>
            </a:p>
          </p:txBody>
        </p:sp>
        <p:sp>
          <p:nvSpPr>
            <p:cNvPr id="62482" name="Rectangle 55"/>
            <p:cNvSpPr>
              <a:spLocks noChangeArrowheads="1"/>
            </p:cNvSpPr>
            <p:nvPr/>
          </p:nvSpPr>
          <p:spPr bwMode="auto">
            <a:xfrm>
              <a:off x="4293" y="2728"/>
              <a:ext cx="228" cy="327"/>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000018"/>
                  </a:solidFill>
                  <a:cs typeface="Times New Roman" panose="02020603050405020304" pitchFamily="18" charset="0"/>
                </a:rPr>
                <a:t>0</a:t>
              </a:r>
            </a:p>
          </p:txBody>
        </p:sp>
        <p:sp>
          <p:nvSpPr>
            <p:cNvPr id="62483" name="Rectangle 56"/>
            <p:cNvSpPr>
              <a:spLocks noChangeArrowheads="1"/>
            </p:cNvSpPr>
            <p:nvPr/>
          </p:nvSpPr>
          <p:spPr bwMode="auto">
            <a:xfrm>
              <a:off x="3621" y="2737"/>
              <a:ext cx="228" cy="327"/>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000018"/>
                  </a:solidFill>
                  <a:cs typeface="Times New Roman" panose="02020603050405020304" pitchFamily="18" charset="0"/>
                </a:rPr>
                <a:t>1</a:t>
              </a:r>
            </a:p>
          </p:txBody>
        </p:sp>
        <p:sp>
          <p:nvSpPr>
            <p:cNvPr id="62484" name="Rectangle 57"/>
            <p:cNvSpPr>
              <a:spLocks noChangeArrowheads="1"/>
            </p:cNvSpPr>
            <p:nvPr/>
          </p:nvSpPr>
          <p:spPr bwMode="auto">
            <a:xfrm>
              <a:off x="3552" y="1065"/>
              <a:ext cx="2064" cy="327"/>
            </a:xfrm>
            <a:prstGeom prst="rect">
              <a:avLst/>
            </a:prstGeom>
            <a:noFill/>
            <a:ln w="9525" cap="sq">
              <a:noFill/>
              <a:miter lim="800000"/>
              <a:headEnd/>
              <a:tailEnd/>
            </a:ln>
          </p:spPr>
          <p:txBody>
            <a:bodyPr>
              <a:spAutoFit/>
            </a:bodyPr>
            <a:lstStyle/>
            <a:p>
              <a:pPr>
                <a:spcBef>
                  <a:spcPct val="50000"/>
                </a:spcBef>
                <a:defRPr/>
              </a:pPr>
              <a:r>
                <a:rPr lang="en-US" altLang="zh-CN" sz="2800" b="1">
                  <a:solidFill>
                    <a:srgbClr val="000018"/>
                  </a:solidFill>
                  <a:latin typeface="Times New Roman" panose="02020603050405020304" pitchFamily="18" charset="0"/>
                  <a:cs typeface="Times New Roman" panose="02020603050405020304" pitchFamily="18" charset="0"/>
                </a:rPr>
                <a:t> </a:t>
              </a:r>
              <a:r>
                <a:rPr lang="zh-CN" altLang="en-US" sz="2800" b="1">
                  <a:solidFill>
                    <a:srgbClr val="000018"/>
                  </a:solidFill>
                  <a:latin typeface="Times New Roman" panose="02020603050405020304" pitchFamily="18" charset="0"/>
                  <a:cs typeface="Times New Roman" panose="02020603050405020304" pitchFamily="18" charset="0"/>
                </a:rPr>
                <a:t>或门逻辑状态表</a:t>
              </a:r>
            </a:p>
          </p:txBody>
        </p:sp>
        <p:sp>
          <p:nvSpPr>
            <p:cNvPr id="414778" name="Line 58"/>
            <p:cNvSpPr>
              <a:spLocks noChangeShapeType="1"/>
            </p:cNvSpPr>
            <p:nvPr/>
          </p:nvSpPr>
          <p:spPr bwMode="auto">
            <a:xfrm>
              <a:off x="3438" y="1500"/>
              <a:ext cx="1872" cy="0"/>
            </a:xfrm>
            <a:prstGeom prst="line">
              <a:avLst/>
            </a:prstGeom>
            <a:noFill/>
            <a:ln w="28575">
              <a:solidFill>
                <a:srgbClr val="000018"/>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14779" name="Line 59"/>
            <p:cNvSpPr>
              <a:spLocks noChangeShapeType="1"/>
            </p:cNvSpPr>
            <p:nvPr/>
          </p:nvSpPr>
          <p:spPr bwMode="auto">
            <a:xfrm>
              <a:off x="3438" y="1860"/>
              <a:ext cx="1872" cy="0"/>
            </a:xfrm>
            <a:prstGeom prst="line">
              <a:avLst/>
            </a:prstGeom>
            <a:noFill/>
            <a:ln w="28575">
              <a:solidFill>
                <a:srgbClr val="000018"/>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62487" name="Text Box 60"/>
            <p:cNvSpPr txBox="1">
              <a:spLocks noChangeArrowheads="1"/>
            </p:cNvSpPr>
            <p:nvPr/>
          </p:nvSpPr>
          <p:spPr bwMode="auto">
            <a:xfrm>
              <a:off x="3582" y="1829"/>
              <a:ext cx="288" cy="327"/>
            </a:xfrm>
            <a:prstGeom prst="rect">
              <a:avLst/>
            </a:prstGeom>
            <a:noFill/>
            <a:ln w="9525">
              <a:noFill/>
              <a:miter lim="800000"/>
              <a:headEnd/>
              <a:tailEnd/>
            </a:ln>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i="1">
                  <a:solidFill>
                    <a:schemeClr val="accent2"/>
                  </a:solidFill>
                  <a:cs typeface="Times New Roman" panose="02020603050405020304" pitchFamily="18" charset="0"/>
                </a:rPr>
                <a:t>A</a:t>
              </a:r>
            </a:p>
          </p:txBody>
        </p:sp>
        <p:sp>
          <p:nvSpPr>
            <p:cNvPr id="62488" name="Text Box 61"/>
            <p:cNvSpPr txBox="1">
              <a:spLocks noChangeArrowheads="1"/>
            </p:cNvSpPr>
            <p:nvPr/>
          </p:nvSpPr>
          <p:spPr bwMode="auto">
            <a:xfrm>
              <a:off x="4254" y="1829"/>
              <a:ext cx="288" cy="327"/>
            </a:xfrm>
            <a:prstGeom prst="rect">
              <a:avLst/>
            </a:prstGeom>
            <a:noFill/>
            <a:ln w="9525">
              <a:noFill/>
              <a:miter lim="800000"/>
              <a:headEnd/>
              <a:tailEnd/>
            </a:ln>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i="1">
                  <a:solidFill>
                    <a:schemeClr val="accent2"/>
                  </a:solidFill>
                  <a:cs typeface="Times New Roman" panose="02020603050405020304" pitchFamily="18" charset="0"/>
                </a:rPr>
                <a:t>B</a:t>
              </a:r>
            </a:p>
          </p:txBody>
        </p:sp>
        <p:sp>
          <p:nvSpPr>
            <p:cNvPr id="62489" name="Text Box 62"/>
            <p:cNvSpPr txBox="1">
              <a:spLocks noChangeArrowheads="1"/>
            </p:cNvSpPr>
            <p:nvPr/>
          </p:nvSpPr>
          <p:spPr bwMode="auto">
            <a:xfrm>
              <a:off x="4926" y="1829"/>
              <a:ext cx="240" cy="327"/>
            </a:xfrm>
            <a:prstGeom prst="rect">
              <a:avLst/>
            </a:prstGeom>
            <a:noFill/>
            <a:ln w="9525">
              <a:noFill/>
              <a:miter lim="800000"/>
              <a:headEnd/>
              <a:tailEnd/>
            </a:ln>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i="1">
                  <a:solidFill>
                    <a:schemeClr val="accent2"/>
                  </a:solidFill>
                  <a:cs typeface="Times New Roman" panose="02020603050405020304" pitchFamily="18" charset="0"/>
                </a:rPr>
                <a:t>Y</a:t>
              </a:r>
            </a:p>
          </p:txBody>
        </p:sp>
        <p:sp>
          <p:nvSpPr>
            <p:cNvPr id="414783" name="Line 63"/>
            <p:cNvSpPr>
              <a:spLocks noChangeShapeType="1"/>
            </p:cNvSpPr>
            <p:nvPr/>
          </p:nvSpPr>
          <p:spPr bwMode="auto">
            <a:xfrm>
              <a:off x="4734" y="1500"/>
              <a:ext cx="0" cy="1956"/>
            </a:xfrm>
            <a:prstGeom prst="line">
              <a:avLst/>
            </a:prstGeom>
            <a:noFill/>
            <a:ln w="28575">
              <a:solidFill>
                <a:srgbClr val="000018"/>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14784" name="Line 64"/>
            <p:cNvSpPr>
              <a:spLocks noChangeShapeType="1"/>
            </p:cNvSpPr>
            <p:nvPr/>
          </p:nvSpPr>
          <p:spPr bwMode="auto">
            <a:xfrm>
              <a:off x="4110" y="1860"/>
              <a:ext cx="0" cy="1596"/>
            </a:xfrm>
            <a:prstGeom prst="line">
              <a:avLst/>
            </a:prstGeom>
            <a:noFill/>
            <a:ln w="28575">
              <a:solidFill>
                <a:srgbClr val="000018"/>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62492" name="Text Box 65"/>
            <p:cNvSpPr txBox="1">
              <a:spLocks noChangeArrowheads="1"/>
            </p:cNvSpPr>
            <p:nvPr/>
          </p:nvSpPr>
          <p:spPr bwMode="auto">
            <a:xfrm>
              <a:off x="3630" y="1500"/>
              <a:ext cx="1104" cy="327"/>
            </a:xfrm>
            <a:prstGeom prst="rect">
              <a:avLst/>
            </a:prstGeom>
            <a:noFill/>
            <a:ln w="9525">
              <a:noFill/>
              <a:miter lim="800000"/>
              <a:headEnd/>
              <a:tailEnd/>
            </a:ln>
          </p:spPr>
          <p:txBody>
            <a:bodyPr>
              <a:spAutoFit/>
            </a:bodyPr>
            <a:lstStyle/>
            <a:p>
              <a:pPr>
                <a:spcBef>
                  <a:spcPct val="50000"/>
                </a:spcBef>
                <a:defRPr/>
              </a:pPr>
              <a:r>
                <a:rPr lang="zh-CN" altLang="en-US" sz="2800" b="1">
                  <a:solidFill>
                    <a:schemeClr val="accent2"/>
                  </a:solidFill>
                  <a:latin typeface="Times New Roman" panose="02020603050405020304" pitchFamily="18" charset="0"/>
                  <a:cs typeface="Times New Roman" panose="02020603050405020304" pitchFamily="18" charset="0"/>
                </a:rPr>
                <a:t>输       入</a:t>
              </a:r>
            </a:p>
          </p:txBody>
        </p:sp>
        <p:sp>
          <p:nvSpPr>
            <p:cNvPr id="62493" name="Text Box 66"/>
            <p:cNvSpPr txBox="1">
              <a:spLocks noChangeArrowheads="1"/>
            </p:cNvSpPr>
            <p:nvPr/>
          </p:nvSpPr>
          <p:spPr bwMode="auto">
            <a:xfrm>
              <a:off x="4752" y="1481"/>
              <a:ext cx="624" cy="327"/>
            </a:xfrm>
            <a:prstGeom prst="rect">
              <a:avLst/>
            </a:prstGeom>
            <a:noFill/>
            <a:ln w="9525">
              <a:noFill/>
              <a:miter lim="800000"/>
              <a:headEnd/>
              <a:tailEnd/>
            </a:ln>
          </p:spPr>
          <p:txBody>
            <a:bodyPr>
              <a:spAutoFit/>
            </a:bodyPr>
            <a:lstStyle/>
            <a:p>
              <a:pPr>
                <a:spcBef>
                  <a:spcPct val="50000"/>
                </a:spcBef>
                <a:defRPr/>
              </a:pPr>
              <a:r>
                <a:rPr lang="zh-CN" altLang="en-US" sz="2800" b="1">
                  <a:solidFill>
                    <a:schemeClr val="accent2"/>
                  </a:solidFill>
                  <a:latin typeface="Times New Roman" panose="02020603050405020304" pitchFamily="18" charset="0"/>
                  <a:cs typeface="Times New Roman" panose="02020603050405020304" pitchFamily="18" charset="0"/>
                </a:rPr>
                <a:t>输出</a:t>
              </a:r>
            </a:p>
          </p:txBody>
        </p:sp>
        <p:sp>
          <p:nvSpPr>
            <p:cNvPr id="414787" name="Line 67"/>
            <p:cNvSpPr>
              <a:spLocks noChangeShapeType="1"/>
            </p:cNvSpPr>
            <p:nvPr/>
          </p:nvSpPr>
          <p:spPr bwMode="auto">
            <a:xfrm>
              <a:off x="3486" y="3456"/>
              <a:ext cx="1824" cy="0"/>
            </a:xfrm>
            <a:prstGeom prst="line">
              <a:avLst/>
            </a:prstGeom>
            <a:noFill/>
            <a:ln w="28575" cap="sq">
              <a:solidFill>
                <a:srgbClr val="000018"/>
              </a:solidFill>
              <a:round/>
              <a:headEnd/>
              <a:tailEnd/>
            </a:ln>
            <a:effectLst/>
          </p:spPr>
          <p:txBody>
            <a:bodyPr wrap="none"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14788" name="Line 68"/>
            <p:cNvSpPr>
              <a:spLocks noChangeShapeType="1"/>
            </p:cNvSpPr>
            <p:nvPr/>
          </p:nvSpPr>
          <p:spPr bwMode="auto">
            <a:xfrm>
              <a:off x="3444" y="2176"/>
              <a:ext cx="1872" cy="0"/>
            </a:xfrm>
            <a:prstGeom prst="line">
              <a:avLst/>
            </a:prstGeom>
            <a:noFill/>
            <a:ln w="28575">
              <a:solidFill>
                <a:srgbClr val="000018"/>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pic>
        <p:nvPicPr>
          <p:cNvPr id="414800" name="Picture 80" descr="图片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3860800"/>
            <a:ext cx="3465513" cy="179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93082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414726"/>
                                        </p:tgtEl>
                                        <p:attrNameLst>
                                          <p:attrName>style.visibility</p:attrName>
                                        </p:attrNameLst>
                                      </p:cBhvr>
                                      <p:to>
                                        <p:strVal val="visible"/>
                                      </p:to>
                                    </p:set>
                                    <p:animEffect transition="in" filter="blinds(vertical)">
                                      <p:cBhvr>
                                        <p:cTn id="17" dur="500"/>
                                        <p:tgtEl>
                                          <p:spTgt spid="41472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14800"/>
                                        </p:tgtEl>
                                        <p:attrNameLst>
                                          <p:attrName>style.visibility</p:attrName>
                                        </p:attrNameLst>
                                      </p:cBhvr>
                                      <p:to>
                                        <p:strVal val="visible"/>
                                      </p:to>
                                    </p:set>
                                    <p:animEffect transition="in" filter="wipe(left)">
                                      <p:cBhvr>
                                        <p:cTn id="22" dur="1000"/>
                                        <p:tgtEl>
                                          <p:spTgt spid="4148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4726" grpId="0" animBg="1"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16844" name="Picture 76" descr="图片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1247" y="1787919"/>
            <a:ext cx="3081338" cy="336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6770" name="Rectangle 2"/>
          <p:cNvSpPr>
            <a:spLocks noGrp="1" noChangeArrowheads="1"/>
          </p:cNvSpPr>
          <p:nvPr>
            <p:ph type="ctrTitle"/>
          </p:nvPr>
        </p:nvSpPr>
        <p:spPr bwMode="auto">
          <a:xfrm>
            <a:off x="829147" y="736994"/>
            <a:ext cx="3517900" cy="53340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en-US" altLang="zh-CN" sz="2800" b="1" smtClean="0">
                <a:solidFill>
                  <a:srgbClr val="CC0000"/>
                </a:solidFill>
                <a:latin typeface="Times New Roman" panose="02020603050405020304" pitchFamily="18" charset="0"/>
                <a:cs typeface="Times New Roman" panose="02020603050405020304" pitchFamily="18" charset="0"/>
              </a:rPr>
              <a:t>3. </a:t>
            </a:r>
            <a:r>
              <a:rPr lang="zh-CN" altLang="en-US" sz="2800" b="1" smtClean="0">
                <a:solidFill>
                  <a:srgbClr val="CC0000"/>
                </a:solidFill>
                <a:latin typeface="Times New Roman" panose="02020603050405020304" pitchFamily="18" charset="0"/>
                <a:cs typeface="Times New Roman" panose="02020603050405020304" pitchFamily="18" charset="0"/>
              </a:rPr>
              <a:t>晶体管非门电路</a:t>
            </a:r>
          </a:p>
        </p:txBody>
      </p:sp>
      <p:grpSp>
        <p:nvGrpSpPr>
          <p:cNvPr id="2" name="Group 32"/>
          <p:cNvGrpSpPr>
            <a:grpSpLocks/>
          </p:cNvGrpSpPr>
          <p:nvPr/>
        </p:nvGrpSpPr>
        <p:grpSpPr bwMode="auto">
          <a:xfrm>
            <a:off x="3953347" y="2202256"/>
            <a:ext cx="914400" cy="685800"/>
            <a:chOff x="2496" y="1296"/>
            <a:chExt cx="576" cy="432"/>
          </a:xfrm>
        </p:grpSpPr>
        <p:sp>
          <p:nvSpPr>
            <p:cNvPr id="1068" name="AutoShape 33"/>
            <p:cNvSpPr>
              <a:spLocks noChangeArrowheads="1"/>
            </p:cNvSpPr>
            <p:nvPr/>
          </p:nvSpPr>
          <p:spPr bwMode="auto">
            <a:xfrm>
              <a:off x="2496" y="1296"/>
              <a:ext cx="576" cy="432"/>
            </a:xfrm>
            <a:prstGeom prst="wedgeEllipseCallout">
              <a:avLst>
                <a:gd name="adj1" fmla="val -135417"/>
                <a:gd name="adj2" fmla="val 158796"/>
              </a:avLst>
            </a:prstGeom>
            <a:solidFill>
              <a:srgbClr val="FFFF99"/>
            </a:solidFill>
            <a:ln w="28575">
              <a:solidFill>
                <a:srgbClr val="FF3300"/>
              </a:solidFill>
              <a:miter lim="800000"/>
              <a:headEnd/>
              <a:tailEnd/>
            </a:ln>
          </p:spPr>
          <p:txBody>
            <a:bodyPr wrap="none" anchor="ctr"/>
            <a:lstStyle/>
            <a:p>
              <a:pPr algn="ctr">
                <a:defRPr/>
              </a:pPr>
              <a:endParaRPr lang="zh-CN" altLang="zh-CN" b="1">
                <a:solidFill>
                  <a:srgbClr val="FFFF00"/>
                </a:solidFill>
                <a:latin typeface="Times New Roman" panose="02020603050405020304" pitchFamily="18" charset="0"/>
                <a:cs typeface="Times New Roman" panose="02020603050405020304" pitchFamily="18" charset="0"/>
              </a:endParaRPr>
            </a:p>
          </p:txBody>
        </p:sp>
        <p:sp>
          <p:nvSpPr>
            <p:cNvPr id="416802" name="Rectangle 34"/>
            <p:cNvSpPr>
              <a:spLocks noChangeArrowheads="1"/>
            </p:cNvSpPr>
            <p:nvPr/>
          </p:nvSpPr>
          <p:spPr bwMode="auto">
            <a:xfrm>
              <a:off x="2544" y="1344"/>
              <a:ext cx="407" cy="233"/>
            </a:xfrm>
            <a:prstGeom prst="rect">
              <a:avLst/>
            </a:prstGeom>
            <a:noFill/>
            <a:ln w="9525">
              <a:noFill/>
              <a:miter lim="800000"/>
              <a:headEnd/>
              <a:tailEnd/>
            </a:ln>
            <a:effectLst/>
          </p:spPr>
          <p:txBody>
            <a:bodyPr wrap="none">
              <a:spAutoFit/>
            </a:bodyPr>
            <a:lstStyle/>
            <a:p>
              <a:pPr>
                <a:defRPr/>
              </a:pPr>
              <a:r>
                <a:rPr lang="zh-CN" altLang="en-US" b="1">
                  <a:solidFill>
                    <a:srgbClr val="000099"/>
                  </a:solidFill>
                  <a:latin typeface="Times New Roman" panose="02020603050405020304" pitchFamily="18" charset="0"/>
                  <a:cs typeface="Times New Roman" panose="02020603050405020304" pitchFamily="18" charset="0"/>
                </a:rPr>
                <a:t>截止</a:t>
              </a:r>
              <a:endParaRPr lang="zh-CN" altLang="en-US" b="1">
                <a:solidFill>
                  <a:srgbClr val="FFFF00"/>
                </a:solidFill>
                <a:latin typeface="Times New Roman" panose="02020603050405020304" pitchFamily="18" charset="0"/>
                <a:cs typeface="Times New Roman" panose="02020603050405020304" pitchFamily="18" charset="0"/>
              </a:endParaRPr>
            </a:p>
          </p:txBody>
        </p:sp>
      </p:grpSp>
      <p:grpSp>
        <p:nvGrpSpPr>
          <p:cNvPr id="3" name="Group 38"/>
          <p:cNvGrpSpPr>
            <a:grpSpLocks/>
          </p:cNvGrpSpPr>
          <p:nvPr/>
        </p:nvGrpSpPr>
        <p:grpSpPr bwMode="auto">
          <a:xfrm>
            <a:off x="829147" y="5326456"/>
            <a:ext cx="3582988" cy="579438"/>
            <a:chOff x="528" y="3264"/>
            <a:chExt cx="2257" cy="365"/>
          </a:xfrm>
        </p:grpSpPr>
        <p:sp>
          <p:nvSpPr>
            <p:cNvPr id="1066" name="Rectangle 39"/>
            <p:cNvSpPr>
              <a:spLocks noChangeArrowheads="1"/>
            </p:cNvSpPr>
            <p:nvPr/>
          </p:nvSpPr>
          <p:spPr bwMode="auto">
            <a:xfrm>
              <a:off x="528" y="3264"/>
              <a:ext cx="2257" cy="365"/>
            </a:xfrm>
            <a:prstGeom prst="rect">
              <a:avLst/>
            </a:prstGeom>
            <a:noFill/>
            <a:ln w="9525">
              <a:noFill/>
              <a:miter lim="800000"/>
              <a:headEnd/>
              <a:tailEnd/>
            </a:ln>
          </p:spPr>
          <p:txBody>
            <a:bodyPr wrap="none">
              <a:spAutoFit/>
            </a:bodyPr>
            <a:lstStyle/>
            <a:p>
              <a:pPr>
                <a:defRPr/>
              </a:pPr>
              <a:r>
                <a:rPr lang="en-US" altLang="zh-CN" sz="2800" b="1">
                  <a:solidFill>
                    <a:srgbClr val="005800"/>
                  </a:solidFill>
                  <a:latin typeface="Times New Roman" panose="02020603050405020304" pitchFamily="18" charset="0"/>
                  <a:cs typeface="Times New Roman" panose="02020603050405020304" pitchFamily="18" charset="0"/>
                </a:rPr>
                <a:t>(2) </a:t>
              </a:r>
              <a:r>
                <a:rPr lang="zh-CN" altLang="zh-CN" sz="2800" b="1">
                  <a:solidFill>
                    <a:srgbClr val="005800"/>
                  </a:solidFill>
                  <a:latin typeface="Times New Roman" panose="02020603050405020304" pitchFamily="18" charset="0"/>
                  <a:cs typeface="Times New Roman" panose="02020603050405020304" pitchFamily="18" charset="0"/>
                </a:rPr>
                <a:t>逻辑表达式：</a:t>
              </a:r>
              <a:r>
                <a:rPr lang="en-US" altLang="zh-CN" sz="3200" b="1" i="1">
                  <a:solidFill>
                    <a:srgbClr val="000099"/>
                  </a:solidFill>
                  <a:latin typeface="Times New Roman" panose="02020603050405020304" pitchFamily="18" charset="0"/>
                  <a:cs typeface="Times New Roman" panose="02020603050405020304" pitchFamily="18" charset="0"/>
                </a:rPr>
                <a:t>Y</a:t>
              </a:r>
              <a:r>
                <a:rPr lang="en-US" altLang="zh-CN" sz="3200" b="1">
                  <a:solidFill>
                    <a:srgbClr val="000099"/>
                  </a:solidFill>
                  <a:latin typeface="Times New Roman" panose="02020603050405020304" pitchFamily="18" charset="0"/>
                  <a:cs typeface="Times New Roman" panose="02020603050405020304" pitchFamily="18" charset="0"/>
                </a:rPr>
                <a:t>=</a:t>
              </a:r>
              <a:r>
                <a:rPr lang="en-US" altLang="zh-CN" sz="3200" b="1" i="1">
                  <a:solidFill>
                    <a:srgbClr val="000099"/>
                  </a:solidFill>
                  <a:latin typeface="Times New Roman" panose="02020603050405020304" pitchFamily="18" charset="0"/>
                  <a:cs typeface="Times New Roman" panose="02020603050405020304" pitchFamily="18" charset="0"/>
                </a:rPr>
                <a:t>A</a:t>
              </a:r>
              <a:endParaRPr lang="en-US" altLang="zh-CN" b="1">
                <a:solidFill>
                  <a:srgbClr val="CC0000"/>
                </a:solidFill>
                <a:latin typeface="Times New Roman" panose="02020603050405020304" pitchFamily="18" charset="0"/>
                <a:cs typeface="Times New Roman" panose="02020603050405020304" pitchFamily="18" charset="0"/>
              </a:endParaRPr>
            </a:p>
          </p:txBody>
        </p:sp>
        <p:sp>
          <p:nvSpPr>
            <p:cNvPr id="416808" name="Line 40"/>
            <p:cNvSpPr>
              <a:spLocks noChangeShapeType="1"/>
            </p:cNvSpPr>
            <p:nvPr/>
          </p:nvSpPr>
          <p:spPr bwMode="auto">
            <a:xfrm>
              <a:off x="2608" y="3344"/>
              <a:ext cx="144" cy="0"/>
            </a:xfrm>
            <a:prstGeom prst="line">
              <a:avLst/>
            </a:prstGeom>
            <a:noFill/>
            <a:ln w="28575">
              <a:solidFill>
                <a:srgbClr val="0000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sp>
        <p:nvSpPr>
          <p:cNvPr id="416809" name="Rectangle 41"/>
          <p:cNvSpPr>
            <a:spLocks noChangeArrowheads="1"/>
          </p:cNvSpPr>
          <p:nvPr/>
        </p:nvSpPr>
        <p:spPr bwMode="auto">
          <a:xfrm>
            <a:off x="752947" y="3286519"/>
            <a:ext cx="336550" cy="457200"/>
          </a:xfrm>
          <a:prstGeom prst="rect">
            <a:avLst/>
          </a:prstGeom>
          <a:noFill/>
          <a:ln w="28575">
            <a:noFill/>
            <a:prstDash val="sysDot"/>
            <a:miter lim="800000"/>
            <a:headEnd/>
            <a:tailEnd/>
          </a:ln>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3300"/>
                </a:solidFill>
                <a:cs typeface="Times New Roman" panose="02020603050405020304" pitchFamily="18" charset="0"/>
              </a:rPr>
              <a:t>0</a:t>
            </a:r>
          </a:p>
        </p:txBody>
      </p:sp>
      <p:sp>
        <p:nvSpPr>
          <p:cNvPr id="416810" name="Rectangle 42"/>
          <p:cNvSpPr>
            <a:spLocks noChangeArrowheads="1"/>
          </p:cNvSpPr>
          <p:nvPr/>
        </p:nvSpPr>
        <p:spPr bwMode="auto">
          <a:xfrm>
            <a:off x="4453379" y="3114553"/>
            <a:ext cx="301685" cy="369332"/>
          </a:xfrm>
          <a:prstGeom prst="rect">
            <a:avLst/>
          </a:prstGeom>
          <a:noFill/>
          <a:ln w="28575">
            <a:noFill/>
            <a:prstDash val="sysDot"/>
            <a:miter lim="800000"/>
            <a:headEnd/>
            <a:tailEnd/>
          </a:ln>
        </p:spPr>
        <p:txBody>
          <a:bodyPr wrap="none" anchor="ctr">
            <a:spAutoFit/>
          </a:bodyPr>
          <a:lstStyle/>
          <a:p>
            <a:pPr algn="ctr">
              <a:spcBef>
                <a:spcPct val="50000"/>
              </a:spcBef>
              <a:defRPr/>
            </a:pPr>
            <a:r>
              <a:rPr lang="en-US" altLang="zh-CN" b="1">
                <a:solidFill>
                  <a:srgbClr val="FF3300"/>
                </a:solidFill>
                <a:latin typeface="Times New Roman" panose="02020603050405020304" pitchFamily="18" charset="0"/>
                <a:cs typeface="Times New Roman" panose="02020603050405020304" pitchFamily="18" charset="0"/>
              </a:rPr>
              <a:t>1</a:t>
            </a:r>
            <a:endParaRPr lang="en-US" altLang="zh-CN" sz="2800" b="1">
              <a:solidFill>
                <a:srgbClr val="FF3300"/>
              </a:solidFill>
              <a:latin typeface="Times New Roman" panose="02020603050405020304" pitchFamily="18" charset="0"/>
              <a:cs typeface="Times New Roman" panose="02020603050405020304" pitchFamily="18" charset="0"/>
            </a:endParaRPr>
          </a:p>
        </p:txBody>
      </p:sp>
      <p:sp>
        <p:nvSpPr>
          <p:cNvPr id="416811" name="Text Box 43"/>
          <p:cNvSpPr txBox="1">
            <a:spLocks noChangeArrowheads="1"/>
          </p:cNvSpPr>
          <p:nvPr/>
        </p:nvSpPr>
        <p:spPr bwMode="auto">
          <a:xfrm>
            <a:off x="600547" y="1302144"/>
            <a:ext cx="2133600" cy="519112"/>
          </a:xfrm>
          <a:prstGeom prst="rect">
            <a:avLst/>
          </a:prstGeom>
          <a:noFill/>
          <a:ln w="9525">
            <a:noFill/>
            <a:miter lim="800000"/>
            <a:headEnd/>
            <a:tailEnd/>
          </a:ln>
          <a:effectLst/>
        </p:spPr>
        <p:txBody>
          <a:bodyPr>
            <a:spAutoFit/>
          </a:bodyPr>
          <a:lstStyle/>
          <a:p>
            <a:pPr>
              <a:spcBef>
                <a:spcPct val="50000"/>
              </a:spcBef>
              <a:defRPr/>
            </a:pPr>
            <a:r>
              <a:rPr lang="en-US" altLang="zh-CN" sz="2800" b="1">
                <a:solidFill>
                  <a:srgbClr val="006600"/>
                </a:solidFill>
                <a:latin typeface="Times New Roman" panose="02020603050405020304" pitchFamily="18" charset="0"/>
                <a:cs typeface="Times New Roman" panose="02020603050405020304" pitchFamily="18" charset="0"/>
              </a:rPr>
              <a:t> (1) </a:t>
            </a:r>
            <a:r>
              <a:rPr lang="zh-CN" altLang="en-US" sz="2800" b="1">
                <a:solidFill>
                  <a:srgbClr val="006600"/>
                </a:solidFill>
                <a:latin typeface="Times New Roman" panose="02020603050405020304" pitchFamily="18" charset="0"/>
                <a:cs typeface="Times New Roman" panose="02020603050405020304" pitchFamily="18" charset="0"/>
              </a:rPr>
              <a:t>电路</a:t>
            </a:r>
          </a:p>
        </p:txBody>
      </p:sp>
      <p:grpSp>
        <p:nvGrpSpPr>
          <p:cNvPr id="4" name="Group 44"/>
          <p:cNvGrpSpPr>
            <a:grpSpLocks/>
          </p:cNvGrpSpPr>
          <p:nvPr/>
        </p:nvGrpSpPr>
        <p:grpSpPr bwMode="auto">
          <a:xfrm>
            <a:off x="4418485" y="3069031"/>
            <a:ext cx="596900" cy="457200"/>
            <a:chOff x="2592" y="2688"/>
            <a:chExt cx="576" cy="288"/>
          </a:xfrm>
        </p:grpSpPr>
        <p:graphicFrame>
          <p:nvGraphicFramePr>
            <p:cNvPr id="1027" name="Object 45"/>
            <p:cNvGraphicFramePr>
              <a:graphicFrameLocks noChangeAspect="1"/>
            </p:cNvGraphicFramePr>
            <p:nvPr/>
          </p:nvGraphicFramePr>
          <p:xfrm>
            <a:off x="2640" y="2688"/>
            <a:ext cx="384" cy="269"/>
          </p:xfrm>
          <a:graphic>
            <a:graphicData uri="http://schemas.openxmlformats.org/presentationml/2006/ole">
              <mc:AlternateContent xmlns:mc="http://schemas.openxmlformats.org/markup-compatibility/2006">
                <mc:Choice xmlns:v="urn:schemas-microsoft-com:vml" Requires="v">
                  <p:oleObj spid="_x0000_s1032" name="BMP 图象" r:id="rId5" imgW="380852" imgH="266737" progId="Paint.Picture">
                    <p:embed/>
                  </p:oleObj>
                </mc:Choice>
                <mc:Fallback>
                  <p:oleObj name="BMP 图象" r:id="rId5" imgW="380852" imgH="266737"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0" y="2688"/>
                          <a:ext cx="38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65" name="Text Box 46"/>
            <p:cNvSpPr txBox="1">
              <a:spLocks noChangeArrowheads="1"/>
            </p:cNvSpPr>
            <p:nvPr/>
          </p:nvSpPr>
          <p:spPr bwMode="auto">
            <a:xfrm>
              <a:off x="2592" y="2688"/>
              <a:ext cx="576" cy="288"/>
            </a:xfrm>
            <a:prstGeom prst="rect">
              <a:avLst/>
            </a:prstGeom>
            <a:noFill/>
            <a:ln w="9525">
              <a:noFill/>
              <a:miter lim="800000"/>
              <a:headEnd/>
              <a:tailEnd/>
            </a:ln>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FF3300"/>
                  </a:solidFill>
                  <a:cs typeface="Times New Roman" panose="02020603050405020304" pitchFamily="18" charset="0"/>
                </a:rPr>
                <a:t>0</a:t>
              </a:r>
            </a:p>
          </p:txBody>
        </p:sp>
      </p:grpSp>
      <p:grpSp>
        <p:nvGrpSpPr>
          <p:cNvPr id="5" name="Group 47"/>
          <p:cNvGrpSpPr>
            <a:grpSpLocks/>
          </p:cNvGrpSpPr>
          <p:nvPr/>
        </p:nvGrpSpPr>
        <p:grpSpPr bwMode="auto">
          <a:xfrm>
            <a:off x="784697" y="3294456"/>
            <a:ext cx="581025" cy="457200"/>
            <a:chOff x="2592" y="2688"/>
            <a:chExt cx="576" cy="288"/>
          </a:xfrm>
        </p:grpSpPr>
        <p:graphicFrame>
          <p:nvGraphicFramePr>
            <p:cNvPr id="1026" name="Object 48"/>
            <p:cNvGraphicFramePr>
              <a:graphicFrameLocks noChangeAspect="1"/>
            </p:cNvGraphicFramePr>
            <p:nvPr/>
          </p:nvGraphicFramePr>
          <p:xfrm>
            <a:off x="2640" y="2688"/>
            <a:ext cx="384" cy="269"/>
          </p:xfrm>
          <a:graphic>
            <a:graphicData uri="http://schemas.openxmlformats.org/presentationml/2006/ole">
              <mc:AlternateContent xmlns:mc="http://schemas.openxmlformats.org/markup-compatibility/2006">
                <mc:Choice xmlns:v="urn:schemas-microsoft-com:vml" Requires="v">
                  <p:oleObj spid="_x0000_s1033" name="BMP 图象" r:id="rId7" imgW="380852" imgH="266737" progId="Paint.Picture">
                    <p:embed/>
                  </p:oleObj>
                </mc:Choice>
                <mc:Fallback>
                  <p:oleObj name="BMP 图象" r:id="rId7" imgW="380852" imgH="266737"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0" y="2688"/>
                          <a:ext cx="38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64" name="Text Box 49"/>
            <p:cNvSpPr txBox="1">
              <a:spLocks noChangeArrowheads="1"/>
            </p:cNvSpPr>
            <p:nvPr/>
          </p:nvSpPr>
          <p:spPr bwMode="auto">
            <a:xfrm>
              <a:off x="2592" y="2688"/>
              <a:ext cx="576" cy="288"/>
            </a:xfrm>
            <a:prstGeom prst="rect">
              <a:avLst/>
            </a:prstGeom>
            <a:noFill/>
            <a:ln w="9525">
              <a:noFill/>
              <a:miter lim="800000"/>
              <a:headEnd/>
              <a:tailEnd/>
            </a:ln>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FF3300"/>
                  </a:solidFill>
                  <a:cs typeface="Times New Roman" panose="02020603050405020304" pitchFamily="18" charset="0"/>
                </a:rPr>
                <a:t>1</a:t>
              </a:r>
            </a:p>
          </p:txBody>
        </p:sp>
      </p:grpSp>
      <p:grpSp>
        <p:nvGrpSpPr>
          <p:cNvPr id="1037" name="Group 50"/>
          <p:cNvGrpSpPr>
            <a:grpSpLocks/>
          </p:cNvGrpSpPr>
          <p:nvPr/>
        </p:nvGrpSpPr>
        <p:grpSpPr bwMode="auto">
          <a:xfrm>
            <a:off x="5553547" y="2507056"/>
            <a:ext cx="2209800" cy="1447800"/>
            <a:chOff x="3504" y="1488"/>
            <a:chExt cx="1392" cy="912"/>
          </a:xfrm>
        </p:grpSpPr>
        <p:grpSp>
          <p:nvGrpSpPr>
            <p:cNvPr id="1051" name="Group 51"/>
            <p:cNvGrpSpPr>
              <a:grpSpLocks/>
            </p:cNvGrpSpPr>
            <p:nvPr/>
          </p:nvGrpSpPr>
          <p:grpSpPr bwMode="auto">
            <a:xfrm>
              <a:off x="3632" y="2069"/>
              <a:ext cx="964" cy="327"/>
              <a:chOff x="3632" y="1997"/>
              <a:chExt cx="964" cy="327"/>
            </a:xfrm>
          </p:grpSpPr>
          <p:sp>
            <p:nvSpPr>
              <p:cNvPr id="1062" name="Text Box 52"/>
              <p:cNvSpPr txBox="1">
                <a:spLocks noChangeArrowheads="1"/>
              </p:cNvSpPr>
              <p:nvPr/>
            </p:nvSpPr>
            <p:spPr bwMode="auto">
              <a:xfrm>
                <a:off x="3632" y="1997"/>
                <a:ext cx="340" cy="327"/>
              </a:xfrm>
              <a:prstGeom prst="rect">
                <a:avLst/>
              </a:prstGeom>
              <a:noFill/>
              <a:ln w="9525">
                <a:noFill/>
                <a:miter lim="800000"/>
                <a:headEnd/>
                <a:tailEnd/>
              </a:ln>
            </p:spPr>
            <p:txBody>
              <a:bodyPr wrap="none" anchor="ctr">
                <a:spAutoFit/>
              </a:bodyPr>
              <a:lstStyle/>
              <a:p>
                <a:pPr algn="ctr">
                  <a:spcBef>
                    <a:spcPct val="50000"/>
                  </a:spcBef>
                  <a:defRPr/>
                </a:pPr>
                <a:r>
                  <a:rPr lang="en-US" altLang="zh-CN" sz="2800" b="1">
                    <a:solidFill>
                      <a:srgbClr val="000018"/>
                    </a:solidFill>
                    <a:latin typeface="Times New Roman" panose="02020603050405020304" pitchFamily="18" charset="0"/>
                    <a:cs typeface="Times New Roman" panose="02020603050405020304" pitchFamily="18" charset="0"/>
                  </a:rPr>
                  <a:t>  1</a:t>
                </a:r>
              </a:p>
            </p:txBody>
          </p:sp>
          <p:sp>
            <p:nvSpPr>
              <p:cNvPr id="1063" name="Text Box 53"/>
              <p:cNvSpPr txBox="1">
                <a:spLocks noChangeArrowheads="1"/>
              </p:cNvSpPr>
              <p:nvPr/>
            </p:nvSpPr>
            <p:spPr bwMode="auto">
              <a:xfrm>
                <a:off x="4256" y="1997"/>
                <a:ext cx="340" cy="327"/>
              </a:xfrm>
              <a:prstGeom prst="rect">
                <a:avLst/>
              </a:prstGeom>
              <a:noFill/>
              <a:ln w="9525">
                <a:noFill/>
                <a:miter lim="800000"/>
                <a:headEnd/>
                <a:tailEnd/>
              </a:ln>
            </p:spPr>
            <p:txBody>
              <a:bodyPr wrap="none" anchor="ctr">
                <a:spAutoFit/>
              </a:bodyPr>
              <a:lstStyle/>
              <a:p>
                <a:pPr algn="ctr">
                  <a:spcBef>
                    <a:spcPct val="50000"/>
                  </a:spcBef>
                  <a:defRPr/>
                </a:pPr>
                <a:r>
                  <a:rPr lang="en-US" altLang="zh-CN" sz="2800" b="1">
                    <a:solidFill>
                      <a:srgbClr val="000018"/>
                    </a:solidFill>
                    <a:latin typeface="Times New Roman" panose="02020603050405020304" pitchFamily="18" charset="0"/>
                    <a:cs typeface="Times New Roman" panose="02020603050405020304" pitchFamily="18" charset="0"/>
                  </a:rPr>
                  <a:t>  0</a:t>
                </a:r>
              </a:p>
            </p:txBody>
          </p:sp>
        </p:grpSp>
        <p:sp>
          <p:nvSpPr>
            <p:cNvPr id="1052" name="Text Box 54"/>
            <p:cNvSpPr txBox="1">
              <a:spLocks noChangeArrowheads="1"/>
            </p:cNvSpPr>
            <p:nvPr/>
          </p:nvSpPr>
          <p:spPr bwMode="auto">
            <a:xfrm>
              <a:off x="4360" y="1773"/>
              <a:ext cx="228" cy="327"/>
            </a:xfrm>
            <a:prstGeom prst="rect">
              <a:avLst/>
            </a:prstGeom>
            <a:noFill/>
            <a:ln w="9525">
              <a:noFill/>
              <a:miter lim="800000"/>
              <a:headEnd/>
              <a:tailEnd/>
            </a:ln>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0018"/>
                  </a:solidFill>
                  <a:cs typeface="Times New Roman" panose="02020603050405020304" pitchFamily="18" charset="0"/>
                </a:rPr>
                <a:t>1</a:t>
              </a:r>
            </a:p>
          </p:txBody>
        </p:sp>
        <p:sp>
          <p:nvSpPr>
            <p:cNvPr id="1053" name="Text Box 55"/>
            <p:cNvSpPr txBox="1">
              <a:spLocks noChangeArrowheads="1"/>
            </p:cNvSpPr>
            <p:nvPr/>
          </p:nvSpPr>
          <p:spPr bwMode="auto">
            <a:xfrm>
              <a:off x="3736" y="1781"/>
              <a:ext cx="228" cy="327"/>
            </a:xfrm>
            <a:prstGeom prst="rect">
              <a:avLst/>
            </a:prstGeom>
            <a:noFill/>
            <a:ln w="9525">
              <a:noFill/>
              <a:miter lim="800000"/>
              <a:headEnd/>
              <a:tailEnd/>
            </a:ln>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0018"/>
                  </a:solidFill>
                  <a:cs typeface="Times New Roman" panose="02020603050405020304" pitchFamily="18" charset="0"/>
                </a:rPr>
                <a:t>0</a:t>
              </a:r>
            </a:p>
          </p:txBody>
        </p:sp>
        <p:grpSp>
          <p:nvGrpSpPr>
            <p:cNvPr id="1054" name="Group 56"/>
            <p:cNvGrpSpPr>
              <a:grpSpLocks/>
            </p:cNvGrpSpPr>
            <p:nvPr/>
          </p:nvGrpSpPr>
          <p:grpSpPr bwMode="auto">
            <a:xfrm>
              <a:off x="3504" y="1488"/>
              <a:ext cx="1392" cy="912"/>
              <a:chOff x="3504" y="1486"/>
              <a:chExt cx="1392" cy="818"/>
            </a:xfrm>
          </p:grpSpPr>
          <p:sp>
            <p:nvSpPr>
              <p:cNvPr id="1055" name="Text Box 57"/>
              <p:cNvSpPr txBox="1">
                <a:spLocks noChangeArrowheads="1"/>
              </p:cNvSpPr>
              <p:nvPr/>
            </p:nvSpPr>
            <p:spPr bwMode="auto">
              <a:xfrm>
                <a:off x="3734" y="1486"/>
                <a:ext cx="265" cy="293"/>
              </a:xfrm>
              <a:prstGeom prst="rect">
                <a:avLst/>
              </a:prstGeom>
              <a:noFill/>
              <a:ln w="9525">
                <a:noFill/>
                <a:miter lim="800000"/>
                <a:headEnd/>
                <a:tailEnd/>
              </a:ln>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solidFill>
                      <a:srgbClr val="000018"/>
                    </a:solidFill>
                    <a:cs typeface="Times New Roman" panose="02020603050405020304" pitchFamily="18" charset="0"/>
                  </a:rPr>
                  <a:t>A</a:t>
                </a:r>
              </a:p>
            </p:txBody>
          </p:sp>
          <p:sp>
            <p:nvSpPr>
              <p:cNvPr id="1056" name="Text Box 58"/>
              <p:cNvSpPr txBox="1">
                <a:spLocks noChangeArrowheads="1"/>
              </p:cNvSpPr>
              <p:nvPr/>
            </p:nvSpPr>
            <p:spPr bwMode="auto">
              <a:xfrm>
                <a:off x="4368" y="1486"/>
                <a:ext cx="183" cy="293"/>
              </a:xfrm>
              <a:prstGeom prst="rect">
                <a:avLst/>
              </a:prstGeom>
              <a:noFill/>
              <a:ln w="9525">
                <a:noFill/>
                <a:miter lim="800000"/>
                <a:headEnd/>
                <a:tailEnd/>
              </a:ln>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solidFill>
                      <a:srgbClr val="000018"/>
                    </a:solidFill>
                    <a:cs typeface="Times New Roman" panose="02020603050405020304" pitchFamily="18" charset="0"/>
                  </a:rPr>
                  <a:t>Y</a:t>
                </a:r>
              </a:p>
            </p:txBody>
          </p:sp>
          <p:grpSp>
            <p:nvGrpSpPr>
              <p:cNvPr id="1057" name="Group 59"/>
              <p:cNvGrpSpPr>
                <a:grpSpLocks/>
              </p:cNvGrpSpPr>
              <p:nvPr/>
            </p:nvGrpSpPr>
            <p:grpSpPr bwMode="auto">
              <a:xfrm>
                <a:off x="3504" y="1488"/>
                <a:ext cx="1392" cy="816"/>
                <a:chOff x="3792" y="1488"/>
                <a:chExt cx="1392" cy="816"/>
              </a:xfrm>
            </p:grpSpPr>
            <p:sp>
              <p:nvSpPr>
                <p:cNvPr id="416828" name="Line 60"/>
                <p:cNvSpPr>
                  <a:spLocks noChangeShapeType="1"/>
                </p:cNvSpPr>
                <p:nvPr/>
              </p:nvSpPr>
              <p:spPr bwMode="auto">
                <a:xfrm>
                  <a:off x="3840" y="1488"/>
                  <a:ext cx="1344" cy="0"/>
                </a:xfrm>
                <a:prstGeom prst="line">
                  <a:avLst/>
                </a:prstGeom>
                <a:noFill/>
                <a:ln w="28575">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16829" name="Line 61"/>
                <p:cNvSpPr>
                  <a:spLocks noChangeShapeType="1"/>
                </p:cNvSpPr>
                <p:nvPr/>
              </p:nvSpPr>
              <p:spPr bwMode="auto">
                <a:xfrm>
                  <a:off x="4416" y="1488"/>
                  <a:ext cx="0" cy="816"/>
                </a:xfrm>
                <a:prstGeom prst="line">
                  <a:avLst/>
                </a:prstGeom>
                <a:noFill/>
                <a:ln w="28575">
                  <a:solidFill>
                    <a:srgbClr val="000018"/>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16830" name="Line 62"/>
                <p:cNvSpPr>
                  <a:spLocks noChangeShapeType="1"/>
                </p:cNvSpPr>
                <p:nvPr/>
              </p:nvSpPr>
              <p:spPr bwMode="auto">
                <a:xfrm>
                  <a:off x="3840" y="1776"/>
                  <a:ext cx="1344" cy="0"/>
                </a:xfrm>
                <a:prstGeom prst="line">
                  <a:avLst/>
                </a:prstGeom>
                <a:noFill/>
                <a:ln w="28575">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16831" name="Line 63"/>
                <p:cNvSpPr>
                  <a:spLocks noChangeShapeType="1"/>
                </p:cNvSpPr>
                <p:nvPr/>
              </p:nvSpPr>
              <p:spPr bwMode="auto">
                <a:xfrm>
                  <a:off x="3792" y="2304"/>
                  <a:ext cx="1344" cy="0"/>
                </a:xfrm>
                <a:prstGeom prst="line">
                  <a:avLst/>
                </a:prstGeom>
                <a:noFill/>
                <a:ln w="28575">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grpSp>
      <p:sp>
        <p:nvSpPr>
          <p:cNvPr id="416832" name="Rectangle 64"/>
          <p:cNvSpPr>
            <a:spLocks noChangeArrowheads="1"/>
          </p:cNvSpPr>
          <p:nvPr/>
        </p:nvSpPr>
        <p:spPr bwMode="auto">
          <a:xfrm>
            <a:off x="5350347" y="1897456"/>
            <a:ext cx="2773363" cy="519113"/>
          </a:xfrm>
          <a:prstGeom prst="rect">
            <a:avLst/>
          </a:prstGeom>
          <a:noFill/>
          <a:ln w="28575">
            <a:noFill/>
            <a:miter lim="800000"/>
            <a:headEnd/>
            <a:tailEnd/>
          </a:ln>
          <a:effectLst/>
        </p:spPr>
        <p:txBody>
          <a:bodyPr wrap="none" anchor="ctr">
            <a:spAutoFit/>
          </a:bodyPr>
          <a:lstStyle/>
          <a:p>
            <a:pPr algn="ctr">
              <a:defRPr/>
            </a:pPr>
            <a:r>
              <a:rPr lang="en-US" altLang="zh-CN" sz="2800" b="1">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非门逻辑状态表</a:t>
            </a:r>
          </a:p>
        </p:txBody>
      </p:sp>
      <p:grpSp>
        <p:nvGrpSpPr>
          <p:cNvPr id="10" name="Group 65"/>
          <p:cNvGrpSpPr>
            <a:grpSpLocks/>
          </p:cNvGrpSpPr>
          <p:nvPr/>
        </p:nvGrpSpPr>
        <p:grpSpPr bwMode="auto">
          <a:xfrm>
            <a:off x="5020147" y="4259656"/>
            <a:ext cx="2827338" cy="1600200"/>
            <a:chOff x="2966" y="2592"/>
            <a:chExt cx="1781" cy="1008"/>
          </a:xfrm>
        </p:grpSpPr>
        <p:sp>
          <p:nvSpPr>
            <p:cNvPr id="1043" name="Text Box 66"/>
            <p:cNvSpPr txBox="1">
              <a:spLocks noChangeArrowheads="1"/>
            </p:cNvSpPr>
            <p:nvPr/>
          </p:nvSpPr>
          <p:spPr bwMode="auto">
            <a:xfrm>
              <a:off x="3074" y="2592"/>
              <a:ext cx="1016" cy="327"/>
            </a:xfrm>
            <a:prstGeom prst="rect">
              <a:avLst/>
            </a:prstGeom>
            <a:noFill/>
            <a:ln w="9525">
              <a:noFill/>
              <a:miter lim="800000"/>
              <a:headEnd/>
              <a:tailEnd/>
            </a:ln>
          </p:spPr>
          <p:txBody>
            <a:bodyPr wrap="none" anchor="ctr">
              <a:spAutoFit/>
            </a:bodyPr>
            <a:lstStyle/>
            <a:p>
              <a:pPr algn="ctr">
                <a:spcBef>
                  <a:spcPct val="50000"/>
                </a:spcBef>
                <a:defRPr/>
              </a:pPr>
              <a:r>
                <a:rPr lang="zh-CN" altLang="en-US" sz="2800" b="1">
                  <a:solidFill>
                    <a:srgbClr val="000099"/>
                  </a:solidFill>
                  <a:latin typeface="Times New Roman" panose="02020603050405020304" pitchFamily="18" charset="0"/>
                  <a:cs typeface="Times New Roman" panose="02020603050405020304" pitchFamily="18" charset="0"/>
                </a:rPr>
                <a:t>逻辑符号</a:t>
              </a:r>
              <a:endParaRPr lang="zh-CN" altLang="en-US" b="1">
                <a:solidFill>
                  <a:srgbClr val="000099"/>
                </a:solidFill>
                <a:latin typeface="Times New Roman" panose="02020603050405020304" pitchFamily="18" charset="0"/>
                <a:cs typeface="Times New Roman" panose="02020603050405020304" pitchFamily="18" charset="0"/>
              </a:endParaRPr>
            </a:p>
          </p:txBody>
        </p:sp>
        <p:sp>
          <p:nvSpPr>
            <p:cNvPr id="416835" name="Rectangle 67"/>
            <p:cNvSpPr>
              <a:spLocks noChangeArrowheads="1"/>
            </p:cNvSpPr>
            <p:nvPr/>
          </p:nvSpPr>
          <p:spPr bwMode="auto">
            <a:xfrm>
              <a:off x="3643" y="3072"/>
              <a:ext cx="432" cy="528"/>
            </a:xfrm>
            <a:prstGeom prst="rect">
              <a:avLst/>
            </a:prstGeom>
            <a:noFill/>
            <a:ln w="28575">
              <a:solidFill>
                <a:srgbClr val="000018"/>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16836" name="Line 68"/>
            <p:cNvSpPr>
              <a:spLocks noChangeShapeType="1"/>
            </p:cNvSpPr>
            <p:nvPr/>
          </p:nvSpPr>
          <p:spPr bwMode="auto">
            <a:xfrm>
              <a:off x="3211" y="3312"/>
              <a:ext cx="432" cy="0"/>
            </a:xfrm>
            <a:prstGeom prst="line">
              <a:avLst/>
            </a:prstGeom>
            <a:noFill/>
            <a:ln w="28575">
              <a:solidFill>
                <a:srgbClr val="000018"/>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1046" name="Text Box 69"/>
            <p:cNvSpPr txBox="1">
              <a:spLocks noChangeArrowheads="1"/>
            </p:cNvSpPr>
            <p:nvPr/>
          </p:nvSpPr>
          <p:spPr bwMode="auto">
            <a:xfrm>
              <a:off x="3750" y="3101"/>
              <a:ext cx="190" cy="233"/>
            </a:xfrm>
            <a:prstGeom prst="rect">
              <a:avLst/>
            </a:prstGeom>
            <a:noFill/>
            <a:ln w="9525">
              <a:noFill/>
              <a:miter lim="800000"/>
              <a:headEnd/>
              <a:tailEnd/>
            </a:ln>
          </p:spPr>
          <p:txBody>
            <a:bodyPr wrap="none" anchor="ctr">
              <a:spAutoFit/>
            </a:bodyPr>
            <a:lstStyle/>
            <a:p>
              <a:pPr algn="ctr">
                <a:spcBef>
                  <a:spcPct val="50000"/>
                </a:spcBef>
                <a:defRPr/>
              </a:pPr>
              <a:r>
                <a:rPr lang="en-US" altLang="zh-CN" b="1">
                  <a:solidFill>
                    <a:srgbClr val="FF3300"/>
                  </a:solidFill>
                  <a:latin typeface="Times New Roman" panose="02020603050405020304" pitchFamily="18" charset="0"/>
                  <a:cs typeface="Times New Roman" panose="02020603050405020304" pitchFamily="18" charset="0"/>
                </a:rPr>
                <a:t>1</a:t>
              </a:r>
            </a:p>
          </p:txBody>
        </p:sp>
        <p:sp>
          <p:nvSpPr>
            <p:cNvPr id="1047" name="Text Box 70"/>
            <p:cNvSpPr txBox="1">
              <a:spLocks noChangeArrowheads="1"/>
            </p:cNvSpPr>
            <p:nvPr/>
          </p:nvSpPr>
          <p:spPr bwMode="auto">
            <a:xfrm>
              <a:off x="2966" y="3148"/>
              <a:ext cx="267" cy="330"/>
            </a:xfrm>
            <a:prstGeom prst="rect">
              <a:avLst/>
            </a:prstGeom>
            <a:noFill/>
            <a:ln w="9525">
              <a:noFill/>
              <a:miter lim="800000"/>
              <a:headEnd/>
              <a:tailEnd/>
            </a:ln>
          </p:spPr>
          <p:txBody>
            <a:bodyPr wrap="none" anchor="ctr">
              <a:spAutoFit/>
            </a:bodyPr>
            <a:lstStyle/>
            <a:p>
              <a:pPr algn="ctr">
                <a:spcBef>
                  <a:spcPct val="50000"/>
                </a:spcBef>
                <a:defRPr/>
              </a:pPr>
              <a:r>
                <a:rPr lang="en-US" altLang="zh-CN" sz="2800" b="1" i="1">
                  <a:solidFill>
                    <a:srgbClr val="FF3300"/>
                  </a:solidFill>
                  <a:latin typeface="Times New Roman" panose="02020603050405020304" pitchFamily="18" charset="0"/>
                  <a:cs typeface="Times New Roman" panose="02020603050405020304" pitchFamily="18" charset="0"/>
                </a:rPr>
                <a:t>A</a:t>
              </a:r>
              <a:endParaRPr lang="en-US" altLang="zh-CN" sz="2800" b="1">
                <a:solidFill>
                  <a:srgbClr val="FF3300"/>
                </a:solidFill>
                <a:latin typeface="Times New Roman" panose="02020603050405020304" pitchFamily="18" charset="0"/>
                <a:cs typeface="Times New Roman" panose="02020603050405020304" pitchFamily="18" charset="0"/>
              </a:endParaRPr>
            </a:p>
          </p:txBody>
        </p:sp>
        <p:sp>
          <p:nvSpPr>
            <p:cNvPr id="1048" name="Text Box 71"/>
            <p:cNvSpPr txBox="1">
              <a:spLocks noChangeArrowheads="1"/>
            </p:cNvSpPr>
            <p:nvPr/>
          </p:nvSpPr>
          <p:spPr bwMode="auto">
            <a:xfrm>
              <a:off x="4507" y="3197"/>
              <a:ext cx="240" cy="233"/>
            </a:xfrm>
            <a:prstGeom prst="rect">
              <a:avLst/>
            </a:prstGeom>
            <a:noFill/>
            <a:ln w="9525">
              <a:noFill/>
              <a:miter lim="800000"/>
              <a:headEnd/>
              <a:tailEnd/>
            </a:ln>
          </p:spPr>
          <p:txBody>
            <a:bodyPr anchor="ctr">
              <a:spAutoFit/>
            </a:bodyPr>
            <a:lstStyle/>
            <a:p>
              <a:pPr algn="ctr">
                <a:spcBef>
                  <a:spcPct val="50000"/>
                </a:spcBef>
                <a:defRPr/>
              </a:pPr>
              <a:r>
                <a:rPr lang="en-US" altLang="zh-CN" b="1" i="1">
                  <a:solidFill>
                    <a:srgbClr val="FF3300"/>
                  </a:solidFill>
                  <a:latin typeface="Times New Roman" panose="02020603050405020304" pitchFamily="18" charset="0"/>
                  <a:cs typeface="Times New Roman" panose="02020603050405020304" pitchFamily="18" charset="0"/>
                </a:rPr>
                <a:t>Y</a:t>
              </a:r>
              <a:endParaRPr lang="en-US" altLang="zh-CN" b="1">
                <a:solidFill>
                  <a:srgbClr val="FF3300"/>
                </a:solidFill>
                <a:latin typeface="Times New Roman" panose="02020603050405020304" pitchFamily="18" charset="0"/>
                <a:cs typeface="Times New Roman" panose="02020603050405020304" pitchFamily="18" charset="0"/>
              </a:endParaRPr>
            </a:p>
          </p:txBody>
        </p:sp>
        <p:sp>
          <p:nvSpPr>
            <p:cNvPr id="416840" name="Line 72"/>
            <p:cNvSpPr>
              <a:spLocks noChangeShapeType="1"/>
            </p:cNvSpPr>
            <p:nvPr/>
          </p:nvSpPr>
          <p:spPr bwMode="auto">
            <a:xfrm>
              <a:off x="4149" y="3313"/>
              <a:ext cx="384" cy="0"/>
            </a:xfrm>
            <a:prstGeom prst="line">
              <a:avLst/>
            </a:prstGeom>
            <a:noFill/>
            <a:ln w="28575">
              <a:solidFill>
                <a:srgbClr val="000018"/>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16841" name="Oval 73"/>
            <p:cNvSpPr>
              <a:spLocks noChangeArrowheads="1"/>
            </p:cNvSpPr>
            <p:nvPr/>
          </p:nvSpPr>
          <p:spPr bwMode="auto">
            <a:xfrm>
              <a:off x="4075" y="3265"/>
              <a:ext cx="73" cy="73"/>
            </a:xfrm>
            <a:prstGeom prst="ellipse">
              <a:avLst/>
            </a:prstGeom>
            <a:noFill/>
            <a:ln w="28575">
              <a:solidFill>
                <a:srgbClr val="000018"/>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nvGrpSpPr>
          <p:cNvPr id="11" name="Group 35"/>
          <p:cNvGrpSpPr>
            <a:grpSpLocks/>
          </p:cNvGrpSpPr>
          <p:nvPr/>
        </p:nvGrpSpPr>
        <p:grpSpPr bwMode="auto">
          <a:xfrm>
            <a:off x="3953350" y="2202256"/>
            <a:ext cx="982663" cy="685800"/>
            <a:chOff x="3888" y="432"/>
            <a:chExt cx="619" cy="432"/>
          </a:xfrm>
        </p:grpSpPr>
        <p:sp>
          <p:nvSpPr>
            <p:cNvPr id="1041" name="AutoShape 36"/>
            <p:cNvSpPr>
              <a:spLocks noChangeArrowheads="1"/>
            </p:cNvSpPr>
            <p:nvPr/>
          </p:nvSpPr>
          <p:spPr bwMode="auto">
            <a:xfrm>
              <a:off x="3888" y="432"/>
              <a:ext cx="576" cy="432"/>
            </a:xfrm>
            <a:prstGeom prst="wedgeEllipseCallout">
              <a:avLst>
                <a:gd name="adj1" fmla="val -135417"/>
                <a:gd name="adj2" fmla="val 158796"/>
              </a:avLst>
            </a:prstGeom>
            <a:solidFill>
              <a:srgbClr val="FFCCFF"/>
            </a:solidFill>
            <a:ln w="28575">
              <a:solidFill>
                <a:srgbClr val="000000"/>
              </a:solidFill>
              <a:miter lim="800000"/>
              <a:headEnd/>
              <a:tailEnd/>
            </a:ln>
          </p:spPr>
          <p:txBody>
            <a:bodyPr wrap="none" anchor="ctr"/>
            <a:lstStyle/>
            <a:p>
              <a:pPr algn="ctr">
                <a:defRPr/>
              </a:pPr>
              <a:endParaRPr lang="zh-CN" altLang="zh-CN" sz="2800" b="1">
                <a:solidFill>
                  <a:srgbClr val="FFFF00"/>
                </a:solidFill>
                <a:latin typeface="Times New Roman" panose="02020603050405020304" pitchFamily="18" charset="0"/>
                <a:cs typeface="Times New Roman" panose="02020603050405020304" pitchFamily="18" charset="0"/>
              </a:endParaRPr>
            </a:p>
          </p:txBody>
        </p:sp>
        <p:sp>
          <p:nvSpPr>
            <p:cNvPr id="1042" name="Rectangle 37"/>
            <p:cNvSpPr>
              <a:spLocks noChangeArrowheads="1"/>
            </p:cNvSpPr>
            <p:nvPr/>
          </p:nvSpPr>
          <p:spPr bwMode="auto">
            <a:xfrm>
              <a:off x="3936" y="480"/>
              <a:ext cx="571" cy="330"/>
            </a:xfrm>
            <a:prstGeom prst="rect">
              <a:avLst/>
            </a:prstGeom>
            <a:noFill/>
            <a:ln w="9525">
              <a:noFill/>
              <a:miter lim="800000"/>
              <a:headEnd/>
              <a:tailEnd/>
            </a:ln>
          </p:spPr>
          <p:txBody>
            <a:bodyPr wrap="none">
              <a:spAutoFit/>
            </a:bodyPr>
            <a:lstStyle/>
            <a:p>
              <a:pPr>
                <a:defRPr/>
              </a:pPr>
              <a:r>
                <a:rPr lang="zh-CN" altLang="en-US" sz="2800" b="1">
                  <a:solidFill>
                    <a:schemeClr val="accent2"/>
                  </a:solidFill>
                  <a:latin typeface="Times New Roman" panose="02020603050405020304" pitchFamily="18" charset="0"/>
                  <a:cs typeface="Times New Roman" panose="02020603050405020304" pitchFamily="18" charset="0"/>
                </a:rPr>
                <a:t>饱和</a:t>
              </a:r>
            </a:p>
          </p:txBody>
        </p:sp>
      </p:grpSp>
    </p:spTree>
    <p:extLst>
      <p:ext uri="{BB962C8B-B14F-4D97-AF65-F5344CB8AC3E}">
        <p14:creationId xmlns:p14="http://schemas.microsoft.com/office/powerpoint/2010/main" val="17328260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6811"/>
                                        </p:tgtEl>
                                        <p:attrNameLst>
                                          <p:attrName>style.visibility</p:attrName>
                                        </p:attrNameLst>
                                      </p:cBhvr>
                                      <p:to>
                                        <p:strVal val="visible"/>
                                      </p:to>
                                    </p:set>
                                    <p:animEffect transition="in" filter="wipe(left)">
                                      <p:cBhvr>
                                        <p:cTn id="7" dur="500"/>
                                        <p:tgtEl>
                                          <p:spTgt spid="416811"/>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416844"/>
                                        </p:tgtEl>
                                        <p:attrNameLst>
                                          <p:attrName>style.visibility</p:attrName>
                                        </p:attrNameLst>
                                      </p:cBhvr>
                                      <p:to>
                                        <p:strVal val="visible"/>
                                      </p:to>
                                    </p:set>
                                    <p:animEffect transition="in" filter="wipe(left)">
                                      <p:cBhvr>
                                        <p:cTn id="11" dur="1000"/>
                                        <p:tgtEl>
                                          <p:spTgt spid="41684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16809"/>
                                        </p:tgtEl>
                                        <p:attrNameLst>
                                          <p:attrName>style.visibility</p:attrName>
                                        </p:attrNameLst>
                                      </p:cBhvr>
                                      <p:to>
                                        <p:strVal val="visible"/>
                                      </p:to>
                                    </p:set>
                                    <p:animEffect transition="in" filter="wipe(left)">
                                      <p:cBhvr>
                                        <p:cTn id="16" dur="500"/>
                                        <p:tgtEl>
                                          <p:spTgt spid="41680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up)">
                                      <p:cBhvr>
                                        <p:cTn id="21" dur="500"/>
                                        <p:tgtEl>
                                          <p:spTgt spid="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416810"/>
                                        </p:tgtEl>
                                        <p:attrNameLst>
                                          <p:attrName>style.visibility</p:attrName>
                                        </p:attrNameLst>
                                      </p:cBhvr>
                                      <p:to>
                                        <p:strVal val="visible"/>
                                      </p:to>
                                    </p:set>
                                    <p:animEffect transition="in" filter="wipe(left)">
                                      <p:cBhvr>
                                        <p:cTn id="26" dur="500"/>
                                        <p:tgtEl>
                                          <p:spTgt spid="416810"/>
                                        </p:tgtEl>
                                      </p:cBhvr>
                                    </p:animEffect>
                                  </p:childTnLst>
                                  <p:subTnLst>
                                    <p:set>
                                      <p:cBhvr override="childStyle">
                                        <p:cTn dur="1" fill="hold" display="0" masterRel="nextClick" afterEffect="1"/>
                                        <p:tgtEl>
                                          <p:spTgt spid="416810"/>
                                        </p:tgtEl>
                                        <p:attrNameLst>
                                          <p:attrName>style.visibility</p:attrName>
                                        </p:attrNameLst>
                                      </p:cBhvr>
                                      <p:to>
                                        <p:strVal val="hidden"/>
                                      </p:to>
                                    </p:set>
                                  </p:sub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left)">
                                      <p:cBhvr>
                                        <p:cTn id="31" dur="500"/>
                                        <p:tgtEl>
                                          <p:spTgt spid="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1"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up)">
                                      <p:cBhvr>
                                        <p:cTn id="36" dur="500"/>
                                        <p:tgtEl>
                                          <p:spTgt spid="1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wipe(left)">
                                      <p:cBhvr>
                                        <p:cTn id="41" dur="500"/>
                                        <p:tgtEl>
                                          <p:spTgt spid="4"/>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wipe(left)">
                                      <p:cBhvr>
                                        <p:cTn id="46" dur="500"/>
                                        <p:tgtEl>
                                          <p:spTgt spid="3"/>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wipe(left)">
                                      <p:cBhvr>
                                        <p:cTn id="5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6809" grpId="0" autoUpdateAnimBg="0"/>
      <p:bldP spid="416810" grpId="0" autoUpdateAnimBg="0"/>
      <p:bldP spid="416811"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AutoShape 2"/>
          <p:cNvSpPr>
            <a:spLocks noChangeArrowheads="1"/>
          </p:cNvSpPr>
          <p:nvPr/>
        </p:nvSpPr>
        <p:spPr bwMode="auto">
          <a:xfrm>
            <a:off x="2609850" y="2787650"/>
            <a:ext cx="457200" cy="762000"/>
          </a:xfrm>
          <a:prstGeom prst="downArrow">
            <a:avLst>
              <a:gd name="adj1" fmla="val 50000"/>
              <a:gd name="adj2" fmla="val 41667"/>
            </a:avLst>
          </a:prstGeom>
          <a:gradFill rotWithShape="0">
            <a:gsLst>
              <a:gs pos="0">
                <a:srgbClr val="FFFFFF"/>
              </a:gs>
              <a:gs pos="100000">
                <a:srgbClr val="009999"/>
              </a:gs>
            </a:gsLst>
            <a:lin ang="5400000" scaled="1"/>
          </a:gradFill>
          <a:ln w="28575">
            <a:solidFill>
              <a:srgbClr val="FF33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18819" name="Text Box 3"/>
          <p:cNvSpPr txBox="1">
            <a:spLocks noChangeArrowheads="1"/>
          </p:cNvSpPr>
          <p:nvPr/>
        </p:nvSpPr>
        <p:spPr bwMode="auto">
          <a:xfrm>
            <a:off x="700088" y="1062038"/>
            <a:ext cx="2325687" cy="519112"/>
          </a:xfrm>
          <a:prstGeom prst="rect">
            <a:avLst/>
          </a:prstGeom>
          <a:noFill/>
          <a:ln w="9525">
            <a:noFill/>
            <a:miter lim="800000"/>
            <a:headEnd/>
            <a:tailEnd/>
          </a:ln>
          <a:effectLst/>
        </p:spPr>
        <p:txBody>
          <a:bodyPr wrap="none">
            <a:spAutoFit/>
          </a:bodyPr>
          <a:lstStyle/>
          <a:p>
            <a:pPr>
              <a:spcBef>
                <a:spcPct val="50000"/>
              </a:spcBef>
              <a:defRPr/>
            </a:pPr>
            <a:r>
              <a:rPr lang="en-US" altLang="zh-CN" sz="2800" b="1">
                <a:solidFill>
                  <a:srgbClr val="CC0000"/>
                </a:solidFill>
                <a:latin typeface="Times New Roman" panose="02020603050405020304" pitchFamily="18" charset="0"/>
                <a:cs typeface="Times New Roman" panose="02020603050405020304" pitchFamily="18" charset="0"/>
              </a:rPr>
              <a:t>1. </a:t>
            </a:r>
            <a:r>
              <a:rPr lang="zh-CN" altLang="en-US" sz="2800" b="1">
                <a:solidFill>
                  <a:srgbClr val="CC0000"/>
                </a:solidFill>
                <a:latin typeface="Times New Roman" panose="02020603050405020304" pitchFamily="18" charset="0"/>
                <a:cs typeface="Times New Roman" panose="02020603050405020304" pitchFamily="18" charset="0"/>
              </a:rPr>
              <a:t>与非门电路</a:t>
            </a:r>
          </a:p>
        </p:txBody>
      </p:sp>
      <p:sp>
        <p:nvSpPr>
          <p:cNvPr id="418820" name="Rectangle 4" descr="40%"/>
          <p:cNvSpPr>
            <a:spLocks noChangeArrowheads="1"/>
          </p:cNvSpPr>
          <p:nvPr/>
        </p:nvSpPr>
        <p:spPr bwMode="auto">
          <a:xfrm>
            <a:off x="685800" y="5710238"/>
            <a:ext cx="3814763" cy="523875"/>
          </a:xfrm>
          <a:prstGeom prst="rect">
            <a:avLst/>
          </a:prstGeom>
          <a:pattFill prst="pct40">
            <a:fgClr>
              <a:srgbClr val="00FF00"/>
            </a:fgClr>
            <a:bgClr>
              <a:srgbClr val="FFFFFF"/>
            </a:bgClr>
          </a:pattFill>
          <a:ln w="38100">
            <a:solidFill>
              <a:srgbClr val="FF0000"/>
            </a:solidFill>
            <a:miter lim="800000"/>
            <a:headEnd/>
            <a:tailEnd/>
          </a:ln>
        </p:spPr>
        <p:txBody>
          <a:bodyPr>
            <a:spAutoFit/>
          </a:bodyPr>
          <a:lstStyle/>
          <a:p>
            <a:pPr>
              <a:spcBef>
                <a:spcPct val="50000"/>
              </a:spcBef>
              <a:defRPr/>
            </a:pPr>
            <a:r>
              <a:rPr lang="zh-CN" altLang="en-US" sz="2800" b="1">
                <a:latin typeface="Times New Roman" panose="02020603050405020304" pitchFamily="18" charset="0"/>
                <a:cs typeface="Times New Roman" panose="02020603050405020304" pitchFamily="18" charset="0"/>
              </a:rPr>
              <a:t>有</a:t>
            </a:r>
            <a:r>
              <a:rPr lang="zh-CN" altLang="en-US" sz="2800" b="1">
                <a:solidFill>
                  <a:srgbClr val="FF3300"/>
                </a:solidFill>
                <a:latin typeface="Times New Roman" panose="02020603050405020304" pitchFamily="18" charset="0"/>
                <a:cs typeface="Times New Roman" panose="02020603050405020304" pitchFamily="18" charset="0"/>
              </a:rPr>
              <a:t> </a:t>
            </a:r>
            <a:r>
              <a:rPr lang="en-US" altLang="zh-CN" sz="2800" b="1">
                <a:solidFill>
                  <a:srgbClr val="FF3300"/>
                </a:solidFill>
                <a:latin typeface="Times New Roman" panose="02020603050405020304" pitchFamily="18" charset="0"/>
                <a:cs typeface="Times New Roman" panose="02020603050405020304" pitchFamily="18" charset="0"/>
              </a:rPr>
              <a:t>0 </a:t>
            </a:r>
            <a:r>
              <a:rPr lang="zh-CN" altLang="en-US" sz="2800" b="1">
                <a:latin typeface="Times New Roman" panose="02020603050405020304" pitchFamily="18" charset="0"/>
                <a:cs typeface="Times New Roman" panose="02020603050405020304" pitchFamily="18" charset="0"/>
              </a:rPr>
              <a:t>出</a:t>
            </a:r>
            <a:r>
              <a:rPr lang="zh-CN" altLang="en-US" sz="2800" b="1">
                <a:solidFill>
                  <a:srgbClr val="FF3300"/>
                </a:solidFill>
                <a:latin typeface="Times New Roman" panose="02020603050405020304" pitchFamily="18" charset="0"/>
                <a:cs typeface="Times New Roman" panose="02020603050405020304" pitchFamily="18" charset="0"/>
              </a:rPr>
              <a:t> </a:t>
            </a:r>
            <a:r>
              <a:rPr lang="en-US" altLang="zh-CN" sz="2800" b="1">
                <a:solidFill>
                  <a:srgbClr val="FF3300"/>
                </a:solidFill>
                <a:latin typeface="Times New Roman" panose="02020603050405020304" pitchFamily="18" charset="0"/>
                <a:cs typeface="Times New Roman" panose="02020603050405020304" pitchFamily="18" charset="0"/>
              </a:rPr>
              <a:t>1</a:t>
            </a:r>
            <a:r>
              <a:rPr lang="en-US" altLang="zh-CN" sz="2800" b="1">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，全</a:t>
            </a:r>
            <a:r>
              <a:rPr lang="zh-CN" altLang="en-US" sz="2800" b="1">
                <a:solidFill>
                  <a:srgbClr val="FF3300"/>
                </a:solidFill>
                <a:latin typeface="Times New Roman" panose="02020603050405020304" pitchFamily="18" charset="0"/>
                <a:cs typeface="Times New Roman" panose="02020603050405020304" pitchFamily="18" charset="0"/>
              </a:rPr>
              <a:t> </a:t>
            </a:r>
            <a:r>
              <a:rPr lang="en-US" altLang="zh-CN" sz="2800" b="1">
                <a:solidFill>
                  <a:srgbClr val="FF3300"/>
                </a:solidFill>
                <a:latin typeface="Times New Roman" panose="02020603050405020304" pitchFamily="18" charset="0"/>
                <a:cs typeface="Times New Roman" panose="02020603050405020304" pitchFamily="18" charset="0"/>
              </a:rPr>
              <a:t>1 </a:t>
            </a:r>
            <a:r>
              <a:rPr lang="zh-CN" altLang="en-US" sz="2800" b="1">
                <a:latin typeface="Times New Roman" panose="02020603050405020304" pitchFamily="18" charset="0"/>
                <a:cs typeface="Times New Roman" panose="02020603050405020304" pitchFamily="18" charset="0"/>
              </a:rPr>
              <a:t>出</a:t>
            </a:r>
            <a:r>
              <a:rPr lang="zh-CN" altLang="en-US" sz="2800" b="1">
                <a:solidFill>
                  <a:srgbClr val="FF3300"/>
                </a:solidFill>
                <a:latin typeface="Times New Roman" panose="02020603050405020304" pitchFamily="18" charset="0"/>
                <a:cs typeface="Times New Roman" panose="02020603050405020304" pitchFamily="18" charset="0"/>
              </a:rPr>
              <a:t> </a:t>
            </a:r>
            <a:r>
              <a:rPr lang="en-US" altLang="zh-CN" sz="2800" b="1">
                <a:solidFill>
                  <a:srgbClr val="FF3300"/>
                </a:solidFill>
                <a:latin typeface="Times New Roman" panose="02020603050405020304" pitchFamily="18" charset="0"/>
                <a:cs typeface="Times New Roman" panose="02020603050405020304" pitchFamily="18" charset="0"/>
              </a:rPr>
              <a:t>0 </a:t>
            </a:r>
            <a:r>
              <a:rPr lang="zh-CN" altLang="en-US" sz="2800" b="1">
                <a:solidFill>
                  <a:srgbClr val="FF3300"/>
                </a:solidFill>
                <a:latin typeface="Times New Roman" panose="02020603050405020304" pitchFamily="18" charset="0"/>
                <a:cs typeface="Times New Roman" panose="02020603050405020304" pitchFamily="18" charset="0"/>
              </a:rPr>
              <a:t>。</a:t>
            </a:r>
            <a:endParaRPr lang="zh-CN" altLang="en-US" sz="2800" b="1">
              <a:solidFill>
                <a:schemeClr val="accent2"/>
              </a:solidFill>
              <a:latin typeface="Times New Roman" panose="02020603050405020304" pitchFamily="18" charset="0"/>
              <a:cs typeface="Times New Roman" panose="02020603050405020304" pitchFamily="18" charset="0"/>
            </a:endParaRPr>
          </a:p>
        </p:txBody>
      </p:sp>
      <p:sp>
        <p:nvSpPr>
          <p:cNvPr id="418840" name="Rectangle 24"/>
          <p:cNvSpPr>
            <a:spLocks noChangeArrowheads="1"/>
          </p:cNvSpPr>
          <p:nvPr/>
        </p:nvSpPr>
        <p:spPr bwMode="auto">
          <a:xfrm>
            <a:off x="2173288" y="4697413"/>
            <a:ext cx="877163" cy="369332"/>
          </a:xfrm>
          <a:prstGeom prst="rect">
            <a:avLst/>
          </a:prstGeom>
          <a:noFill/>
          <a:ln w="9525">
            <a:noFill/>
            <a:miter lim="800000"/>
            <a:headEnd/>
            <a:tailEnd/>
          </a:ln>
          <a:effectLst/>
        </p:spPr>
        <p:txBody>
          <a:bodyPr wrap="none">
            <a:spAutoFit/>
          </a:bodyPr>
          <a:lstStyle/>
          <a:p>
            <a:pPr>
              <a:spcBef>
                <a:spcPct val="50000"/>
              </a:spcBef>
              <a:defRPr/>
            </a:pPr>
            <a:r>
              <a:rPr lang="zh-CN" altLang="en-US" b="1">
                <a:solidFill>
                  <a:srgbClr val="000099"/>
                </a:solidFill>
                <a:latin typeface="Times New Roman" panose="02020603050405020304" pitchFamily="18" charset="0"/>
                <a:cs typeface="Times New Roman" panose="02020603050405020304" pitchFamily="18" charset="0"/>
              </a:rPr>
              <a:t>与非门</a:t>
            </a:r>
          </a:p>
        </p:txBody>
      </p:sp>
      <p:sp>
        <p:nvSpPr>
          <p:cNvPr id="418848" name="Rectangle 32"/>
          <p:cNvSpPr>
            <a:spLocks noChangeArrowheads="1"/>
          </p:cNvSpPr>
          <p:nvPr/>
        </p:nvSpPr>
        <p:spPr bwMode="auto">
          <a:xfrm>
            <a:off x="685800" y="519113"/>
            <a:ext cx="6553200" cy="609600"/>
          </a:xfrm>
          <a:prstGeom prst="rect">
            <a:avLst/>
          </a:prstGeom>
          <a:noFill/>
          <a:ln w="9525">
            <a:noFill/>
            <a:miter lim="800000"/>
            <a:headEnd/>
            <a:tailEnd/>
          </a:ln>
        </p:spPr>
        <p:txBody>
          <a:bodyPr/>
          <a:lstStyle/>
          <a:p>
            <a:pPr>
              <a:spcBef>
                <a:spcPct val="20000"/>
              </a:spcBef>
              <a:defRPr/>
            </a:pPr>
            <a:r>
              <a:rPr lang="en-US" altLang="zh-CN" sz="3200" b="1">
                <a:solidFill>
                  <a:srgbClr val="000099"/>
                </a:solidFill>
                <a:latin typeface="Times New Roman" panose="02020603050405020304" pitchFamily="18" charset="0"/>
                <a:cs typeface="Times New Roman" panose="02020603050405020304" pitchFamily="18" charset="0"/>
              </a:rPr>
              <a:t>20.2.3 </a:t>
            </a:r>
            <a:r>
              <a:rPr lang="zh-CN" altLang="en-US" sz="3200" b="1">
                <a:solidFill>
                  <a:srgbClr val="000099"/>
                </a:solidFill>
                <a:latin typeface="Times New Roman" panose="02020603050405020304" pitchFamily="18" charset="0"/>
                <a:cs typeface="Times New Roman" panose="02020603050405020304" pitchFamily="18" charset="0"/>
              </a:rPr>
              <a:t>基本逻辑门电路的组合</a:t>
            </a:r>
          </a:p>
        </p:txBody>
      </p:sp>
      <p:grpSp>
        <p:nvGrpSpPr>
          <p:cNvPr id="2" name="Group 65"/>
          <p:cNvGrpSpPr>
            <a:grpSpLocks/>
          </p:cNvGrpSpPr>
          <p:nvPr/>
        </p:nvGrpSpPr>
        <p:grpSpPr bwMode="auto">
          <a:xfrm>
            <a:off x="685800" y="5102229"/>
            <a:ext cx="3695700" cy="584201"/>
            <a:chOff x="432" y="3268"/>
            <a:chExt cx="2328" cy="368"/>
          </a:xfrm>
        </p:grpSpPr>
        <p:grpSp>
          <p:nvGrpSpPr>
            <p:cNvPr id="63500" name="Group 66"/>
            <p:cNvGrpSpPr>
              <a:grpSpLocks/>
            </p:cNvGrpSpPr>
            <p:nvPr/>
          </p:nvGrpSpPr>
          <p:grpSpPr bwMode="auto">
            <a:xfrm>
              <a:off x="432" y="3268"/>
              <a:ext cx="2328" cy="368"/>
              <a:chOff x="528" y="802"/>
              <a:chExt cx="2328" cy="368"/>
            </a:xfrm>
          </p:grpSpPr>
          <p:sp>
            <p:nvSpPr>
              <p:cNvPr id="418883" name="Rectangle 67"/>
              <p:cNvSpPr>
                <a:spLocks noChangeArrowheads="1"/>
              </p:cNvSpPr>
              <p:nvPr/>
            </p:nvSpPr>
            <p:spPr bwMode="auto">
              <a:xfrm>
                <a:off x="528" y="817"/>
                <a:ext cx="1344" cy="327"/>
              </a:xfrm>
              <a:prstGeom prst="rect">
                <a:avLst/>
              </a:prstGeom>
              <a:noFill/>
              <a:ln w="9525">
                <a:noFill/>
                <a:miter lim="800000"/>
                <a:headEnd/>
                <a:tailEnd/>
              </a:ln>
            </p:spPr>
            <p:txBody>
              <a:bodyPr>
                <a:spAutoFit/>
              </a:bodyPr>
              <a:lstStyle/>
              <a:p>
                <a:pPr>
                  <a:defRPr/>
                </a:pPr>
                <a:r>
                  <a:rPr lang="zh-CN" altLang="en-US" sz="2800" b="1">
                    <a:latin typeface="Times New Roman" panose="02020603050405020304" pitchFamily="18" charset="0"/>
                    <a:cs typeface="Times New Roman" panose="02020603050405020304" pitchFamily="18" charset="0"/>
                  </a:rPr>
                  <a:t>逻辑表达式：</a:t>
                </a:r>
                <a:r>
                  <a:rPr lang="zh-CN" altLang="en-US" sz="2800" b="1" i="1">
                    <a:latin typeface="Times New Roman" panose="02020603050405020304" pitchFamily="18" charset="0"/>
                    <a:cs typeface="Times New Roman" panose="02020603050405020304" pitchFamily="18" charset="0"/>
                  </a:rPr>
                  <a:t> </a:t>
                </a:r>
              </a:p>
            </p:txBody>
          </p:sp>
          <p:grpSp>
            <p:nvGrpSpPr>
              <p:cNvPr id="63503" name="Group 68"/>
              <p:cNvGrpSpPr>
                <a:grpSpLocks/>
              </p:cNvGrpSpPr>
              <p:nvPr/>
            </p:nvGrpSpPr>
            <p:grpSpPr bwMode="auto">
              <a:xfrm>
                <a:off x="1864" y="802"/>
                <a:ext cx="992" cy="368"/>
                <a:chOff x="1824" y="802"/>
                <a:chExt cx="992" cy="368"/>
              </a:xfrm>
            </p:grpSpPr>
            <p:sp>
              <p:nvSpPr>
                <p:cNvPr id="63504" name="Rectangle 69"/>
                <p:cNvSpPr>
                  <a:spLocks noChangeArrowheads="1"/>
                </p:cNvSpPr>
                <p:nvPr/>
              </p:nvSpPr>
              <p:spPr bwMode="auto">
                <a:xfrm>
                  <a:off x="1824" y="802"/>
                  <a:ext cx="992" cy="368"/>
                </a:xfrm>
                <a:prstGeom prst="rect">
                  <a:avLst/>
                </a:prstGeom>
                <a:noFill/>
                <a:ln w="9525">
                  <a:noFill/>
                  <a:miter lim="800000"/>
                  <a:headEnd/>
                  <a:tailEnd/>
                </a:ln>
              </p:spPr>
              <p:txBody>
                <a:bodyPr wrap="none">
                  <a:spAutoFit/>
                </a:bodyPr>
                <a:lstStyle/>
                <a:p>
                  <a:pPr>
                    <a:defRPr/>
                  </a:pPr>
                  <a:r>
                    <a:rPr lang="en-US" altLang="zh-CN" sz="3200" b="1" i="1">
                      <a:solidFill>
                        <a:srgbClr val="000099"/>
                      </a:solidFill>
                      <a:latin typeface="Times New Roman" panose="02020603050405020304" pitchFamily="18" charset="0"/>
                      <a:cs typeface="Times New Roman" panose="02020603050405020304" pitchFamily="18" charset="0"/>
                    </a:rPr>
                    <a:t>Y = A  B</a:t>
                  </a:r>
                  <a:endParaRPr lang="en-US" altLang="zh-CN" b="1" i="1">
                    <a:solidFill>
                      <a:schemeClr val="accent2"/>
                    </a:solidFill>
                    <a:latin typeface="Times New Roman" panose="02020603050405020304" pitchFamily="18" charset="0"/>
                    <a:cs typeface="Times New Roman" panose="02020603050405020304" pitchFamily="18" charset="0"/>
                  </a:endParaRPr>
                </a:p>
              </p:txBody>
            </p:sp>
            <p:sp>
              <p:nvSpPr>
                <p:cNvPr id="418886" name="Oval 70"/>
                <p:cNvSpPr>
                  <a:spLocks noChangeArrowheads="1"/>
                </p:cNvSpPr>
                <p:nvPr/>
              </p:nvSpPr>
              <p:spPr bwMode="auto">
                <a:xfrm>
                  <a:off x="2496" y="960"/>
                  <a:ext cx="48" cy="48"/>
                </a:xfrm>
                <a:prstGeom prst="ellipse">
                  <a:avLst/>
                </a:prstGeom>
                <a:solidFill>
                  <a:srgbClr val="000099"/>
                </a:solidFill>
                <a:ln w="9525">
                  <a:solidFill>
                    <a:srgbClr val="0000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sp>
          <p:nvSpPr>
            <p:cNvPr id="418887" name="Line 71"/>
            <p:cNvSpPr>
              <a:spLocks noChangeShapeType="1"/>
            </p:cNvSpPr>
            <p:nvPr/>
          </p:nvSpPr>
          <p:spPr bwMode="auto">
            <a:xfrm>
              <a:off x="2290" y="3318"/>
              <a:ext cx="454" cy="0"/>
            </a:xfrm>
            <a:prstGeom prst="line">
              <a:avLst/>
            </a:prstGeom>
            <a:noFill/>
            <a:ln w="28575">
              <a:solidFill>
                <a:schemeClr val="tx1"/>
              </a:solidFill>
              <a:round/>
              <a:headEnd/>
              <a:tailEnd/>
            </a:ln>
            <a:effectLst/>
          </p:spPr>
          <p:txBody>
            <a:bodyPr/>
            <a:lstStyle/>
            <a:p>
              <a:pPr>
                <a:defRPr/>
              </a:pPr>
              <a:endParaRPr lang="zh-CN" altLang="en-US" b="1">
                <a:latin typeface="Times New Roman" panose="02020603050405020304" pitchFamily="18" charset="0"/>
                <a:cs typeface="Times New Roman" panose="02020603050405020304" pitchFamily="18" charset="0"/>
              </a:endParaRPr>
            </a:p>
          </p:txBody>
        </p:sp>
      </p:grpSp>
      <p:pic>
        <p:nvPicPr>
          <p:cNvPr id="418890" name="Picture 74" descr="图片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50" y="3568700"/>
            <a:ext cx="2820988" cy="112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8891" name="Picture 75" descr="图片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188" y="1557338"/>
            <a:ext cx="2533650" cy="158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8892" name="Picture 76" descr="图片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7238" y="1763713"/>
            <a:ext cx="1838325"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3"/>
          <p:cNvGrpSpPr/>
          <p:nvPr/>
        </p:nvGrpSpPr>
        <p:grpSpPr>
          <a:xfrm>
            <a:off x="5500688" y="1535113"/>
            <a:ext cx="3462337" cy="3822700"/>
            <a:chOff x="5500688" y="1535113"/>
            <a:chExt cx="3462337" cy="3822700"/>
          </a:xfrm>
        </p:grpSpPr>
        <p:pic>
          <p:nvPicPr>
            <p:cNvPr id="50" name="Picture 49" descr="C:\Users\Administrator\Desktop\图片2.jp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00688" y="1535113"/>
              <a:ext cx="3462337" cy="382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5620872" y="1617010"/>
              <a:ext cx="537882" cy="523220"/>
            </a:xfrm>
            <a:prstGeom prst="rect">
              <a:avLst/>
            </a:prstGeom>
            <a:solidFill>
              <a:schemeClr val="bg1"/>
            </a:solidFill>
          </p:spPr>
          <p:txBody>
            <a:bodyPr wrap="square" rtlCol="0">
              <a:spAutoFit/>
            </a:bodyPr>
            <a:lstStyle/>
            <a:p>
              <a:pPr algn="r"/>
              <a:r>
                <a:rPr lang="zh-CN" altLang="en-US" sz="2800" b="1" dirty="0" smtClean="0">
                  <a:solidFill>
                    <a:srgbClr val="FF0000"/>
                  </a:solidFill>
                </a:rPr>
                <a:t>与</a:t>
              </a:r>
              <a:endParaRPr lang="zh-CN" altLang="en-US" sz="2800" b="1" dirty="0">
                <a:solidFill>
                  <a:srgbClr val="FF0000"/>
                </a:solidFill>
              </a:endParaRPr>
            </a:p>
          </p:txBody>
        </p:sp>
      </p:grpSp>
    </p:spTree>
    <p:extLst>
      <p:ext uri="{BB962C8B-B14F-4D97-AF65-F5344CB8AC3E}">
        <p14:creationId xmlns:p14="http://schemas.microsoft.com/office/powerpoint/2010/main" val="21870484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8819"/>
                                        </p:tgtEl>
                                        <p:attrNameLst>
                                          <p:attrName>style.visibility</p:attrName>
                                        </p:attrNameLst>
                                      </p:cBhvr>
                                      <p:to>
                                        <p:strVal val="visible"/>
                                      </p:to>
                                    </p:set>
                                    <p:animEffect transition="in" filter="wipe(left)">
                                      <p:cBhvr>
                                        <p:cTn id="7" dur="500"/>
                                        <p:tgtEl>
                                          <p:spTgt spid="4188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18891"/>
                                        </p:tgtEl>
                                        <p:attrNameLst>
                                          <p:attrName>style.visibility</p:attrName>
                                        </p:attrNameLst>
                                      </p:cBhvr>
                                      <p:to>
                                        <p:strVal val="visible"/>
                                      </p:to>
                                    </p:set>
                                    <p:animEffect transition="in" filter="wipe(left)">
                                      <p:cBhvr>
                                        <p:cTn id="12" dur="1000"/>
                                        <p:tgtEl>
                                          <p:spTgt spid="41889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18892"/>
                                        </p:tgtEl>
                                        <p:attrNameLst>
                                          <p:attrName>style.visibility</p:attrName>
                                        </p:attrNameLst>
                                      </p:cBhvr>
                                      <p:to>
                                        <p:strVal val="visible"/>
                                      </p:to>
                                    </p:set>
                                    <p:animEffect transition="in" filter="wipe(left)">
                                      <p:cBhvr>
                                        <p:cTn id="17" dur="1000"/>
                                        <p:tgtEl>
                                          <p:spTgt spid="41889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18818"/>
                                        </p:tgtEl>
                                        <p:attrNameLst>
                                          <p:attrName>style.visibility</p:attrName>
                                        </p:attrNameLst>
                                      </p:cBhvr>
                                      <p:to>
                                        <p:strVal val="visible"/>
                                      </p:to>
                                    </p:set>
                                    <p:animEffect transition="in" filter="wipe(up)">
                                      <p:cBhvr>
                                        <p:cTn id="22" dur="500"/>
                                        <p:tgtEl>
                                          <p:spTgt spid="418818"/>
                                        </p:tgtEl>
                                      </p:cBhvr>
                                    </p:animEffect>
                                  </p:childTnLst>
                                </p:cTn>
                              </p:par>
                            </p:childTnLst>
                          </p:cTn>
                        </p:par>
                        <p:par>
                          <p:cTn id="23" fill="hold" nodeType="afterGroup">
                            <p:stCondLst>
                              <p:cond delay="500"/>
                            </p:stCondLst>
                            <p:childTnLst>
                              <p:par>
                                <p:cTn id="24" presetID="22" presetClass="entr" presetSubtype="8" fill="hold" nodeType="afterEffect">
                                  <p:stCondLst>
                                    <p:cond delay="0"/>
                                  </p:stCondLst>
                                  <p:childTnLst>
                                    <p:set>
                                      <p:cBhvr>
                                        <p:cTn id="25" dur="1" fill="hold">
                                          <p:stCondLst>
                                            <p:cond delay="0"/>
                                          </p:stCondLst>
                                        </p:cTn>
                                        <p:tgtEl>
                                          <p:spTgt spid="418890"/>
                                        </p:tgtEl>
                                        <p:attrNameLst>
                                          <p:attrName>style.visibility</p:attrName>
                                        </p:attrNameLst>
                                      </p:cBhvr>
                                      <p:to>
                                        <p:strVal val="visible"/>
                                      </p:to>
                                    </p:set>
                                    <p:animEffect transition="in" filter="wipe(left)">
                                      <p:cBhvr>
                                        <p:cTn id="26" dur="1000"/>
                                        <p:tgtEl>
                                          <p:spTgt spid="41889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4" presetClass="entr" presetSubtype="16" fill="hold" grpId="0" nodeType="clickEffect">
                                  <p:stCondLst>
                                    <p:cond delay="0"/>
                                  </p:stCondLst>
                                  <p:childTnLst>
                                    <p:set>
                                      <p:cBhvr>
                                        <p:cTn id="30" dur="1" fill="hold">
                                          <p:stCondLst>
                                            <p:cond delay="0"/>
                                          </p:stCondLst>
                                        </p:cTn>
                                        <p:tgtEl>
                                          <p:spTgt spid="418840"/>
                                        </p:tgtEl>
                                        <p:attrNameLst>
                                          <p:attrName>style.visibility</p:attrName>
                                        </p:attrNameLst>
                                      </p:cBhvr>
                                      <p:to>
                                        <p:strVal val="visible"/>
                                      </p:to>
                                    </p:set>
                                    <p:animEffect transition="in" filter="box(in)">
                                      <p:cBhvr>
                                        <p:cTn id="31" dur="500"/>
                                        <p:tgtEl>
                                          <p:spTgt spid="418840"/>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left)">
                                      <p:cBhvr>
                                        <p:cTn id="36" dur="500"/>
                                        <p:tgtEl>
                                          <p:spTgt spid="2"/>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18820"/>
                                        </p:tgtEl>
                                        <p:attrNameLst>
                                          <p:attrName>style.visibility</p:attrName>
                                        </p:attrNameLst>
                                      </p:cBhvr>
                                      <p:to>
                                        <p:strVal val="visible"/>
                                      </p:to>
                                    </p:set>
                                    <p:animEffect transition="in" filter="wipe(left)">
                                      <p:cBhvr>
                                        <p:cTn id="41" dur="500"/>
                                        <p:tgtEl>
                                          <p:spTgt spid="418820"/>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nodeType="click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randombar(horizontal)">
                                      <p:cBhvr>
                                        <p:cTn id="4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8818" grpId="0" animBg="1"/>
      <p:bldP spid="418819" grpId="0" autoUpdateAnimBg="0"/>
      <p:bldP spid="418820" grpId="0" animBg="1" autoUpdateAnimBg="0"/>
      <p:bldP spid="418840"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AutoShape 2"/>
          <p:cNvSpPr>
            <a:spLocks noChangeArrowheads="1"/>
          </p:cNvSpPr>
          <p:nvPr/>
        </p:nvSpPr>
        <p:spPr bwMode="auto">
          <a:xfrm>
            <a:off x="2767013" y="2759075"/>
            <a:ext cx="457200" cy="762000"/>
          </a:xfrm>
          <a:prstGeom prst="downArrow">
            <a:avLst>
              <a:gd name="adj1" fmla="val 50000"/>
              <a:gd name="adj2" fmla="val 41667"/>
            </a:avLst>
          </a:prstGeom>
          <a:gradFill rotWithShape="0">
            <a:gsLst>
              <a:gs pos="0">
                <a:srgbClr val="FFFFFF"/>
              </a:gs>
              <a:gs pos="100000">
                <a:srgbClr val="009999"/>
              </a:gs>
            </a:gsLst>
            <a:lin ang="5400000" scaled="1"/>
          </a:gradFill>
          <a:ln w="28575">
            <a:solidFill>
              <a:srgbClr val="FF33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19853" name="Rectangle 13"/>
          <p:cNvSpPr>
            <a:spLocks noChangeArrowheads="1"/>
          </p:cNvSpPr>
          <p:nvPr/>
        </p:nvSpPr>
        <p:spPr bwMode="auto">
          <a:xfrm>
            <a:off x="2308225" y="4689475"/>
            <a:ext cx="934871" cy="369332"/>
          </a:xfrm>
          <a:prstGeom prst="rect">
            <a:avLst/>
          </a:prstGeom>
          <a:noFill/>
          <a:ln w="9525">
            <a:noFill/>
            <a:miter lim="800000"/>
            <a:headEnd/>
            <a:tailEnd/>
          </a:ln>
          <a:effectLst/>
        </p:spPr>
        <p:txBody>
          <a:bodyPr wrap="none">
            <a:spAutoFit/>
          </a:bodyPr>
          <a:lstStyle/>
          <a:p>
            <a:pPr>
              <a:spcBef>
                <a:spcPct val="50000"/>
              </a:spcBef>
              <a:defRPr/>
            </a:pPr>
            <a:r>
              <a:rPr lang="en-US" altLang="zh-CN" b="1">
                <a:solidFill>
                  <a:srgbClr val="000099"/>
                </a:solidFill>
                <a:latin typeface="Times New Roman" panose="02020603050405020304" pitchFamily="18" charset="0"/>
                <a:cs typeface="Times New Roman" panose="02020603050405020304" pitchFamily="18" charset="0"/>
              </a:rPr>
              <a:t> </a:t>
            </a:r>
            <a:r>
              <a:rPr lang="zh-CN" altLang="en-US" b="1">
                <a:solidFill>
                  <a:srgbClr val="000099"/>
                </a:solidFill>
                <a:latin typeface="Times New Roman" panose="02020603050405020304" pitchFamily="18" charset="0"/>
                <a:cs typeface="Times New Roman" panose="02020603050405020304" pitchFamily="18" charset="0"/>
              </a:rPr>
              <a:t>或非门</a:t>
            </a:r>
          </a:p>
        </p:txBody>
      </p:sp>
      <p:sp>
        <p:nvSpPr>
          <p:cNvPr id="419860" name="Rectangle 20"/>
          <p:cNvSpPr>
            <a:spLocks noChangeArrowheads="1"/>
          </p:cNvSpPr>
          <p:nvPr/>
        </p:nvSpPr>
        <p:spPr bwMode="auto">
          <a:xfrm>
            <a:off x="685800" y="519113"/>
            <a:ext cx="6553200" cy="609600"/>
          </a:xfrm>
          <a:prstGeom prst="rect">
            <a:avLst/>
          </a:prstGeom>
          <a:noFill/>
          <a:ln w="9525">
            <a:noFill/>
            <a:miter lim="800000"/>
            <a:headEnd/>
            <a:tailEnd/>
          </a:ln>
        </p:spPr>
        <p:txBody>
          <a:bodyPr/>
          <a:lstStyle/>
          <a:p>
            <a:pPr>
              <a:spcBef>
                <a:spcPct val="20000"/>
              </a:spcBef>
              <a:defRPr/>
            </a:pPr>
            <a:r>
              <a:rPr lang="en-US" altLang="zh-CN" sz="3200" b="1">
                <a:solidFill>
                  <a:srgbClr val="000099"/>
                </a:solidFill>
                <a:latin typeface="Times New Roman" panose="02020603050405020304" pitchFamily="18" charset="0"/>
                <a:cs typeface="Times New Roman" panose="02020603050405020304" pitchFamily="18" charset="0"/>
              </a:rPr>
              <a:t>20.2.3 </a:t>
            </a:r>
            <a:r>
              <a:rPr lang="zh-CN" altLang="en-US" sz="3200" b="1">
                <a:solidFill>
                  <a:srgbClr val="000099"/>
                </a:solidFill>
                <a:latin typeface="Times New Roman" panose="02020603050405020304" pitchFamily="18" charset="0"/>
                <a:cs typeface="Times New Roman" panose="02020603050405020304" pitchFamily="18" charset="0"/>
              </a:rPr>
              <a:t>基本逻辑门电路的组合</a:t>
            </a:r>
          </a:p>
        </p:txBody>
      </p:sp>
      <p:sp>
        <p:nvSpPr>
          <p:cNvPr id="419862" name="Text Box 22"/>
          <p:cNvSpPr txBox="1">
            <a:spLocks noChangeArrowheads="1"/>
          </p:cNvSpPr>
          <p:nvPr/>
        </p:nvSpPr>
        <p:spPr bwMode="auto">
          <a:xfrm>
            <a:off x="700088" y="1062038"/>
            <a:ext cx="2348720" cy="523220"/>
          </a:xfrm>
          <a:prstGeom prst="rect">
            <a:avLst/>
          </a:prstGeom>
          <a:noFill/>
          <a:ln w="9525">
            <a:noFill/>
            <a:miter lim="800000"/>
            <a:headEnd/>
            <a:tailEnd/>
          </a:ln>
          <a:effectLst/>
        </p:spPr>
        <p:txBody>
          <a:bodyPr wrap="none">
            <a:spAutoFit/>
          </a:bodyPr>
          <a:lstStyle/>
          <a:p>
            <a:pPr>
              <a:spcBef>
                <a:spcPct val="50000"/>
              </a:spcBef>
              <a:defRPr/>
            </a:pPr>
            <a:r>
              <a:rPr lang="en-US" altLang="zh-CN" sz="2800" b="1">
                <a:solidFill>
                  <a:srgbClr val="CC0000"/>
                </a:solidFill>
                <a:latin typeface="Times New Roman" panose="02020603050405020304" pitchFamily="18" charset="0"/>
                <a:cs typeface="Times New Roman" panose="02020603050405020304" pitchFamily="18" charset="0"/>
              </a:rPr>
              <a:t>2. </a:t>
            </a:r>
            <a:r>
              <a:rPr lang="zh-CN" altLang="en-US" sz="2800" b="1">
                <a:solidFill>
                  <a:srgbClr val="CC0000"/>
                </a:solidFill>
                <a:latin typeface="Times New Roman" panose="02020603050405020304" pitchFamily="18" charset="0"/>
                <a:cs typeface="Times New Roman" panose="02020603050405020304" pitchFamily="18" charset="0"/>
              </a:rPr>
              <a:t>或非门电路</a:t>
            </a:r>
          </a:p>
        </p:txBody>
      </p:sp>
      <p:sp>
        <p:nvSpPr>
          <p:cNvPr id="419874" name="Rectangle 34" descr="40%"/>
          <p:cNvSpPr>
            <a:spLocks noChangeArrowheads="1"/>
          </p:cNvSpPr>
          <p:nvPr/>
        </p:nvSpPr>
        <p:spPr bwMode="auto">
          <a:xfrm>
            <a:off x="838200" y="5707063"/>
            <a:ext cx="4267200" cy="523875"/>
          </a:xfrm>
          <a:prstGeom prst="rect">
            <a:avLst/>
          </a:prstGeom>
          <a:pattFill prst="pct40">
            <a:fgClr>
              <a:srgbClr val="00FF00"/>
            </a:fgClr>
            <a:bgClr>
              <a:srgbClr val="FFFFFF"/>
            </a:bgClr>
          </a:pattFill>
          <a:ln w="38100">
            <a:solidFill>
              <a:srgbClr val="FF0000"/>
            </a:solidFill>
            <a:miter lim="800000"/>
            <a:headEnd/>
            <a:tailEnd/>
          </a:ln>
        </p:spPr>
        <p:txBody>
          <a:bodyPr>
            <a:spAutoFit/>
          </a:bodyPr>
          <a:lstStyle/>
          <a:p>
            <a:pPr>
              <a:spcBef>
                <a:spcPct val="50000"/>
              </a:spcBef>
              <a:defRPr/>
            </a:pPr>
            <a:r>
              <a:rPr lang="zh-CN" altLang="en-US" sz="2800" b="1">
                <a:latin typeface="Times New Roman" panose="02020603050405020304" pitchFamily="18" charset="0"/>
                <a:cs typeface="Times New Roman" panose="02020603050405020304" pitchFamily="18" charset="0"/>
              </a:rPr>
              <a:t>有</a:t>
            </a:r>
            <a:r>
              <a:rPr lang="zh-CN" altLang="en-US" sz="2800" b="1">
                <a:solidFill>
                  <a:srgbClr val="FF3300"/>
                </a:solidFill>
                <a:latin typeface="Times New Roman" panose="02020603050405020304" pitchFamily="18" charset="0"/>
                <a:cs typeface="Times New Roman" panose="02020603050405020304" pitchFamily="18" charset="0"/>
              </a:rPr>
              <a:t> </a:t>
            </a:r>
            <a:r>
              <a:rPr lang="en-US" altLang="zh-CN" sz="2800" b="1">
                <a:solidFill>
                  <a:srgbClr val="FF3300"/>
                </a:solidFill>
                <a:latin typeface="Times New Roman" panose="02020603050405020304" pitchFamily="18" charset="0"/>
                <a:cs typeface="Times New Roman" panose="02020603050405020304" pitchFamily="18" charset="0"/>
              </a:rPr>
              <a:t>1 </a:t>
            </a:r>
            <a:r>
              <a:rPr lang="zh-CN" altLang="en-US" sz="2800" b="1">
                <a:latin typeface="Times New Roman" panose="02020603050405020304" pitchFamily="18" charset="0"/>
                <a:cs typeface="Times New Roman" panose="02020603050405020304" pitchFamily="18" charset="0"/>
              </a:rPr>
              <a:t>出</a:t>
            </a:r>
            <a:r>
              <a:rPr lang="zh-CN" altLang="en-US" sz="2800" b="1">
                <a:solidFill>
                  <a:srgbClr val="FF3300"/>
                </a:solidFill>
                <a:latin typeface="Times New Roman" panose="02020603050405020304" pitchFamily="18" charset="0"/>
                <a:cs typeface="Times New Roman" panose="02020603050405020304" pitchFamily="18" charset="0"/>
              </a:rPr>
              <a:t> </a:t>
            </a:r>
            <a:r>
              <a:rPr lang="en-US" altLang="zh-CN" sz="2800" b="1">
                <a:solidFill>
                  <a:srgbClr val="FF3300"/>
                </a:solidFill>
                <a:latin typeface="Times New Roman" panose="02020603050405020304" pitchFamily="18" charset="0"/>
                <a:cs typeface="Times New Roman" panose="02020603050405020304" pitchFamily="18" charset="0"/>
              </a:rPr>
              <a:t>0</a:t>
            </a:r>
            <a:r>
              <a:rPr lang="en-US" altLang="zh-CN" sz="2800" b="1">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，全</a:t>
            </a:r>
            <a:r>
              <a:rPr lang="zh-CN" altLang="en-US" sz="2800" b="1">
                <a:solidFill>
                  <a:srgbClr val="FF3300"/>
                </a:solidFill>
                <a:latin typeface="Times New Roman" panose="02020603050405020304" pitchFamily="18" charset="0"/>
                <a:cs typeface="Times New Roman" panose="02020603050405020304" pitchFamily="18" charset="0"/>
              </a:rPr>
              <a:t> </a:t>
            </a:r>
            <a:r>
              <a:rPr lang="en-US" altLang="zh-CN" sz="2800" b="1">
                <a:solidFill>
                  <a:srgbClr val="FF3300"/>
                </a:solidFill>
                <a:latin typeface="Times New Roman" panose="02020603050405020304" pitchFamily="18" charset="0"/>
                <a:cs typeface="Times New Roman" panose="02020603050405020304" pitchFamily="18" charset="0"/>
              </a:rPr>
              <a:t>0 </a:t>
            </a:r>
            <a:r>
              <a:rPr lang="zh-CN" altLang="en-US" sz="2800" b="1">
                <a:latin typeface="Times New Roman" panose="02020603050405020304" pitchFamily="18" charset="0"/>
                <a:cs typeface="Times New Roman" panose="02020603050405020304" pitchFamily="18" charset="0"/>
              </a:rPr>
              <a:t>出</a:t>
            </a:r>
            <a:r>
              <a:rPr lang="zh-CN" altLang="en-US" sz="2800" b="1">
                <a:solidFill>
                  <a:srgbClr val="FF3300"/>
                </a:solidFill>
                <a:latin typeface="Times New Roman" panose="02020603050405020304" pitchFamily="18" charset="0"/>
                <a:cs typeface="Times New Roman" panose="02020603050405020304" pitchFamily="18" charset="0"/>
              </a:rPr>
              <a:t> </a:t>
            </a:r>
            <a:r>
              <a:rPr lang="en-US" altLang="zh-CN" sz="2800" b="1">
                <a:solidFill>
                  <a:srgbClr val="FF3300"/>
                </a:solidFill>
                <a:latin typeface="Times New Roman" panose="02020603050405020304" pitchFamily="18" charset="0"/>
                <a:cs typeface="Times New Roman" panose="02020603050405020304" pitchFamily="18" charset="0"/>
              </a:rPr>
              <a:t>1 </a:t>
            </a:r>
            <a:r>
              <a:rPr lang="zh-CN" altLang="en-US" sz="2800" b="1">
                <a:solidFill>
                  <a:srgbClr val="FF3300"/>
                </a:solidFill>
                <a:latin typeface="Times New Roman" panose="02020603050405020304" pitchFamily="18" charset="0"/>
                <a:cs typeface="Times New Roman" panose="02020603050405020304" pitchFamily="18" charset="0"/>
              </a:rPr>
              <a:t>。</a:t>
            </a:r>
            <a:endParaRPr lang="zh-CN" altLang="en-US" sz="2800" b="1">
              <a:solidFill>
                <a:schemeClr val="accent2"/>
              </a:solidFill>
              <a:latin typeface="Times New Roman" panose="02020603050405020304" pitchFamily="18" charset="0"/>
              <a:cs typeface="Times New Roman" panose="02020603050405020304" pitchFamily="18" charset="0"/>
            </a:endParaRPr>
          </a:p>
        </p:txBody>
      </p:sp>
      <p:grpSp>
        <p:nvGrpSpPr>
          <p:cNvPr id="2" name="Group 68"/>
          <p:cNvGrpSpPr>
            <a:grpSpLocks/>
          </p:cNvGrpSpPr>
          <p:nvPr/>
        </p:nvGrpSpPr>
        <p:grpSpPr bwMode="auto">
          <a:xfrm>
            <a:off x="838200" y="5105404"/>
            <a:ext cx="4222750" cy="584201"/>
            <a:chOff x="528" y="3216"/>
            <a:chExt cx="2660" cy="368"/>
          </a:xfrm>
        </p:grpSpPr>
        <p:grpSp>
          <p:nvGrpSpPr>
            <p:cNvPr id="64528" name="Group 69"/>
            <p:cNvGrpSpPr>
              <a:grpSpLocks/>
            </p:cNvGrpSpPr>
            <p:nvPr/>
          </p:nvGrpSpPr>
          <p:grpSpPr bwMode="auto">
            <a:xfrm>
              <a:off x="528" y="3216"/>
              <a:ext cx="2660" cy="368"/>
              <a:chOff x="528" y="802"/>
              <a:chExt cx="2660" cy="368"/>
            </a:xfrm>
          </p:grpSpPr>
          <p:sp>
            <p:nvSpPr>
              <p:cNvPr id="64530" name="Rectangle 70"/>
              <p:cNvSpPr>
                <a:spLocks noChangeArrowheads="1"/>
              </p:cNvSpPr>
              <p:nvPr/>
            </p:nvSpPr>
            <p:spPr bwMode="auto">
              <a:xfrm>
                <a:off x="1920" y="802"/>
                <a:ext cx="1268" cy="368"/>
              </a:xfrm>
              <a:prstGeom prst="rect">
                <a:avLst/>
              </a:prstGeom>
              <a:noFill/>
              <a:ln w="9525">
                <a:noFill/>
                <a:miter lim="800000"/>
                <a:headEnd/>
                <a:tailEnd/>
              </a:ln>
            </p:spPr>
            <p:txBody>
              <a:bodyPr wrap="none">
                <a:spAutoFit/>
              </a:bodyPr>
              <a:lstStyle/>
              <a:p>
                <a:pPr>
                  <a:defRPr/>
                </a:pPr>
                <a:r>
                  <a:rPr lang="en-US" altLang="zh-CN" sz="3200" b="1" i="1">
                    <a:solidFill>
                      <a:srgbClr val="000099"/>
                    </a:solidFill>
                    <a:latin typeface="Times New Roman" panose="02020603050405020304" pitchFamily="18" charset="0"/>
                    <a:cs typeface="Times New Roman" panose="02020603050405020304" pitchFamily="18" charset="0"/>
                  </a:rPr>
                  <a:t>Y = A + B  </a:t>
                </a:r>
                <a:endParaRPr lang="en-US" altLang="zh-CN" b="1" i="1">
                  <a:solidFill>
                    <a:schemeClr val="accent2"/>
                  </a:solidFill>
                  <a:latin typeface="Times New Roman" panose="02020603050405020304" pitchFamily="18" charset="0"/>
                  <a:cs typeface="Times New Roman" panose="02020603050405020304" pitchFamily="18" charset="0"/>
                </a:endParaRPr>
              </a:p>
            </p:txBody>
          </p:sp>
          <p:sp>
            <p:nvSpPr>
              <p:cNvPr id="419911" name="Rectangle 71"/>
              <p:cNvSpPr>
                <a:spLocks noChangeArrowheads="1"/>
              </p:cNvSpPr>
              <p:nvPr/>
            </p:nvSpPr>
            <p:spPr bwMode="auto">
              <a:xfrm>
                <a:off x="528" y="817"/>
                <a:ext cx="1344" cy="327"/>
              </a:xfrm>
              <a:prstGeom prst="rect">
                <a:avLst/>
              </a:prstGeom>
              <a:noFill/>
              <a:ln w="9525">
                <a:noFill/>
                <a:miter lim="800000"/>
                <a:headEnd/>
                <a:tailEnd/>
              </a:ln>
            </p:spPr>
            <p:txBody>
              <a:bodyPr>
                <a:spAutoFit/>
              </a:bodyPr>
              <a:lstStyle/>
              <a:p>
                <a:pPr>
                  <a:defRPr/>
                </a:pPr>
                <a:r>
                  <a:rPr lang="zh-CN" altLang="en-US" sz="2800" b="1">
                    <a:latin typeface="Times New Roman" panose="02020603050405020304" pitchFamily="18" charset="0"/>
                    <a:cs typeface="Times New Roman" panose="02020603050405020304" pitchFamily="18" charset="0"/>
                  </a:rPr>
                  <a:t>逻辑表达式： </a:t>
                </a:r>
              </a:p>
            </p:txBody>
          </p:sp>
        </p:grpSp>
        <p:sp>
          <p:nvSpPr>
            <p:cNvPr id="419912" name="Line 72"/>
            <p:cNvSpPr>
              <a:spLocks noChangeShapeType="1"/>
            </p:cNvSpPr>
            <p:nvPr/>
          </p:nvSpPr>
          <p:spPr bwMode="auto">
            <a:xfrm>
              <a:off x="2426" y="3249"/>
              <a:ext cx="635" cy="0"/>
            </a:xfrm>
            <a:prstGeom prst="line">
              <a:avLst/>
            </a:prstGeom>
            <a:noFill/>
            <a:ln w="28575">
              <a:solidFill>
                <a:schemeClr val="tx1"/>
              </a:solidFill>
              <a:round/>
              <a:headEnd/>
              <a:tailEnd/>
            </a:ln>
            <a:effectLst/>
          </p:spPr>
          <p:txBody>
            <a:bodyPr/>
            <a:lstStyle/>
            <a:p>
              <a:pPr>
                <a:defRPr/>
              </a:pPr>
              <a:endParaRPr lang="zh-CN" altLang="en-US" b="1">
                <a:latin typeface="Times New Roman" panose="02020603050405020304" pitchFamily="18" charset="0"/>
                <a:cs typeface="Times New Roman" panose="02020603050405020304" pitchFamily="18" charset="0"/>
              </a:endParaRPr>
            </a:p>
          </p:txBody>
        </p:sp>
      </p:grpSp>
      <p:pic>
        <p:nvPicPr>
          <p:cNvPr id="419913" name="Picture 73" descr="图片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3587750"/>
            <a:ext cx="2806700"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76"/>
          <p:cNvGrpSpPr>
            <a:grpSpLocks/>
          </p:cNvGrpSpPr>
          <p:nvPr/>
        </p:nvGrpSpPr>
        <p:grpSpPr bwMode="auto">
          <a:xfrm>
            <a:off x="915988" y="1571626"/>
            <a:ext cx="2538412" cy="1506538"/>
            <a:chOff x="577" y="990"/>
            <a:chExt cx="1599" cy="949"/>
          </a:xfrm>
        </p:grpSpPr>
        <p:sp>
          <p:nvSpPr>
            <p:cNvPr id="419861" name="Rectangle 21"/>
            <p:cNvSpPr>
              <a:spLocks noChangeArrowheads="1"/>
            </p:cNvSpPr>
            <p:nvPr/>
          </p:nvSpPr>
          <p:spPr bwMode="auto">
            <a:xfrm>
              <a:off x="921" y="1706"/>
              <a:ext cx="482" cy="233"/>
            </a:xfrm>
            <a:prstGeom prst="rect">
              <a:avLst/>
            </a:prstGeom>
            <a:noFill/>
            <a:ln w="9525">
              <a:noFill/>
              <a:miter lim="800000"/>
              <a:headEnd/>
              <a:tailEnd/>
            </a:ln>
            <a:effectLst/>
          </p:spPr>
          <p:txBody>
            <a:bodyPr wrap="none">
              <a:spAutoFit/>
            </a:bodyPr>
            <a:lstStyle/>
            <a:p>
              <a:pPr>
                <a:spcBef>
                  <a:spcPct val="50000"/>
                </a:spcBef>
                <a:defRPr/>
              </a:pPr>
              <a:r>
                <a:rPr lang="en-US" altLang="zh-CN" b="1">
                  <a:solidFill>
                    <a:srgbClr val="000099"/>
                  </a:solidFill>
                  <a:latin typeface="Times New Roman" panose="02020603050405020304" pitchFamily="18" charset="0"/>
                  <a:cs typeface="Times New Roman" panose="02020603050405020304" pitchFamily="18" charset="0"/>
                </a:rPr>
                <a:t> </a:t>
              </a:r>
              <a:r>
                <a:rPr lang="zh-CN" altLang="en-US" b="1">
                  <a:solidFill>
                    <a:srgbClr val="000099"/>
                  </a:solidFill>
                  <a:latin typeface="Times New Roman" panose="02020603050405020304" pitchFamily="18" charset="0"/>
                  <a:cs typeface="Times New Roman" panose="02020603050405020304" pitchFamily="18" charset="0"/>
                </a:rPr>
                <a:t>或 门</a:t>
              </a:r>
            </a:p>
          </p:txBody>
        </p:sp>
        <p:pic>
          <p:nvPicPr>
            <p:cNvPr id="64527" name="Picture 74" descr="图片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 y="990"/>
              <a:ext cx="1599" cy="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77"/>
          <p:cNvGrpSpPr>
            <a:grpSpLocks/>
          </p:cNvGrpSpPr>
          <p:nvPr/>
        </p:nvGrpSpPr>
        <p:grpSpPr bwMode="auto">
          <a:xfrm>
            <a:off x="3228975" y="1771651"/>
            <a:ext cx="1828800" cy="1316038"/>
            <a:chOff x="2034" y="1116"/>
            <a:chExt cx="1152" cy="829"/>
          </a:xfrm>
        </p:grpSpPr>
        <p:sp>
          <p:nvSpPr>
            <p:cNvPr id="419907" name="Rectangle 67"/>
            <p:cNvSpPr>
              <a:spLocks noChangeArrowheads="1"/>
            </p:cNvSpPr>
            <p:nvPr/>
          </p:nvSpPr>
          <p:spPr bwMode="auto">
            <a:xfrm>
              <a:off x="2034" y="1712"/>
              <a:ext cx="482" cy="233"/>
            </a:xfrm>
            <a:prstGeom prst="rect">
              <a:avLst/>
            </a:prstGeom>
            <a:noFill/>
            <a:ln w="9525">
              <a:noFill/>
              <a:miter lim="800000"/>
              <a:headEnd/>
              <a:tailEnd/>
            </a:ln>
            <a:effectLst/>
          </p:spPr>
          <p:txBody>
            <a:bodyPr wrap="none">
              <a:spAutoFit/>
            </a:bodyPr>
            <a:lstStyle/>
            <a:p>
              <a:pPr>
                <a:spcBef>
                  <a:spcPct val="50000"/>
                </a:spcBef>
                <a:defRPr/>
              </a:pPr>
              <a:r>
                <a:rPr lang="en-US" altLang="zh-CN" b="1">
                  <a:solidFill>
                    <a:srgbClr val="000099"/>
                  </a:solidFill>
                  <a:latin typeface="Times New Roman" panose="02020603050405020304" pitchFamily="18" charset="0"/>
                  <a:cs typeface="Times New Roman" panose="02020603050405020304" pitchFamily="18" charset="0"/>
                </a:rPr>
                <a:t> </a:t>
              </a:r>
              <a:r>
                <a:rPr lang="zh-CN" altLang="en-US" b="1">
                  <a:solidFill>
                    <a:srgbClr val="000099"/>
                  </a:solidFill>
                  <a:latin typeface="Times New Roman" panose="02020603050405020304" pitchFamily="18" charset="0"/>
                  <a:cs typeface="Times New Roman" panose="02020603050405020304" pitchFamily="18" charset="0"/>
                </a:rPr>
                <a:t>非 门</a:t>
              </a:r>
            </a:p>
          </p:txBody>
        </p:sp>
        <p:pic>
          <p:nvPicPr>
            <p:cNvPr id="64525" name="Picture 75" descr="图片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6" y="1116"/>
              <a:ext cx="1040" cy="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2" name="Picture 51" descr="C:\Users\Administrator\Desktop\图片3.jp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86375" y="1285875"/>
            <a:ext cx="3462338" cy="382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33687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19862"/>
                                        </p:tgtEl>
                                        <p:attrNameLst>
                                          <p:attrName>style.visibility</p:attrName>
                                        </p:attrNameLst>
                                      </p:cBhvr>
                                      <p:to>
                                        <p:strVal val="visible"/>
                                      </p:to>
                                    </p:set>
                                    <p:animEffect transition="in" filter="blinds(horizontal)">
                                      <p:cBhvr>
                                        <p:cTn id="7" dur="500"/>
                                        <p:tgtEl>
                                          <p:spTgt spid="4198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10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10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19842"/>
                                        </p:tgtEl>
                                        <p:attrNameLst>
                                          <p:attrName>style.visibility</p:attrName>
                                        </p:attrNameLst>
                                      </p:cBhvr>
                                      <p:to>
                                        <p:strVal val="visible"/>
                                      </p:to>
                                    </p:set>
                                    <p:animEffect transition="in" filter="wipe(up)">
                                      <p:cBhvr>
                                        <p:cTn id="22" dur="500"/>
                                        <p:tgtEl>
                                          <p:spTgt spid="41984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419913"/>
                                        </p:tgtEl>
                                        <p:attrNameLst>
                                          <p:attrName>style.visibility</p:attrName>
                                        </p:attrNameLst>
                                      </p:cBhvr>
                                      <p:to>
                                        <p:strVal val="visible"/>
                                      </p:to>
                                    </p:set>
                                    <p:animEffect transition="in" filter="wipe(left)">
                                      <p:cBhvr>
                                        <p:cTn id="27" dur="1000"/>
                                        <p:tgtEl>
                                          <p:spTgt spid="419913"/>
                                        </p:tgtEl>
                                      </p:cBhvr>
                                    </p:animEffect>
                                  </p:childTnLst>
                                </p:cTn>
                              </p:par>
                            </p:childTnLst>
                          </p:cTn>
                        </p:par>
                        <p:par>
                          <p:cTn id="28" fill="hold" nodeType="afterGroup">
                            <p:stCondLst>
                              <p:cond delay="1000"/>
                            </p:stCondLst>
                            <p:childTnLst>
                              <p:par>
                                <p:cTn id="29" presetID="4" presetClass="entr" presetSubtype="16" fill="hold" grpId="0" nodeType="afterEffect">
                                  <p:stCondLst>
                                    <p:cond delay="0"/>
                                  </p:stCondLst>
                                  <p:childTnLst>
                                    <p:set>
                                      <p:cBhvr>
                                        <p:cTn id="30" dur="1" fill="hold">
                                          <p:stCondLst>
                                            <p:cond delay="0"/>
                                          </p:stCondLst>
                                        </p:cTn>
                                        <p:tgtEl>
                                          <p:spTgt spid="419853"/>
                                        </p:tgtEl>
                                        <p:attrNameLst>
                                          <p:attrName>style.visibility</p:attrName>
                                        </p:attrNameLst>
                                      </p:cBhvr>
                                      <p:to>
                                        <p:strVal val="visible"/>
                                      </p:to>
                                    </p:set>
                                    <p:animEffect transition="in" filter="box(in)">
                                      <p:cBhvr>
                                        <p:cTn id="31" dur="500"/>
                                        <p:tgtEl>
                                          <p:spTgt spid="41985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left)">
                                      <p:cBhvr>
                                        <p:cTn id="36" dur="500"/>
                                        <p:tgtEl>
                                          <p:spTgt spid="2"/>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19874"/>
                                        </p:tgtEl>
                                        <p:attrNameLst>
                                          <p:attrName>style.visibility</p:attrName>
                                        </p:attrNameLst>
                                      </p:cBhvr>
                                      <p:to>
                                        <p:strVal val="visible"/>
                                      </p:to>
                                    </p:set>
                                    <p:animEffect transition="in" filter="wipe(left)">
                                      <p:cBhvr>
                                        <p:cTn id="41" dur="500"/>
                                        <p:tgtEl>
                                          <p:spTgt spid="419874"/>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wipe(left)">
                                      <p:cBhvr>
                                        <p:cTn id="46"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42" grpId="0" animBg="1"/>
      <p:bldP spid="419853" grpId="0" autoUpdateAnimBg="0"/>
      <p:bldP spid="419862" grpId="0" autoUpdateAnimBg="0"/>
      <p:bldP spid="419874" grpId="0" animBg="1"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8" name="Group 121"/>
          <p:cNvGrpSpPr>
            <a:grpSpLocks/>
          </p:cNvGrpSpPr>
          <p:nvPr/>
        </p:nvGrpSpPr>
        <p:grpSpPr bwMode="auto">
          <a:xfrm>
            <a:off x="1371600" y="1235343"/>
            <a:ext cx="6054725" cy="2774950"/>
            <a:chOff x="864" y="663"/>
            <a:chExt cx="3814" cy="1748"/>
          </a:xfrm>
        </p:grpSpPr>
        <p:pic>
          <p:nvPicPr>
            <p:cNvPr id="65591" name="Picture 120" descr="图片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 y="663"/>
              <a:ext cx="3764" cy="1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92" name="Text Box 84"/>
            <p:cNvSpPr txBox="1">
              <a:spLocks noChangeArrowheads="1"/>
            </p:cNvSpPr>
            <p:nvPr/>
          </p:nvSpPr>
          <p:spPr bwMode="auto">
            <a:xfrm>
              <a:off x="1632" y="672"/>
              <a:ext cx="336" cy="327"/>
            </a:xfrm>
            <a:prstGeom prst="rect">
              <a:avLst/>
            </a:prstGeom>
            <a:noFill/>
            <a:ln w="38100">
              <a:noFill/>
              <a:miter lim="800000"/>
              <a:headEnd/>
              <a:tailEnd/>
            </a:ln>
          </p:spPr>
          <p:txBody>
            <a:bodyPr>
              <a:spAutoFit/>
            </a:bodyPr>
            <a:lstStyle/>
            <a:p>
              <a:pPr algn="r">
                <a:spcBef>
                  <a:spcPct val="50000"/>
                </a:spcBef>
                <a:defRPr/>
              </a:pPr>
              <a:r>
                <a:rPr lang="en-US" altLang="zh-CN" sz="2800" b="1">
                  <a:solidFill>
                    <a:srgbClr val="FF3300"/>
                  </a:solidFill>
                  <a:latin typeface="Times New Roman" panose="02020603050405020304" pitchFamily="18" charset="0"/>
                  <a:cs typeface="Times New Roman" panose="02020603050405020304" pitchFamily="18" charset="0"/>
                </a:rPr>
                <a:t>&amp;</a:t>
              </a:r>
            </a:p>
          </p:txBody>
        </p:sp>
        <p:sp>
          <p:nvSpPr>
            <p:cNvPr id="65593" name="Text Box 85"/>
            <p:cNvSpPr txBox="1">
              <a:spLocks noChangeArrowheads="1"/>
            </p:cNvSpPr>
            <p:nvPr/>
          </p:nvSpPr>
          <p:spPr bwMode="auto">
            <a:xfrm>
              <a:off x="864" y="672"/>
              <a:ext cx="240" cy="327"/>
            </a:xfrm>
            <a:prstGeom prst="rect">
              <a:avLst/>
            </a:prstGeom>
            <a:noFill/>
            <a:ln w="38100">
              <a:noFill/>
              <a:miter lim="800000"/>
              <a:headEnd/>
              <a:tailEnd/>
            </a:ln>
          </p:spPr>
          <p:txBody>
            <a:bodyPr>
              <a:spAutoFit/>
            </a:bodyPr>
            <a:lstStyle/>
            <a:p>
              <a:pPr algn="r">
                <a:spcBef>
                  <a:spcPct val="50000"/>
                </a:spcBef>
                <a:defRPr/>
              </a:pPr>
              <a:r>
                <a:rPr lang="en-US" altLang="zh-CN" sz="2800" b="1" i="1">
                  <a:solidFill>
                    <a:srgbClr val="FF3300"/>
                  </a:solidFill>
                  <a:latin typeface="Times New Roman" panose="02020603050405020304" pitchFamily="18" charset="0"/>
                  <a:cs typeface="Times New Roman" panose="02020603050405020304" pitchFamily="18" charset="0"/>
                </a:rPr>
                <a:t>A</a:t>
              </a:r>
              <a:endParaRPr lang="en-US" altLang="zh-CN" sz="3200" b="1">
                <a:solidFill>
                  <a:srgbClr val="FF3300"/>
                </a:solidFill>
                <a:latin typeface="Times New Roman" panose="02020603050405020304" pitchFamily="18" charset="0"/>
                <a:cs typeface="Times New Roman" panose="02020603050405020304" pitchFamily="18" charset="0"/>
              </a:endParaRPr>
            </a:p>
          </p:txBody>
        </p:sp>
      </p:grpSp>
      <p:sp>
        <p:nvSpPr>
          <p:cNvPr id="420866" name="Text Box 2"/>
          <p:cNvSpPr txBox="1">
            <a:spLocks noChangeArrowheads="1"/>
          </p:cNvSpPr>
          <p:nvPr/>
        </p:nvSpPr>
        <p:spPr bwMode="auto">
          <a:xfrm>
            <a:off x="533400" y="665430"/>
            <a:ext cx="6553200" cy="519113"/>
          </a:xfrm>
          <a:prstGeom prst="rect">
            <a:avLst/>
          </a:prstGeom>
          <a:noFill/>
          <a:ln w="9525" cap="sq">
            <a:noFill/>
            <a:miter lim="800000"/>
            <a:headEnd/>
            <a:tailEnd/>
          </a:ln>
          <a:effectLst/>
        </p:spPr>
        <p:txBody>
          <a:bodyPr>
            <a:spAutoFit/>
          </a:bodyPr>
          <a:lstStyle/>
          <a:p>
            <a:pPr>
              <a:spcBef>
                <a:spcPct val="50000"/>
              </a:spcBef>
              <a:defRPr/>
            </a:pPr>
            <a:r>
              <a:rPr lang="zh-CN" altLang="en-US" sz="2800" b="1">
                <a:latin typeface="Times New Roman" panose="02020603050405020304" pitchFamily="18" charset="0"/>
                <a:cs typeface="Times New Roman" panose="02020603050405020304" pitchFamily="18" charset="0"/>
              </a:rPr>
              <a:t>例：根据输入波形画出输出波形</a:t>
            </a:r>
          </a:p>
        </p:txBody>
      </p:sp>
      <p:sp>
        <p:nvSpPr>
          <p:cNvPr id="65540" name="Rectangle 3"/>
          <p:cNvSpPr>
            <a:spLocks noChangeArrowheads="1"/>
          </p:cNvSpPr>
          <p:nvPr/>
        </p:nvSpPr>
        <p:spPr bwMode="auto">
          <a:xfrm>
            <a:off x="1066800" y="2545030"/>
            <a:ext cx="420688" cy="519113"/>
          </a:xfrm>
          <a:prstGeom prst="rect">
            <a:avLst/>
          </a:prstGeom>
          <a:noFill/>
          <a:ln w="9525" cap="sq">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i="1">
                <a:solidFill>
                  <a:srgbClr val="000018"/>
                </a:solidFill>
                <a:cs typeface="Times New Roman" panose="02020603050405020304" pitchFamily="18" charset="0"/>
              </a:rPr>
              <a:t>A</a:t>
            </a:r>
          </a:p>
        </p:txBody>
      </p:sp>
      <p:sp>
        <p:nvSpPr>
          <p:cNvPr id="65541" name="Rectangle 4"/>
          <p:cNvSpPr>
            <a:spLocks noChangeArrowheads="1"/>
          </p:cNvSpPr>
          <p:nvPr/>
        </p:nvSpPr>
        <p:spPr bwMode="auto">
          <a:xfrm>
            <a:off x="1066800" y="3535630"/>
            <a:ext cx="420688" cy="519113"/>
          </a:xfrm>
          <a:prstGeom prst="rect">
            <a:avLst/>
          </a:prstGeom>
          <a:noFill/>
          <a:ln w="9525" cap="sq">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i="1">
                <a:solidFill>
                  <a:srgbClr val="000018"/>
                </a:solidFill>
                <a:cs typeface="Times New Roman" panose="02020603050405020304" pitchFamily="18" charset="0"/>
              </a:rPr>
              <a:t>B</a:t>
            </a:r>
          </a:p>
        </p:txBody>
      </p:sp>
      <p:grpSp>
        <p:nvGrpSpPr>
          <p:cNvPr id="3" name="Group 48"/>
          <p:cNvGrpSpPr>
            <a:grpSpLocks/>
          </p:cNvGrpSpPr>
          <p:nvPr/>
        </p:nvGrpSpPr>
        <p:grpSpPr bwMode="auto">
          <a:xfrm>
            <a:off x="990600" y="4178571"/>
            <a:ext cx="6019800" cy="642938"/>
            <a:chOff x="624" y="2517"/>
            <a:chExt cx="3792" cy="405"/>
          </a:xfrm>
        </p:grpSpPr>
        <p:grpSp>
          <p:nvGrpSpPr>
            <p:cNvPr id="65572" name="Group 49"/>
            <p:cNvGrpSpPr>
              <a:grpSpLocks/>
            </p:cNvGrpSpPr>
            <p:nvPr/>
          </p:nvGrpSpPr>
          <p:grpSpPr bwMode="auto">
            <a:xfrm>
              <a:off x="1291" y="2517"/>
              <a:ext cx="313" cy="317"/>
              <a:chOff x="960" y="2592"/>
              <a:chExt cx="192" cy="240"/>
            </a:xfrm>
          </p:grpSpPr>
          <p:sp>
            <p:nvSpPr>
              <p:cNvPr id="420914" name="Line 50"/>
              <p:cNvSpPr>
                <a:spLocks noChangeShapeType="1"/>
              </p:cNvSpPr>
              <p:nvPr/>
            </p:nvSpPr>
            <p:spPr bwMode="auto">
              <a:xfrm>
                <a:off x="960" y="2592"/>
                <a:ext cx="0" cy="240"/>
              </a:xfrm>
              <a:prstGeom prst="line">
                <a:avLst/>
              </a:prstGeom>
              <a:noFill/>
              <a:ln w="38100" cap="sq">
                <a:solidFill>
                  <a:srgbClr val="FF3300"/>
                </a:solidFill>
                <a:round/>
                <a:headEnd/>
                <a:tailEnd/>
              </a:ln>
              <a:effectLst/>
            </p:spPr>
            <p:txBody>
              <a:bodyPr wrap="none"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20915" name="Line 51"/>
              <p:cNvSpPr>
                <a:spLocks noChangeShapeType="1"/>
              </p:cNvSpPr>
              <p:nvPr/>
            </p:nvSpPr>
            <p:spPr bwMode="auto">
              <a:xfrm>
                <a:off x="960" y="2592"/>
                <a:ext cx="192" cy="0"/>
              </a:xfrm>
              <a:prstGeom prst="line">
                <a:avLst/>
              </a:prstGeom>
              <a:noFill/>
              <a:ln w="38100" cap="sq">
                <a:solidFill>
                  <a:srgbClr val="FF3300"/>
                </a:solidFill>
                <a:round/>
                <a:headEnd/>
                <a:tailEnd/>
              </a:ln>
              <a:effectLst/>
            </p:spPr>
            <p:txBody>
              <a:bodyPr wrap="none"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grpSp>
        <p:grpSp>
          <p:nvGrpSpPr>
            <p:cNvPr id="65573" name="Group 52"/>
            <p:cNvGrpSpPr>
              <a:grpSpLocks/>
            </p:cNvGrpSpPr>
            <p:nvPr/>
          </p:nvGrpSpPr>
          <p:grpSpPr bwMode="auto">
            <a:xfrm>
              <a:off x="1604" y="2517"/>
              <a:ext cx="937" cy="317"/>
              <a:chOff x="1152" y="2592"/>
              <a:chExt cx="576" cy="240"/>
            </a:xfrm>
          </p:grpSpPr>
          <p:sp>
            <p:nvSpPr>
              <p:cNvPr id="420917" name="Line 53"/>
              <p:cNvSpPr>
                <a:spLocks noChangeShapeType="1"/>
              </p:cNvSpPr>
              <p:nvPr/>
            </p:nvSpPr>
            <p:spPr bwMode="auto">
              <a:xfrm>
                <a:off x="1152" y="2832"/>
                <a:ext cx="576" cy="0"/>
              </a:xfrm>
              <a:prstGeom prst="line">
                <a:avLst/>
              </a:prstGeom>
              <a:noFill/>
              <a:ln w="38100" cap="sq">
                <a:solidFill>
                  <a:srgbClr val="FF3300"/>
                </a:solidFill>
                <a:round/>
                <a:headEnd/>
                <a:tailEnd/>
              </a:ln>
              <a:effectLst/>
            </p:spPr>
            <p:txBody>
              <a:bodyPr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20918" name="Line 54"/>
              <p:cNvSpPr>
                <a:spLocks noChangeShapeType="1"/>
              </p:cNvSpPr>
              <p:nvPr/>
            </p:nvSpPr>
            <p:spPr bwMode="auto">
              <a:xfrm flipV="1">
                <a:off x="1152" y="2592"/>
                <a:ext cx="0" cy="240"/>
              </a:xfrm>
              <a:prstGeom prst="line">
                <a:avLst/>
              </a:prstGeom>
              <a:noFill/>
              <a:ln w="38100" cap="sq">
                <a:solidFill>
                  <a:srgbClr val="FF3300"/>
                </a:solidFill>
                <a:round/>
                <a:headEnd/>
                <a:tailEnd/>
              </a:ln>
              <a:effectLst/>
            </p:spPr>
            <p:txBody>
              <a:bodyPr wrap="none"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grpSp>
        <p:sp>
          <p:nvSpPr>
            <p:cNvPr id="420919" name="Line 55"/>
            <p:cNvSpPr>
              <a:spLocks noChangeShapeType="1"/>
            </p:cNvSpPr>
            <p:nvPr/>
          </p:nvSpPr>
          <p:spPr bwMode="auto">
            <a:xfrm>
              <a:off x="979" y="2834"/>
              <a:ext cx="312" cy="0"/>
            </a:xfrm>
            <a:prstGeom prst="line">
              <a:avLst/>
            </a:prstGeom>
            <a:noFill/>
            <a:ln w="38100" cap="sq">
              <a:solidFill>
                <a:srgbClr val="FF3300"/>
              </a:solidFill>
              <a:round/>
              <a:headEnd/>
              <a:tailEnd/>
            </a:ln>
            <a:effectLst/>
          </p:spPr>
          <p:txBody>
            <a:bodyPr wrap="none"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65575" name="Rectangle 56"/>
            <p:cNvSpPr>
              <a:spLocks noChangeArrowheads="1"/>
            </p:cNvSpPr>
            <p:nvPr/>
          </p:nvSpPr>
          <p:spPr bwMode="auto">
            <a:xfrm>
              <a:off x="624" y="2592"/>
              <a:ext cx="330" cy="330"/>
            </a:xfrm>
            <a:prstGeom prst="rect">
              <a:avLst/>
            </a:prstGeom>
            <a:noFill/>
            <a:ln w="9525" cap="sq">
              <a:noFill/>
              <a:miter lim="800000"/>
              <a:headEnd/>
              <a:tailEnd/>
            </a:ln>
          </p:spPr>
          <p:txBody>
            <a:bodyPr wrap="none">
              <a:spAutoFit/>
            </a:bodyPr>
            <a:lstStyle/>
            <a:p>
              <a:pPr>
                <a:spcBef>
                  <a:spcPct val="50000"/>
                </a:spcBef>
                <a:defRPr/>
              </a:pPr>
              <a:r>
                <a:rPr lang="en-US" altLang="zh-CN" sz="2800" b="1" i="1">
                  <a:solidFill>
                    <a:srgbClr val="000018"/>
                  </a:solidFill>
                  <a:latin typeface="Times New Roman" panose="02020603050405020304" pitchFamily="18" charset="0"/>
                  <a:cs typeface="Times New Roman" panose="02020603050405020304" pitchFamily="18" charset="0"/>
                </a:rPr>
                <a:t>Y</a:t>
              </a:r>
              <a:r>
                <a:rPr lang="en-US" altLang="zh-CN" sz="2800" b="1" baseline="-25000">
                  <a:solidFill>
                    <a:srgbClr val="000018"/>
                  </a:solidFill>
                  <a:latin typeface="Times New Roman" panose="02020603050405020304" pitchFamily="18" charset="0"/>
                  <a:cs typeface="Times New Roman" panose="02020603050405020304" pitchFamily="18" charset="0"/>
                </a:rPr>
                <a:t>1</a:t>
              </a:r>
            </a:p>
          </p:txBody>
        </p:sp>
        <p:grpSp>
          <p:nvGrpSpPr>
            <p:cNvPr id="65576" name="Group 57"/>
            <p:cNvGrpSpPr>
              <a:grpSpLocks/>
            </p:cNvGrpSpPr>
            <p:nvPr/>
          </p:nvGrpSpPr>
          <p:grpSpPr bwMode="auto">
            <a:xfrm>
              <a:off x="2541" y="2517"/>
              <a:ext cx="1875" cy="317"/>
              <a:chOff x="1728" y="2592"/>
              <a:chExt cx="1152" cy="240"/>
            </a:xfrm>
          </p:grpSpPr>
          <p:sp>
            <p:nvSpPr>
              <p:cNvPr id="420922" name="Line 58"/>
              <p:cNvSpPr>
                <a:spLocks noChangeShapeType="1"/>
              </p:cNvSpPr>
              <p:nvPr/>
            </p:nvSpPr>
            <p:spPr bwMode="auto">
              <a:xfrm>
                <a:off x="2496" y="2592"/>
                <a:ext cx="0" cy="240"/>
              </a:xfrm>
              <a:prstGeom prst="line">
                <a:avLst/>
              </a:prstGeom>
              <a:noFill/>
              <a:ln w="38100" cap="sq">
                <a:solidFill>
                  <a:srgbClr val="FF3300"/>
                </a:solidFill>
                <a:round/>
                <a:headEnd/>
                <a:tailEnd/>
              </a:ln>
              <a:effectLst/>
            </p:spPr>
            <p:txBody>
              <a:bodyPr wrap="none"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grpSp>
            <p:nvGrpSpPr>
              <p:cNvPr id="65578" name="Group 59"/>
              <p:cNvGrpSpPr>
                <a:grpSpLocks/>
              </p:cNvGrpSpPr>
              <p:nvPr/>
            </p:nvGrpSpPr>
            <p:grpSpPr bwMode="auto">
              <a:xfrm>
                <a:off x="1728" y="2592"/>
                <a:ext cx="1152" cy="240"/>
                <a:chOff x="1728" y="2592"/>
                <a:chExt cx="1152" cy="240"/>
              </a:xfrm>
            </p:grpSpPr>
            <p:sp>
              <p:nvSpPr>
                <p:cNvPr id="420924" name="Line 60"/>
                <p:cNvSpPr>
                  <a:spLocks noChangeShapeType="1"/>
                </p:cNvSpPr>
                <p:nvPr/>
              </p:nvSpPr>
              <p:spPr bwMode="auto">
                <a:xfrm>
                  <a:off x="2688" y="2592"/>
                  <a:ext cx="0" cy="240"/>
                </a:xfrm>
                <a:prstGeom prst="line">
                  <a:avLst/>
                </a:prstGeom>
                <a:noFill/>
                <a:ln w="38100" cap="sq">
                  <a:solidFill>
                    <a:srgbClr val="FF3300"/>
                  </a:solidFill>
                  <a:round/>
                  <a:headEnd/>
                  <a:tailEnd/>
                </a:ln>
                <a:effectLst/>
              </p:spPr>
              <p:txBody>
                <a:bodyPr wrap="none"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20925" name="Line 61"/>
                <p:cNvSpPr>
                  <a:spLocks noChangeShapeType="1"/>
                </p:cNvSpPr>
                <p:nvPr/>
              </p:nvSpPr>
              <p:spPr bwMode="auto">
                <a:xfrm>
                  <a:off x="2496" y="2592"/>
                  <a:ext cx="192" cy="0"/>
                </a:xfrm>
                <a:prstGeom prst="line">
                  <a:avLst/>
                </a:prstGeom>
                <a:noFill/>
                <a:ln w="38100" cap="sq">
                  <a:solidFill>
                    <a:srgbClr val="FF3300"/>
                  </a:solidFill>
                  <a:round/>
                  <a:headEnd/>
                  <a:tailEnd/>
                </a:ln>
                <a:effectLst/>
              </p:spPr>
              <p:txBody>
                <a:bodyPr wrap="none"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grpSp>
              <p:nvGrpSpPr>
                <p:cNvPr id="65581" name="Group 62"/>
                <p:cNvGrpSpPr>
                  <a:grpSpLocks/>
                </p:cNvGrpSpPr>
                <p:nvPr/>
              </p:nvGrpSpPr>
              <p:grpSpPr bwMode="auto">
                <a:xfrm>
                  <a:off x="1728" y="2592"/>
                  <a:ext cx="768" cy="240"/>
                  <a:chOff x="960" y="2592"/>
                  <a:chExt cx="768" cy="240"/>
                </a:xfrm>
              </p:grpSpPr>
              <p:sp>
                <p:nvSpPr>
                  <p:cNvPr id="420927" name="Line 63"/>
                  <p:cNvSpPr>
                    <a:spLocks noChangeShapeType="1"/>
                  </p:cNvSpPr>
                  <p:nvPr/>
                </p:nvSpPr>
                <p:spPr bwMode="auto">
                  <a:xfrm>
                    <a:off x="960" y="2592"/>
                    <a:ext cx="0" cy="240"/>
                  </a:xfrm>
                  <a:prstGeom prst="line">
                    <a:avLst/>
                  </a:prstGeom>
                  <a:noFill/>
                  <a:ln w="38100" cap="sq">
                    <a:solidFill>
                      <a:srgbClr val="FF3300"/>
                    </a:solidFill>
                    <a:round/>
                    <a:headEnd/>
                    <a:tailEnd/>
                  </a:ln>
                  <a:effectLst/>
                </p:spPr>
                <p:txBody>
                  <a:bodyPr wrap="none"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20928" name="Line 64"/>
                  <p:cNvSpPr>
                    <a:spLocks noChangeShapeType="1"/>
                  </p:cNvSpPr>
                  <p:nvPr/>
                </p:nvSpPr>
                <p:spPr bwMode="auto">
                  <a:xfrm>
                    <a:off x="1152" y="2832"/>
                    <a:ext cx="576" cy="0"/>
                  </a:xfrm>
                  <a:prstGeom prst="line">
                    <a:avLst/>
                  </a:prstGeom>
                  <a:noFill/>
                  <a:ln w="38100" cap="sq">
                    <a:solidFill>
                      <a:srgbClr val="FF3300"/>
                    </a:solidFill>
                    <a:round/>
                    <a:headEnd/>
                    <a:tailEnd/>
                  </a:ln>
                  <a:effectLst/>
                </p:spPr>
                <p:txBody>
                  <a:bodyPr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20929" name="Line 65"/>
                  <p:cNvSpPr>
                    <a:spLocks noChangeShapeType="1"/>
                  </p:cNvSpPr>
                  <p:nvPr/>
                </p:nvSpPr>
                <p:spPr bwMode="auto">
                  <a:xfrm flipV="1">
                    <a:off x="1152" y="2592"/>
                    <a:ext cx="0" cy="240"/>
                  </a:xfrm>
                  <a:prstGeom prst="line">
                    <a:avLst/>
                  </a:prstGeom>
                  <a:noFill/>
                  <a:ln w="38100" cap="sq">
                    <a:solidFill>
                      <a:srgbClr val="FF3300"/>
                    </a:solidFill>
                    <a:round/>
                    <a:headEnd/>
                    <a:tailEnd/>
                  </a:ln>
                  <a:effectLst/>
                </p:spPr>
                <p:txBody>
                  <a:bodyPr wrap="none"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20930" name="Line 66"/>
                  <p:cNvSpPr>
                    <a:spLocks noChangeShapeType="1"/>
                  </p:cNvSpPr>
                  <p:nvPr/>
                </p:nvSpPr>
                <p:spPr bwMode="auto">
                  <a:xfrm>
                    <a:off x="960" y="2592"/>
                    <a:ext cx="192" cy="0"/>
                  </a:xfrm>
                  <a:prstGeom prst="line">
                    <a:avLst/>
                  </a:prstGeom>
                  <a:noFill/>
                  <a:ln w="38100" cap="sq">
                    <a:solidFill>
                      <a:srgbClr val="FF3300"/>
                    </a:solidFill>
                    <a:round/>
                    <a:headEnd/>
                    <a:tailEnd/>
                  </a:ln>
                  <a:effectLst/>
                </p:spPr>
                <p:txBody>
                  <a:bodyPr wrap="none"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grpSp>
            <p:sp>
              <p:nvSpPr>
                <p:cNvPr id="420931" name="Line 67"/>
                <p:cNvSpPr>
                  <a:spLocks noChangeShapeType="1"/>
                </p:cNvSpPr>
                <p:nvPr/>
              </p:nvSpPr>
              <p:spPr bwMode="auto">
                <a:xfrm>
                  <a:off x="2688" y="2832"/>
                  <a:ext cx="192" cy="0"/>
                </a:xfrm>
                <a:prstGeom prst="line">
                  <a:avLst/>
                </a:prstGeom>
                <a:noFill/>
                <a:ln w="38100" cap="sq">
                  <a:solidFill>
                    <a:srgbClr val="FF3300"/>
                  </a:solidFill>
                  <a:round/>
                  <a:headEnd/>
                  <a:tailEnd/>
                </a:ln>
                <a:effectLst/>
              </p:spPr>
              <p:txBody>
                <a:bodyPr wrap="none"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grpSp>
        </p:grpSp>
      </p:grpSp>
      <p:grpSp>
        <p:nvGrpSpPr>
          <p:cNvPr id="9" name="Group 68"/>
          <p:cNvGrpSpPr>
            <a:grpSpLocks/>
          </p:cNvGrpSpPr>
          <p:nvPr/>
        </p:nvGrpSpPr>
        <p:grpSpPr bwMode="auto">
          <a:xfrm>
            <a:off x="2049463" y="3048268"/>
            <a:ext cx="3968750" cy="2514600"/>
            <a:chOff x="960" y="2016"/>
            <a:chExt cx="1536" cy="1200"/>
          </a:xfrm>
        </p:grpSpPr>
        <p:sp>
          <p:nvSpPr>
            <p:cNvPr id="420933" name="Line 69"/>
            <p:cNvSpPr>
              <a:spLocks noChangeShapeType="1"/>
            </p:cNvSpPr>
            <p:nvPr/>
          </p:nvSpPr>
          <p:spPr bwMode="auto">
            <a:xfrm>
              <a:off x="960" y="2016"/>
              <a:ext cx="0" cy="1200"/>
            </a:xfrm>
            <a:prstGeom prst="line">
              <a:avLst/>
            </a:prstGeom>
            <a:noFill/>
            <a:ln w="28575">
              <a:solidFill>
                <a:srgbClr val="000018"/>
              </a:solidFill>
              <a:prstDash val="dash"/>
              <a:round/>
              <a:headEnd/>
              <a:tailEnd/>
            </a:ln>
            <a:effectLst/>
          </p:spPr>
          <p:txBody>
            <a:bodyPr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20934" name="Line 70"/>
            <p:cNvSpPr>
              <a:spLocks noChangeShapeType="1"/>
            </p:cNvSpPr>
            <p:nvPr/>
          </p:nvSpPr>
          <p:spPr bwMode="auto">
            <a:xfrm>
              <a:off x="1728" y="2016"/>
              <a:ext cx="0" cy="1200"/>
            </a:xfrm>
            <a:prstGeom prst="line">
              <a:avLst/>
            </a:prstGeom>
            <a:noFill/>
            <a:ln w="28575">
              <a:solidFill>
                <a:srgbClr val="000018"/>
              </a:solidFill>
              <a:prstDash val="dash"/>
              <a:round/>
              <a:headEnd/>
              <a:tailEnd/>
            </a:ln>
            <a:effectLst/>
          </p:spPr>
          <p:txBody>
            <a:bodyPr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20935" name="Line 71"/>
            <p:cNvSpPr>
              <a:spLocks noChangeShapeType="1"/>
            </p:cNvSpPr>
            <p:nvPr/>
          </p:nvSpPr>
          <p:spPr bwMode="auto">
            <a:xfrm>
              <a:off x="1536" y="2016"/>
              <a:ext cx="0" cy="1200"/>
            </a:xfrm>
            <a:prstGeom prst="line">
              <a:avLst/>
            </a:prstGeom>
            <a:noFill/>
            <a:ln w="28575">
              <a:solidFill>
                <a:srgbClr val="000018"/>
              </a:solidFill>
              <a:prstDash val="dash"/>
              <a:round/>
              <a:headEnd/>
              <a:tailEnd/>
            </a:ln>
            <a:effectLst/>
          </p:spPr>
          <p:txBody>
            <a:bodyPr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20936" name="Line 72"/>
            <p:cNvSpPr>
              <a:spLocks noChangeShapeType="1"/>
            </p:cNvSpPr>
            <p:nvPr/>
          </p:nvSpPr>
          <p:spPr bwMode="auto">
            <a:xfrm>
              <a:off x="2304" y="2016"/>
              <a:ext cx="0" cy="1200"/>
            </a:xfrm>
            <a:prstGeom prst="line">
              <a:avLst/>
            </a:prstGeom>
            <a:noFill/>
            <a:ln w="28575">
              <a:solidFill>
                <a:srgbClr val="000018"/>
              </a:solidFill>
              <a:prstDash val="dash"/>
              <a:round/>
              <a:headEnd/>
              <a:tailEnd/>
            </a:ln>
            <a:effectLst/>
          </p:spPr>
          <p:txBody>
            <a:bodyPr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20937" name="Line 73"/>
            <p:cNvSpPr>
              <a:spLocks noChangeShapeType="1"/>
            </p:cNvSpPr>
            <p:nvPr/>
          </p:nvSpPr>
          <p:spPr bwMode="auto">
            <a:xfrm>
              <a:off x="2496" y="2016"/>
              <a:ext cx="0" cy="1200"/>
            </a:xfrm>
            <a:prstGeom prst="line">
              <a:avLst/>
            </a:prstGeom>
            <a:noFill/>
            <a:ln w="28575">
              <a:solidFill>
                <a:srgbClr val="000018"/>
              </a:solidFill>
              <a:prstDash val="dash"/>
              <a:round/>
              <a:headEnd/>
              <a:tailEnd/>
            </a:ln>
            <a:effectLst/>
          </p:spPr>
          <p:txBody>
            <a:bodyPr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grpSp>
      <p:sp>
        <p:nvSpPr>
          <p:cNvPr id="420938" name="Text Box 74" descr="40%"/>
          <p:cNvSpPr txBox="1">
            <a:spLocks noChangeArrowheads="1"/>
          </p:cNvSpPr>
          <p:nvPr/>
        </p:nvSpPr>
        <p:spPr bwMode="auto">
          <a:xfrm>
            <a:off x="1498600" y="5772418"/>
            <a:ext cx="3721100" cy="523875"/>
          </a:xfrm>
          <a:prstGeom prst="rect">
            <a:avLst/>
          </a:prstGeom>
          <a:noFill/>
          <a:ln w="28575">
            <a:solidFill>
              <a:srgbClr val="006600"/>
            </a:solidFill>
            <a:miter lim="800000"/>
            <a:headEnd type="none" w="sm" len="sm"/>
            <a:tailEnd type="none" w="sm" len="sm"/>
          </a:ln>
        </p:spPr>
        <p:txBody>
          <a:bodyPr>
            <a:spAutoFit/>
          </a:bodyPr>
          <a:lstStyle/>
          <a:p>
            <a:pPr>
              <a:spcBef>
                <a:spcPct val="50000"/>
              </a:spcBef>
              <a:defRPr/>
            </a:pPr>
            <a:r>
              <a:rPr lang="zh-CN" altLang="en-US" sz="2800" b="1">
                <a:latin typeface="Times New Roman" panose="02020603050405020304" pitchFamily="18" charset="0"/>
                <a:cs typeface="Times New Roman" panose="02020603050405020304" pitchFamily="18" charset="0"/>
              </a:rPr>
              <a:t>有</a:t>
            </a:r>
            <a:r>
              <a:rPr lang="zh-CN" altLang="en-US" sz="2800" b="1">
                <a:solidFill>
                  <a:srgbClr val="FF3300"/>
                </a:solidFill>
                <a:latin typeface="Times New Roman" panose="02020603050405020304" pitchFamily="18" charset="0"/>
                <a:cs typeface="Times New Roman" panose="02020603050405020304" pitchFamily="18" charset="0"/>
              </a:rPr>
              <a:t> </a:t>
            </a:r>
            <a:r>
              <a:rPr lang="en-US" altLang="zh-CN" sz="2800" b="1">
                <a:solidFill>
                  <a:srgbClr val="FF3300"/>
                </a:solidFill>
                <a:latin typeface="Times New Roman" panose="02020603050405020304" pitchFamily="18" charset="0"/>
                <a:cs typeface="Times New Roman" panose="02020603050405020304" pitchFamily="18" charset="0"/>
              </a:rPr>
              <a:t>0 </a:t>
            </a:r>
            <a:r>
              <a:rPr lang="zh-CN" altLang="en-US" sz="2800" b="1">
                <a:latin typeface="Times New Roman" panose="02020603050405020304" pitchFamily="18" charset="0"/>
                <a:cs typeface="Times New Roman" panose="02020603050405020304" pitchFamily="18" charset="0"/>
              </a:rPr>
              <a:t>出</a:t>
            </a:r>
            <a:r>
              <a:rPr lang="zh-CN" altLang="en-US" sz="2800" b="1">
                <a:solidFill>
                  <a:srgbClr val="FF3300"/>
                </a:solidFill>
                <a:latin typeface="Times New Roman" panose="02020603050405020304" pitchFamily="18" charset="0"/>
                <a:cs typeface="Times New Roman" panose="02020603050405020304" pitchFamily="18" charset="0"/>
              </a:rPr>
              <a:t> </a:t>
            </a:r>
            <a:r>
              <a:rPr lang="en-US" altLang="zh-CN" sz="2800" b="1">
                <a:solidFill>
                  <a:srgbClr val="FF3300"/>
                </a:solidFill>
                <a:latin typeface="Times New Roman" panose="02020603050405020304" pitchFamily="18" charset="0"/>
                <a:cs typeface="Times New Roman" panose="02020603050405020304" pitchFamily="18" charset="0"/>
              </a:rPr>
              <a:t>0 </a:t>
            </a:r>
            <a:r>
              <a:rPr lang="zh-CN" altLang="en-US" sz="2800" b="1">
                <a:solidFill>
                  <a:srgbClr val="FF3300"/>
                </a:solidFill>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全</a:t>
            </a:r>
            <a:r>
              <a:rPr lang="zh-CN" altLang="en-US" sz="2800" b="1">
                <a:solidFill>
                  <a:srgbClr val="FF3300"/>
                </a:solidFill>
                <a:latin typeface="Times New Roman" panose="02020603050405020304" pitchFamily="18" charset="0"/>
                <a:cs typeface="Times New Roman" panose="02020603050405020304" pitchFamily="18" charset="0"/>
              </a:rPr>
              <a:t> </a:t>
            </a:r>
            <a:r>
              <a:rPr lang="en-US" altLang="zh-CN" sz="2800" b="1">
                <a:solidFill>
                  <a:srgbClr val="FF3300"/>
                </a:solidFill>
                <a:latin typeface="Times New Roman" panose="02020603050405020304" pitchFamily="18" charset="0"/>
                <a:cs typeface="Times New Roman" panose="02020603050405020304" pitchFamily="18" charset="0"/>
              </a:rPr>
              <a:t>1 </a:t>
            </a:r>
            <a:r>
              <a:rPr lang="zh-CN" altLang="en-US" sz="2800" b="1">
                <a:latin typeface="Times New Roman" panose="02020603050405020304" pitchFamily="18" charset="0"/>
                <a:cs typeface="Times New Roman" panose="02020603050405020304" pitchFamily="18" charset="0"/>
              </a:rPr>
              <a:t>出</a:t>
            </a:r>
            <a:r>
              <a:rPr lang="zh-CN" altLang="en-US" sz="2800" b="1">
                <a:solidFill>
                  <a:srgbClr val="FF3300"/>
                </a:solidFill>
                <a:latin typeface="Times New Roman" panose="02020603050405020304" pitchFamily="18" charset="0"/>
                <a:cs typeface="Times New Roman" panose="02020603050405020304" pitchFamily="18" charset="0"/>
              </a:rPr>
              <a:t> </a:t>
            </a:r>
            <a:r>
              <a:rPr lang="en-US" altLang="zh-CN" sz="2800" b="1">
                <a:solidFill>
                  <a:srgbClr val="FF3300"/>
                </a:solidFill>
                <a:latin typeface="Times New Roman" panose="02020603050405020304" pitchFamily="18" charset="0"/>
                <a:cs typeface="Times New Roman" panose="02020603050405020304" pitchFamily="18" charset="0"/>
              </a:rPr>
              <a:t>1 </a:t>
            </a:r>
            <a:r>
              <a:rPr lang="zh-CN" altLang="en-US" sz="2800" b="1">
                <a:solidFill>
                  <a:srgbClr val="FF3300"/>
                </a:solidFill>
                <a:latin typeface="Times New Roman" panose="02020603050405020304" pitchFamily="18" charset="0"/>
                <a:cs typeface="Times New Roman" panose="02020603050405020304" pitchFamily="18" charset="0"/>
              </a:rPr>
              <a:t>。</a:t>
            </a:r>
          </a:p>
        </p:txBody>
      </p:sp>
      <p:grpSp>
        <p:nvGrpSpPr>
          <p:cNvPr id="10" name="Group 75"/>
          <p:cNvGrpSpPr>
            <a:grpSpLocks/>
          </p:cNvGrpSpPr>
          <p:nvPr/>
        </p:nvGrpSpPr>
        <p:grpSpPr bwMode="auto">
          <a:xfrm>
            <a:off x="2049463" y="2972068"/>
            <a:ext cx="4467225" cy="1739900"/>
            <a:chOff x="1291" y="1757"/>
            <a:chExt cx="2814" cy="1096"/>
          </a:xfrm>
        </p:grpSpPr>
        <p:grpSp>
          <p:nvGrpSpPr>
            <p:cNvPr id="65560" name="Group 76"/>
            <p:cNvGrpSpPr>
              <a:grpSpLocks/>
            </p:cNvGrpSpPr>
            <p:nvPr/>
          </p:nvGrpSpPr>
          <p:grpSpPr bwMode="auto">
            <a:xfrm>
              <a:off x="1291" y="1757"/>
              <a:ext cx="1563" cy="1077"/>
              <a:chOff x="960" y="2016"/>
              <a:chExt cx="960" cy="816"/>
            </a:xfrm>
          </p:grpSpPr>
          <p:sp>
            <p:nvSpPr>
              <p:cNvPr id="420941" name="Line 77"/>
              <p:cNvSpPr>
                <a:spLocks noChangeShapeType="1"/>
              </p:cNvSpPr>
              <p:nvPr/>
            </p:nvSpPr>
            <p:spPr bwMode="auto">
              <a:xfrm>
                <a:off x="960" y="2016"/>
                <a:ext cx="0" cy="816"/>
              </a:xfrm>
              <a:prstGeom prst="line">
                <a:avLst/>
              </a:prstGeom>
              <a:noFill/>
              <a:ln w="28575">
                <a:solidFill>
                  <a:srgbClr val="FF3300"/>
                </a:solidFill>
                <a:prstDash val="dash"/>
                <a:round/>
                <a:headEnd/>
                <a:tailEnd/>
              </a:ln>
              <a:effectLst/>
            </p:spPr>
            <p:txBody>
              <a:bodyPr wrap="none"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20942" name="Line 78"/>
              <p:cNvSpPr>
                <a:spLocks noChangeShapeType="1"/>
              </p:cNvSpPr>
              <p:nvPr/>
            </p:nvSpPr>
            <p:spPr bwMode="auto">
              <a:xfrm>
                <a:off x="1152" y="2016"/>
                <a:ext cx="0" cy="816"/>
              </a:xfrm>
              <a:prstGeom prst="line">
                <a:avLst/>
              </a:prstGeom>
              <a:noFill/>
              <a:ln w="28575">
                <a:solidFill>
                  <a:srgbClr val="FF3300"/>
                </a:solidFill>
                <a:prstDash val="dash"/>
                <a:round/>
                <a:headEnd/>
                <a:tailEnd/>
              </a:ln>
              <a:effectLst/>
            </p:spPr>
            <p:txBody>
              <a:bodyPr wrap="none"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20943" name="Line 79"/>
              <p:cNvSpPr>
                <a:spLocks noChangeShapeType="1"/>
              </p:cNvSpPr>
              <p:nvPr/>
            </p:nvSpPr>
            <p:spPr bwMode="auto">
              <a:xfrm>
                <a:off x="1728" y="2016"/>
                <a:ext cx="0" cy="816"/>
              </a:xfrm>
              <a:prstGeom prst="line">
                <a:avLst/>
              </a:prstGeom>
              <a:noFill/>
              <a:ln w="28575">
                <a:solidFill>
                  <a:srgbClr val="FF3300"/>
                </a:solidFill>
                <a:prstDash val="dash"/>
                <a:round/>
                <a:headEnd/>
                <a:tailEnd/>
              </a:ln>
              <a:effectLst/>
            </p:spPr>
            <p:txBody>
              <a:bodyPr wrap="none"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20944" name="Line 80"/>
              <p:cNvSpPr>
                <a:spLocks noChangeShapeType="1"/>
              </p:cNvSpPr>
              <p:nvPr/>
            </p:nvSpPr>
            <p:spPr bwMode="auto">
              <a:xfrm>
                <a:off x="1920" y="2016"/>
                <a:ext cx="0" cy="816"/>
              </a:xfrm>
              <a:prstGeom prst="line">
                <a:avLst/>
              </a:prstGeom>
              <a:noFill/>
              <a:ln w="28575">
                <a:solidFill>
                  <a:srgbClr val="FF3300"/>
                </a:solidFill>
                <a:prstDash val="dash"/>
                <a:round/>
                <a:headEnd/>
                <a:tailEnd/>
              </a:ln>
              <a:effectLst/>
            </p:spPr>
            <p:txBody>
              <a:bodyPr wrap="none"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grpSp>
        <p:sp>
          <p:nvSpPr>
            <p:cNvPr id="420945" name="Line 81"/>
            <p:cNvSpPr>
              <a:spLocks noChangeShapeType="1"/>
            </p:cNvSpPr>
            <p:nvPr/>
          </p:nvSpPr>
          <p:spPr bwMode="auto">
            <a:xfrm>
              <a:off x="3792" y="1776"/>
              <a:ext cx="0" cy="1077"/>
            </a:xfrm>
            <a:prstGeom prst="line">
              <a:avLst/>
            </a:prstGeom>
            <a:noFill/>
            <a:ln w="28575">
              <a:solidFill>
                <a:srgbClr val="FF3300"/>
              </a:solidFill>
              <a:prstDash val="dash"/>
              <a:round/>
              <a:headEnd/>
              <a:tailEnd/>
            </a:ln>
            <a:effectLst/>
          </p:spPr>
          <p:txBody>
            <a:bodyPr wrap="none"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20946" name="Line 82"/>
            <p:cNvSpPr>
              <a:spLocks noChangeShapeType="1"/>
            </p:cNvSpPr>
            <p:nvPr/>
          </p:nvSpPr>
          <p:spPr bwMode="auto">
            <a:xfrm>
              <a:off x="4105" y="1776"/>
              <a:ext cx="0" cy="1077"/>
            </a:xfrm>
            <a:prstGeom prst="line">
              <a:avLst/>
            </a:prstGeom>
            <a:noFill/>
            <a:ln w="28575">
              <a:solidFill>
                <a:srgbClr val="FF3300"/>
              </a:solidFill>
              <a:prstDash val="dash"/>
              <a:round/>
              <a:headEnd/>
              <a:tailEnd/>
            </a:ln>
            <a:effectLst/>
          </p:spPr>
          <p:txBody>
            <a:bodyPr wrap="none"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grpSp>
      <p:sp>
        <p:nvSpPr>
          <p:cNvPr id="420947" name="Text Box 83" descr="40%"/>
          <p:cNvSpPr txBox="1">
            <a:spLocks noChangeArrowheads="1"/>
          </p:cNvSpPr>
          <p:nvPr/>
        </p:nvSpPr>
        <p:spPr bwMode="auto">
          <a:xfrm>
            <a:off x="1498600" y="5778768"/>
            <a:ext cx="3721100" cy="523875"/>
          </a:xfrm>
          <a:prstGeom prst="rect">
            <a:avLst/>
          </a:prstGeom>
          <a:pattFill prst="pct40">
            <a:fgClr>
              <a:srgbClr val="D0E7FC"/>
            </a:fgClr>
            <a:bgClr>
              <a:srgbClr val="FFFFFF"/>
            </a:bgClr>
          </a:pattFill>
          <a:ln w="28575">
            <a:solidFill>
              <a:srgbClr val="006600"/>
            </a:solidFill>
            <a:miter lim="800000"/>
            <a:headEnd type="none" w="sm" len="sm"/>
            <a:tailEnd type="none" w="sm" len="sm"/>
          </a:ln>
        </p:spPr>
        <p:txBody>
          <a:bodyPr>
            <a:spAutoFit/>
          </a:bodyPr>
          <a:lstStyle/>
          <a:p>
            <a:pPr>
              <a:spcBef>
                <a:spcPct val="50000"/>
              </a:spcBef>
              <a:defRPr/>
            </a:pPr>
            <a:r>
              <a:rPr lang="zh-CN" altLang="en-US" sz="2800" b="1">
                <a:latin typeface="Times New Roman" panose="02020603050405020304" pitchFamily="18" charset="0"/>
                <a:cs typeface="Times New Roman" panose="02020603050405020304" pitchFamily="18" charset="0"/>
              </a:rPr>
              <a:t>有</a:t>
            </a:r>
            <a:r>
              <a:rPr lang="zh-CN" altLang="en-US" sz="2800" b="1">
                <a:solidFill>
                  <a:srgbClr val="FF3300"/>
                </a:solidFill>
                <a:latin typeface="Times New Roman" panose="02020603050405020304" pitchFamily="18" charset="0"/>
                <a:cs typeface="Times New Roman" panose="02020603050405020304" pitchFamily="18" charset="0"/>
              </a:rPr>
              <a:t> </a:t>
            </a:r>
            <a:r>
              <a:rPr lang="en-US" altLang="zh-CN" sz="2800" b="1">
                <a:solidFill>
                  <a:srgbClr val="FF3300"/>
                </a:solidFill>
                <a:latin typeface="Times New Roman" panose="02020603050405020304" pitchFamily="18" charset="0"/>
                <a:cs typeface="Times New Roman" panose="02020603050405020304" pitchFamily="18" charset="0"/>
              </a:rPr>
              <a:t>1 </a:t>
            </a:r>
            <a:r>
              <a:rPr lang="zh-CN" altLang="en-US" sz="2800" b="1">
                <a:latin typeface="Times New Roman" panose="02020603050405020304" pitchFamily="18" charset="0"/>
                <a:cs typeface="Times New Roman" panose="02020603050405020304" pitchFamily="18" charset="0"/>
              </a:rPr>
              <a:t>出</a:t>
            </a:r>
            <a:r>
              <a:rPr lang="zh-CN" altLang="en-US" sz="2800" b="1">
                <a:solidFill>
                  <a:srgbClr val="FF3300"/>
                </a:solidFill>
                <a:latin typeface="Times New Roman" panose="02020603050405020304" pitchFamily="18" charset="0"/>
                <a:cs typeface="Times New Roman" panose="02020603050405020304" pitchFamily="18" charset="0"/>
              </a:rPr>
              <a:t> </a:t>
            </a:r>
            <a:r>
              <a:rPr lang="en-US" altLang="zh-CN" sz="2800" b="1">
                <a:solidFill>
                  <a:srgbClr val="FF3300"/>
                </a:solidFill>
                <a:latin typeface="Times New Roman" panose="02020603050405020304" pitchFamily="18" charset="0"/>
                <a:cs typeface="Times New Roman" panose="02020603050405020304" pitchFamily="18" charset="0"/>
              </a:rPr>
              <a:t>1 </a:t>
            </a:r>
            <a:r>
              <a:rPr lang="zh-CN" altLang="en-US" sz="2800" b="1">
                <a:solidFill>
                  <a:srgbClr val="FF3300"/>
                </a:solidFill>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全</a:t>
            </a:r>
            <a:r>
              <a:rPr lang="zh-CN" altLang="en-US" sz="2800" b="1">
                <a:solidFill>
                  <a:srgbClr val="FF3300"/>
                </a:solidFill>
                <a:latin typeface="Times New Roman" panose="02020603050405020304" pitchFamily="18" charset="0"/>
                <a:cs typeface="Times New Roman" panose="02020603050405020304" pitchFamily="18" charset="0"/>
              </a:rPr>
              <a:t> </a:t>
            </a:r>
            <a:r>
              <a:rPr lang="en-US" altLang="zh-CN" sz="2800" b="1">
                <a:solidFill>
                  <a:srgbClr val="FF3300"/>
                </a:solidFill>
                <a:latin typeface="Times New Roman" panose="02020603050405020304" pitchFamily="18" charset="0"/>
                <a:cs typeface="Times New Roman" panose="02020603050405020304" pitchFamily="18" charset="0"/>
              </a:rPr>
              <a:t>0 </a:t>
            </a:r>
            <a:r>
              <a:rPr lang="zh-CN" altLang="en-US" sz="2800" b="1">
                <a:latin typeface="Times New Roman" panose="02020603050405020304" pitchFamily="18" charset="0"/>
                <a:cs typeface="Times New Roman" panose="02020603050405020304" pitchFamily="18" charset="0"/>
              </a:rPr>
              <a:t>出</a:t>
            </a:r>
            <a:r>
              <a:rPr lang="zh-CN" altLang="en-US" sz="2800" b="1">
                <a:solidFill>
                  <a:srgbClr val="FF3300"/>
                </a:solidFill>
                <a:latin typeface="Times New Roman" panose="02020603050405020304" pitchFamily="18" charset="0"/>
                <a:cs typeface="Times New Roman" panose="02020603050405020304" pitchFamily="18" charset="0"/>
              </a:rPr>
              <a:t> </a:t>
            </a:r>
            <a:r>
              <a:rPr lang="en-US" altLang="zh-CN" sz="2800" b="1">
                <a:solidFill>
                  <a:srgbClr val="FF3300"/>
                </a:solidFill>
                <a:latin typeface="Times New Roman" panose="02020603050405020304" pitchFamily="18" charset="0"/>
                <a:cs typeface="Times New Roman" panose="02020603050405020304" pitchFamily="18" charset="0"/>
              </a:rPr>
              <a:t>0 </a:t>
            </a:r>
            <a:r>
              <a:rPr lang="zh-CN" altLang="en-US" sz="2800" b="1">
                <a:solidFill>
                  <a:srgbClr val="FF3300"/>
                </a:solidFill>
                <a:latin typeface="Times New Roman" panose="02020603050405020304" pitchFamily="18" charset="0"/>
                <a:cs typeface="Times New Roman" panose="02020603050405020304" pitchFamily="18" charset="0"/>
              </a:rPr>
              <a:t>。</a:t>
            </a:r>
          </a:p>
        </p:txBody>
      </p:sp>
      <p:grpSp>
        <p:nvGrpSpPr>
          <p:cNvPr id="12" name="Group 105"/>
          <p:cNvGrpSpPr>
            <a:grpSpLocks/>
          </p:cNvGrpSpPr>
          <p:nvPr/>
        </p:nvGrpSpPr>
        <p:grpSpPr bwMode="auto">
          <a:xfrm>
            <a:off x="990600" y="5008835"/>
            <a:ext cx="6019800" cy="523876"/>
            <a:chOff x="624" y="3024"/>
            <a:chExt cx="3792" cy="330"/>
          </a:xfrm>
        </p:grpSpPr>
        <p:sp>
          <p:nvSpPr>
            <p:cNvPr id="65548" name="Rectangle 106"/>
            <p:cNvSpPr>
              <a:spLocks noChangeArrowheads="1"/>
            </p:cNvSpPr>
            <p:nvPr/>
          </p:nvSpPr>
          <p:spPr bwMode="auto">
            <a:xfrm>
              <a:off x="624" y="3024"/>
              <a:ext cx="330" cy="330"/>
            </a:xfrm>
            <a:prstGeom prst="rect">
              <a:avLst/>
            </a:prstGeom>
            <a:noFill/>
            <a:ln w="9525" cap="sq">
              <a:noFill/>
              <a:miter lim="800000"/>
              <a:headEnd/>
              <a:tailEnd/>
            </a:ln>
          </p:spPr>
          <p:txBody>
            <a:bodyPr wrap="none">
              <a:spAutoFit/>
            </a:bodyPr>
            <a:lstStyle/>
            <a:p>
              <a:pPr>
                <a:spcBef>
                  <a:spcPct val="50000"/>
                </a:spcBef>
                <a:defRPr/>
              </a:pPr>
              <a:r>
                <a:rPr lang="en-US" altLang="zh-CN" sz="2800" b="1" i="1">
                  <a:solidFill>
                    <a:srgbClr val="000018"/>
                  </a:solidFill>
                  <a:latin typeface="Times New Roman" panose="02020603050405020304" pitchFamily="18" charset="0"/>
                  <a:cs typeface="Times New Roman" panose="02020603050405020304" pitchFamily="18" charset="0"/>
                </a:rPr>
                <a:t>Y</a:t>
              </a:r>
              <a:r>
                <a:rPr lang="en-US" altLang="zh-CN" sz="2800" b="1" baseline="-25000">
                  <a:solidFill>
                    <a:srgbClr val="000018"/>
                  </a:solidFill>
                  <a:latin typeface="Times New Roman" panose="02020603050405020304" pitchFamily="18" charset="0"/>
                  <a:cs typeface="Times New Roman" panose="02020603050405020304" pitchFamily="18" charset="0"/>
                </a:rPr>
                <a:t>2</a:t>
              </a:r>
            </a:p>
          </p:txBody>
        </p:sp>
        <p:sp>
          <p:nvSpPr>
            <p:cNvPr id="420971" name="Line 107"/>
            <p:cNvSpPr>
              <a:spLocks noChangeShapeType="1"/>
            </p:cNvSpPr>
            <p:nvPr/>
          </p:nvSpPr>
          <p:spPr bwMode="auto">
            <a:xfrm>
              <a:off x="2541" y="3024"/>
              <a:ext cx="0" cy="317"/>
            </a:xfrm>
            <a:prstGeom prst="line">
              <a:avLst/>
            </a:prstGeom>
            <a:noFill/>
            <a:ln w="38100" cap="sq">
              <a:solidFill>
                <a:srgbClr val="FF3300"/>
              </a:solidFill>
              <a:round/>
              <a:headEnd/>
              <a:tailEnd/>
            </a:ln>
            <a:effectLst/>
          </p:spPr>
          <p:txBody>
            <a:bodyPr wrap="none"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20972" name="Line 108"/>
            <p:cNvSpPr>
              <a:spLocks noChangeShapeType="1"/>
            </p:cNvSpPr>
            <p:nvPr/>
          </p:nvSpPr>
          <p:spPr bwMode="auto">
            <a:xfrm>
              <a:off x="3791" y="3024"/>
              <a:ext cx="0" cy="317"/>
            </a:xfrm>
            <a:prstGeom prst="line">
              <a:avLst/>
            </a:prstGeom>
            <a:noFill/>
            <a:ln w="38100" cap="sq">
              <a:solidFill>
                <a:srgbClr val="FF3300"/>
              </a:solidFill>
              <a:round/>
              <a:headEnd/>
              <a:tailEnd/>
            </a:ln>
            <a:effectLst/>
          </p:spPr>
          <p:txBody>
            <a:bodyPr wrap="none"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20973" name="Line 109"/>
            <p:cNvSpPr>
              <a:spLocks noChangeShapeType="1"/>
            </p:cNvSpPr>
            <p:nvPr/>
          </p:nvSpPr>
          <p:spPr bwMode="auto">
            <a:xfrm>
              <a:off x="979" y="3341"/>
              <a:ext cx="312" cy="0"/>
            </a:xfrm>
            <a:prstGeom prst="line">
              <a:avLst/>
            </a:prstGeom>
            <a:noFill/>
            <a:ln w="38100" cap="sq">
              <a:solidFill>
                <a:srgbClr val="FF3300"/>
              </a:solidFill>
              <a:round/>
              <a:headEnd/>
              <a:tailEnd/>
            </a:ln>
            <a:effectLst/>
          </p:spPr>
          <p:txBody>
            <a:bodyPr wrap="none"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20974" name="Line 110"/>
            <p:cNvSpPr>
              <a:spLocks noChangeShapeType="1"/>
            </p:cNvSpPr>
            <p:nvPr/>
          </p:nvSpPr>
          <p:spPr bwMode="auto">
            <a:xfrm>
              <a:off x="1291" y="3024"/>
              <a:ext cx="0" cy="317"/>
            </a:xfrm>
            <a:prstGeom prst="line">
              <a:avLst/>
            </a:prstGeom>
            <a:noFill/>
            <a:ln w="38100" cap="sq">
              <a:solidFill>
                <a:srgbClr val="FF3300"/>
              </a:solidFill>
              <a:round/>
              <a:headEnd/>
              <a:tailEnd/>
            </a:ln>
            <a:effectLst/>
          </p:spPr>
          <p:txBody>
            <a:bodyPr wrap="none"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20975" name="Line 111"/>
            <p:cNvSpPr>
              <a:spLocks noChangeShapeType="1"/>
            </p:cNvSpPr>
            <p:nvPr/>
          </p:nvSpPr>
          <p:spPr bwMode="auto">
            <a:xfrm>
              <a:off x="1291" y="3024"/>
              <a:ext cx="938" cy="0"/>
            </a:xfrm>
            <a:prstGeom prst="line">
              <a:avLst/>
            </a:prstGeom>
            <a:noFill/>
            <a:ln w="38100" cap="sq">
              <a:solidFill>
                <a:srgbClr val="FF3300"/>
              </a:solidFill>
              <a:round/>
              <a:headEnd/>
              <a:tailEnd/>
            </a:ln>
            <a:effectLst/>
          </p:spPr>
          <p:txBody>
            <a:bodyPr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20976" name="Line 112"/>
            <p:cNvSpPr>
              <a:spLocks noChangeShapeType="1"/>
            </p:cNvSpPr>
            <p:nvPr/>
          </p:nvSpPr>
          <p:spPr bwMode="auto">
            <a:xfrm>
              <a:off x="2229" y="3024"/>
              <a:ext cx="0" cy="317"/>
            </a:xfrm>
            <a:prstGeom prst="line">
              <a:avLst/>
            </a:prstGeom>
            <a:noFill/>
            <a:ln w="38100" cap="sq">
              <a:solidFill>
                <a:srgbClr val="FF3300"/>
              </a:solidFill>
              <a:round/>
              <a:headEnd/>
              <a:tailEnd/>
            </a:ln>
            <a:effectLst/>
          </p:spPr>
          <p:txBody>
            <a:bodyPr wrap="none"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20977" name="Line 113"/>
            <p:cNvSpPr>
              <a:spLocks noChangeShapeType="1"/>
            </p:cNvSpPr>
            <p:nvPr/>
          </p:nvSpPr>
          <p:spPr bwMode="auto">
            <a:xfrm>
              <a:off x="2229" y="3341"/>
              <a:ext cx="312" cy="0"/>
            </a:xfrm>
            <a:prstGeom prst="line">
              <a:avLst/>
            </a:prstGeom>
            <a:noFill/>
            <a:ln w="38100" cap="sq">
              <a:solidFill>
                <a:srgbClr val="FF3300"/>
              </a:solidFill>
              <a:round/>
              <a:headEnd/>
              <a:tailEnd/>
            </a:ln>
            <a:effectLst/>
          </p:spPr>
          <p:txBody>
            <a:bodyPr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20978" name="Line 114"/>
            <p:cNvSpPr>
              <a:spLocks noChangeShapeType="1"/>
            </p:cNvSpPr>
            <p:nvPr/>
          </p:nvSpPr>
          <p:spPr bwMode="auto">
            <a:xfrm>
              <a:off x="2541" y="3024"/>
              <a:ext cx="938" cy="0"/>
            </a:xfrm>
            <a:prstGeom prst="line">
              <a:avLst/>
            </a:prstGeom>
            <a:noFill/>
            <a:ln w="38100" cap="sq">
              <a:solidFill>
                <a:srgbClr val="FF3300"/>
              </a:solidFill>
              <a:round/>
              <a:headEnd/>
              <a:tailEnd/>
            </a:ln>
            <a:effectLst/>
          </p:spPr>
          <p:txBody>
            <a:bodyPr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20979" name="Line 115"/>
            <p:cNvSpPr>
              <a:spLocks noChangeShapeType="1"/>
            </p:cNvSpPr>
            <p:nvPr/>
          </p:nvSpPr>
          <p:spPr bwMode="auto">
            <a:xfrm>
              <a:off x="3479" y="3024"/>
              <a:ext cx="0" cy="317"/>
            </a:xfrm>
            <a:prstGeom prst="line">
              <a:avLst/>
            </a:prstGeom>
            <a:noFill/>
            <a:ln w="38100" cap="sq">
              <a:solidFill>
                <a:srgbClr val="FF3300"/>
              </a:solidFill>
              <a:round/>
              <a:headEnd/>
              <a:tailEnd/>
            </a:ln>
            <a:effectLst/>
          </p:spPr>
          <p:txBody>
            <a:bodyPr wrap="none"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20980" name="Line 116"/>
            <p:cNvSpPr>
              <a:spLocks noChangeShapeType="1"/>
            </p:cNvSpPr>
            <p:nvPr/>
          </p:nvSpPr>
          <p:spPr bwMode="auto">
            <a:xfrm>
              <a:off x="3479" y="3341"/>
              <a:ext cx="312" cy="0"/>
            </a:xfrm>
            <a:prstGeom prst="line">
              <a:avLst/>
            </a:prstGeom>
            <a:noFill/>
            <a:ln w="38100" cap="sq">
              <a:solidFill>
                <a:srgbClr val="FF3300"/>
              </a:solidFill>
              <a:round/>
              <a:headEnd/>
              <a:tailEnd/>
            </a:ln>
            <a:effectLst/>
          </p:spPr>
          <p:txBody>
            <a:bodyPr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20981" name="Line 117"/>
            <p:cNvSpPr>
              <a:spLocks noChangeShapeType="1"/>
            </p:cNvSpPr>
            <p:nvPr/>
          </p:nvSpPr>
          <p:spPr bwMode="auto">
            <a:xfrm>
              <a:off x="3791" y="3024"/>
              <a:ext cx="625" cy="0"/>
            </a:xfrm>
            <a:prstGeom prst="line">
              <a:avLst/>
            </a:prstGeom>
            <a:noFill/>
            <a:ln w="38100" cap="sq">
              <a:solidFill>
                <a:srgbClr val="FF3300"/>
              </a:solidFill>
              <a:round/>
              <a:headEnd/>
              <a:tailEnd/>
            </a:ln>
            <a:effectLst/>
          </p:spPr>
          <p:txBody>
            <a:bodyPr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5453706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420938"/>
                                        </p:tgtEl>
                                        <p:attrNameLst>
                                          <p:attrName>style.visibility</p:attrName>
                                        </p:attrNameLst>
                                      </p:cBhvr>
                                      <p:to>
                                        <p:strVal val="visible"/>
                                      </p:to>
                                    </p:set>
                                    <p:animEffect transition="in" filter="blinds(vertical)">
                                      <p:cBhvr>
                                        <p:cTn id="17" dur="500"/>
                                        <p:tgtEl>
                                          <p:spTgt spid="42093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up)">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20947"/>
                                        </p:tgtEl>
                                        <p:attrNameLst>
                                          <p:attrName>style.visibility</p:attrName>
                                        </p:attrNameLst>
                                      </p:cBhvr>
                                      <p:to>
                                        <p:strVal val="visible"/>
                                      </p:to>
                                    </p:set>
                                    <p:animEffect transition="in" filter="wipe(left)">
                                      <p:cBhvr>
                                        <p:cTn id="32" dur="500"/>
                                        <p:tgtEl>
                                          <p:spTgt spid="4209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938" grpId="0" animBg="1" autoUpdateAnimBg="0"/>
      <p:bldP spid="42094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924" name="Text Box 36"/>
          <p:cNvSpPr txBox="1">
            <a:spLocks noChangeArrowheads="1"/>
          </p:cNvSpPr>
          <p:nvPr/>
        </p:nvSpPr>
        <p:spPr bwMode="auto">
          <a:xfrm>
            <a:off x="539750" y="1157288"/>
            <a:ext cx="2709396" cy="523220"/>
          </a:xfrm>
          <a:prstGeom prst="rect">
            <a:avLst/>
          </a:prstGeom>
          <a:noFill/>
          <a:ln w="9525">
            <a:noFill/>
            <a:miter lim="800000"/>
            <a:headEnd/>
            <a:tailEnd/>
          </a:ln>
          <a:effectLst/>
        </p:spPr>
        <p:txBody>
          <a:bodyPr wrap="none">
            <a:spAutoFit/>
          </a:bodyPr>
          <a:lstStyle/>
          <a:p>
            <a:pPr>
              <a:spcBef>
                <a:spcPct val="50000"/>
              </a:spcBef>
              <a:defRPr/>
            </a:pPr>
            <a:r>
              <a:rPr lang="en-US" altLang="zh-CN" sz="2800" b="1">
                <a:solidFill>
                  <a:srgbClr val="CC0000"/>
                </a:solidFill>
                <a:latin typeface="Times New Roman" panose="02020603050405020304" pitchFamily="18" charset="0"/>
                <a:cs typeface="Times New Roman" panose="02020603050405020304" pitchFamily="18" charset="0"/>
              </a:rPr>
              <a:t>3. </a:t>
            </a:r>
            <a:r>
              <a:rPr lang="zh-CN" altLang="en-US" sz="2800" b="1">
                <a:solidFill>
                  <a:srgbClr val="CC0000"/>
                </a:solidFill>
                <a:latin typeface="Times New Roman" panose="02020603050405020304" pitchFamily="18" charset="0"/>
                <a:cs typeface="Times New Roman" panose="02020603050405020304" pitchFamily="18" charset="0"/>
              </a:rPr>
              <a:t>与或非门电路</a:t>
            </a:r>
          </a:p>
        </p:txBody>
      </p:sp>
      <p:sp>
        <p:nvSpPr>
          <p:cNvPr id="421925" name="Rectangle 37"/>
          <p:cNvSpPr>
            <a:spLocks noChangeArrowheads="1"/>
          </p:cNvSpPr>
          <p:nvPr/>
        </p:nvSpPr>
        <p:spPr bwMode="auto">
          <a:xfrm>
            <a:off x="539750" y="587375"/>
            <a:ext cx="6553200" cy="609600"/>
          </a:xfrm>
          <a:prstGeom prst="rect">
            <a:avLst/>
          </a:prstGeom>
          <a:noFill/>
          <a:ln w="9525">
            <a:noFill/>
            <a:miter lim="800000"/>
            <a:headEnd/>
            <a:tailEnd/>
          </a:ln>
        </p:spPr>
        <p:txBody>
          <a:bodyPr/>
          <a:lstStyle/>
          <a:p>
            <a:pPr>
              <a:spcBef>
                <a:spcPct val="20000"/>
              </a:spcBef>
              <a:defRPr/>
            </a:pPr>
            <a:r>
              <a:rPr lang="en-US" altLang="zh-CN" sz="3200" b="1">
                <a:solidFill>
                  <a:srgbClr val="000099"/>
                </a:solidFill>
                <a:latin typeface="Times New Roman" panose="02020603050405020304" pitchFamily="18" charset="0"/>
                <a:cs typeface="Times New Roman" panose="02020603050405020304" pitchFamily="18" charset="0"/>
              </a:rPr>
              <a:t>20.2.3 </a:t>
            </a:r>
            <a:r>
              <a:rPr lang="zh-CN" altLang="en-US" sz="3200" b="1">
                <a:solidFill>
                  <a:srgbClr val="000099"/>
                </a:solidFill>
                <a:latin typeface="Times New Roman" panose="02020603050405020304" pitchFamily="18" charset="0"/>
                <a:cs typeface="Times New Roman" panose="02020603050405020304" pitchFamily="18" charset="0"/>
              </a:rPr>
              <a:t>基本逻辑门电路的组合</a:t>
            </a:r>
          </a:p>
        </p:txBody>
      </p:sp>
      <p:grpSp>
        <p:nvGrpSpPr>
          <p:cNvPr id="2" name="Group 38"/>
          <p:cNvGrpSpPr>
            <a:grpSpLocks/>
          </p:cNvGrpSpPr>
          <p:nvPr/>
        </p:nvGrpSpPr>
        <p:grpSpPr bwMode="auto">
          <a:xfrm>
            <a:off x="2901951" y="4148134"/>
            <a:ext cx="2122488" cy="523874"/>
            <a:chOff x="1973" y="2766"/>
            <a:chExt cx="1337" cy="330"/>
          </a:xfrm>
        </p:grpSpPr>
        <p:sp>
          <p:nvSpPr>
            <p:cNvPr id="421927" name="Line 39"/>
            <p:cNvSpPr>
              <a:spLocks noChangeShapeType="1"/>
            </p:cNvSpPr>
            <p:nvPr/>
          </p:nvSpPr>
          <p:spPr bwMode="auto">
            <a:xfrm>
              <a:off x="2430" y="2775"/>
              <a:ext cx="813" cy="0"/>
            </a:xfrm>
            <a:prstGeom prst="line">
              <a:avLst/>
            </a:prstGeom>
            <a:noFill/>
            <a:ln w="38100">
              <a:solidFill>
                <a:srgbClr val="0000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66570" name="Rectangle 40"/>
            <p:cNvSpPr>
              <a:spLocks noChangeArrowheads="1"/>
            </p:cNvSpPr>
            <p:nvPr/>
          </p:nvSpPr>
          <p:spPr bwMode="auto">
            <a:xfrm>
              <a:off x="1973" y="2766"/>
              <a:ext cx="1337" cy="330"/>
            </a:xfrm>
            <a:prstGeom prst="rect">
              <a:avLst/>
            </a:prstGeom>
            <a:noFill/>
            <a:ln w="9525">
              <a:noFill/>
              <a:miter lim="800000"/>
              <a:headEnd/>
              <a:tailEnd/>
            </a:ln>
          </p:spPr>
          <p:txBody>
            <a:bodyPr wrap="none">
              <a:spAutoFit/>
            </a:bodyPr>
            <a:lstStyle/>
            <a:p>
              <a:pPr>
                <a:defRPr/>
              </a:pPr>
              <a:r>
                <a:rPr lang="en-US" altLang="zh-CN" sz="2800" b="1" i="1">
                  <a:solidFill>
                    <a:srgbClr val="000099"/>
                  </a:solidFill>
                  <a:latin typeface="Times New Roman" panose="02020603050405020304" pitchFamily="18" charset="0"/>
                  <a:cs typeface="Times New Roman" panose="02020603050405020304" pitchFamily="18" charset="0"/>
                </a:rPr>
                <a:t>Y = A.B+C.D</a:t>
              </a:r>
              <a:endParaRPr lang="en-US" altLang="zh-CN" sz="2800" b="1" i="1">
                <a:solidFill>
                  <a:schemeClr val="accent2"/>
                </a:solidFill>
                <a:latin typeface="Times New Roman" panose="02020603050405020304" pitchFamily="18" charset="0"/>
                <a:cs typeface="Times New Roman" panose="02020603050405020304" pitchFamily="18" charset="0"/>
              </a:endParaRPr>
            </a:p>
          </p:txBody>
        </p:sp>
      </p:grpSp>
      <p:sp>
        <p:nvSpPr>
          <p:cNvPr id="421929" name="Rectangle 41"/>
          <p:cNvSpPr>
            <a:spLocks noChangeArrowheads="1"/>
          </p:cNvSpPr>
          <p:nvPr/>
        </p:nvSpPr>
        <p:spPr bwMode="auto">
          <a:xfrm>
            <a:off x="684213" y="4124325"/>
            <a:ext cx="2133600" cy="519113"/>
          </a:xfrm>
          <a:prstGeom prst="rect">
            <a:avLst/>
          </a:prstGeom>
          <a:noFill/>
          <a:ln w="9525">
            <a:noFill/>
            <a:miter lim="800000"/>
            <a:headEnd/>
            <a:tailEnd/>
          </a:ln>
        </p:spPr>
        <p:txBody>
          <a:bodyPr>
            <a:spAutoFit/>
          </a:bodyPr>
          <a:lstStyle/>
          <a:p>
            <a:pPr>
              <a:defRPr/>
            </a:pPr>
            <a:r>
              <a:rPr lang="zh-CN" altLang="en-US" sz="2800" b="1">
                <a:latin typeface="Times New Roman" panose="02020603050405020304" pitchFamily="18" charset="0"/>
                <a:cs typeface="Times New Roman" panose="02020603050405020304" pitchFamily="18" charset="0"/>
              </a:rPr>
              <a:t>逻辑表达式： </a:t>
            </a:r>
          </a:p>
        </p:txBody>
      </p:sp>
      <p:sp>
        <p:nvSpPr>
          <p:cNvPr id="421951" name="Rectangle 63"/>
          <p:cNvSpPr>
            <a:spLocks noChangeArrowheads="1"/>
          </p:cNvSpPr>
          <p:nvPr/>
        </p:nvSpPr>
        <p:spPr bwMode="auto">
          <a:xfrm>
            <a:off x="5940425" y="4133850"/>
            <a:ext cx="1612900" cy="519113"/>
          </a:xfrm>
          <a:prstGeom prst="rect">
            <a:avLst/>
          </a:prstGeom>
          <a:noFill/>
          <a:ln w="9525">
            <a:noFill/>
            <a:miter lim="800000"/>
            <a:headEnd/>
            <a:tailEnd/>
          </a:ln>
        </p:spPr>
        <p:txBody>
          <a:bodyPr wrap="none">
            <a:spAutoFit/>
          </a:bodyPr>
          <a:lstStyle/>
          <a:p>
            <a:pPr>
              <a:defRPr/>
            </a:pPr>
            <a:r>
              <a:rPr lang="zh-CN" altLang="en-US" sz="2800" b="1">
                <a:solidFill>
                  <a:srgbClr val="000099"/>
                </a:solidFill>
                <a:latin typeface="Times New Roman" panose="02020603050405020304" pitchFamily="18" charset="0"/>
                <a:cs typeface="Times New Roman" panose="02020603050405020304" pitchFamily="18" charset="0"/>
              </a:rPr>
              <a:t>逻辑符号</a:t>
            </a:r>
          </a:p>
        </p:txBody>
      </p:sp>
      <p:pic>
        <p:nvPicPr>
          <p:cNvPr id="421954" name="Picture 66" descr="图片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1808163"/>
            <a:ext cx="467995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1955" name="Picture 67" descr="图片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2425" y="4757738"/>
            <a:ext cx="2811463" cy="14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61821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21924"/>
                                        </p:tgtEl>
                                        <p:attrNameLst>
                                          <p:attrName>style.visibility</p:attrName>
                                        </p:attrNameLst>
                                      </p:cBhvr>
                                      <p:to>
                                        <p:strVal val="visible"/>
                                      </p:to>
                                    </p:set>
                                    <p:animEffect transition="in" filter="wipe(left)">
                                      <p:cBhvr>
                                        <p:cTn id="7" dur="500"/>
                                        <p:tgtEl>
                                          <p:spTgt spid="4219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21954"/>
                                        </p:tgtEl>
                                        <p:attrNameLst>
                                          <p:attrName>style.visibility</p:attrName>
                                        </p:attrNameLst>
                                      </p:cBhvr>
                                      <p:to>
                                        <p:strVal val="visible"/>
                                      </p:to>
                                    </p:set>
                                    <p:animEffect transition="in" filter="wipe(left)">
                                      <p:cBhvr>
                                        <p:cTn id="12" dur="1000"/>
                                        <p:tgtEl>
                                          <p:spTgt spid="42195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21929"/>
                                        </p:tgtEl>
                                        <p:attrNameLst>
                                          <p:attrName>style.visibility</p:attrName>
                                        </p:attrNameLst>
                                      </p:cBhvr>
                                      <p:to>
                                        <p:strVal val="visible"/>
                                      </p:to>
                                    </p:set>
                                    <p:animEffect transition="in" filter="wipe(left)">
                                      <p:cBhvr>
                                        <p:cTn id="17" dur="500"/>
                                        <p:tgtEl>
                                          <p:spTgt spid="421929"/>
                                        </p:tgtEl>
                                      </p:cBhvr>
                                    </p:animEffect>
                                  </p:childTnLst>
                                </p:cTn>
                              </p:par>
                            </p:childTnLst>
                          </p:cTn>
                        </p:par>
                        <p:par>
                          <p:cTn id="18" fill="hold" nodeType="afterGroup">
                            <p:stCondLst>
                              <p:cond delay="500"/>
                            </p:stCondLst>
                            <p:childTnLst>
                              <p:par>
                                <p:cTn id="19" presetID="22" presetClass="entr" presetSubtype="8"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421951"/>
                                        </p:tgtEl>
                                        <p:attrNameLst>
                                          <p:attrName>style.visibility</p:attrName>
                                        </p:attrNameLst>
                                      </p:cBhvr>
                                      <p:to>
                                        <p:strVal val="visible"/>
                                      </p:to>
                                    </p:set>
                                    <p:animEffect transition="in" filter="wipe(left)">
                                      <p:cBhvr>
                                        <p:cTn id="26" dur="500"/>
                                        <p:tgtEl>
                                          <p:spTgt spid="421951"/>
                                        </p:tgtEl>
                                      </p:cBhvr>
                                    </p:animEffect>
                                  </p:childTnLst>
                                </p:cTn>
                              </p:par>
                            </p:childTnLst>
                          </p:cTn>
                        </p:par>
                        <p:par>
                          <p:cTn id="27" fill="hold" nodeType="afterGroup">
                            <p:stCondLst>
                              <p:cond delay="500"/>
                            </p:stCondLst>
                            <p:childTnLst>
                              <p:par>
                                <p:cTn id="28" presetID="22" presetClass="entr" presetSubtype="8" fill="hold" nodeType="afterEffect">
                                  <p:stCondLst>
                                    <p:cond delay="0"/>
                                  </p:stCondLst>
                                  <p:childTnLst>
                                    <p:set>
                                      <p:cBhvr>
                                        <p:cTn id="29" dur="1" fill="hold">
                                          <p:stCondLst>
                                            <p:cond delay="0"/>
                                          </p:stCondLst>
                                        </p:cTn>
                                        <p:tgtEl>
                                          <p:spTgt spid="421955"/>
                                        </p:tgtEl>
                                        <p:attrNameLst>
                                          <p:attrName>style.visibility</p:attrName>
                                        </p:attrNameLst>
                                      </p:cBhvr>
                                      <p:to>
                                        <p:strVal val="visible"/>
                                      </p:to>
                                    </p:set>
                                    <p:animEffect transition="in" filter="wipe(left)">
                                      <p:cBhvr>
                                        <p:cTn id="30" dur="1000"/>
                                        <p:tgtEl>
                                          <p:spTgt spid="4219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1924" grpId="0" autoUpdateAnimBg="0"/>
      <p:bldP spid="421929" grpId="0" autoUpdateAnimBg="0"/>
      <p:bldP spid="421951"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ChangeArrowheads="1"/>
          </p:cNvSpPr>
          <p:nvPr>
            <p:ph type="title"/>
          </p:nvPr>
        </p:nvSpPr>
        <p:spPr bwMode="auto">
          <a:xfrm>
            <a:off x="2743200" y="669202"/>
            <a:ext cx="4495800" cy="68580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en-US" altLang="zh-CN" sz="3600" b="1" smtClean="0">
                <a:solidFill>
                  <a:srgbClr val="CC0000"/>
                </a:solidFill>
                <a:latin typeface="Times New Roman" panose="02020603050405020304" pitchFamily="18" charset="0"/>
                <a:ea typeface="楷体_GB2312" pitchFamily="49" charset="-122"/>
                <a:cs typeface="Times New Roman" panose="02020603050405020304" pitchFamily="18" charset="0"/>
              </a:rPr>
              <a:t>20.3   </a:t>
            </a:r>
            <a:r>
              <a:rPr lang="en-US" altLang="zh-CN" sz="3600" b="1" smtClean="0">
                <a:solidFill>
                  <a:srgbClr val="CC0000"/>
                </a:solidFill>
                <a:latin typeface="Times New Roman" panose="02020603050405020304" pitchFamily="18" charset="0"/>
                <a:ea typeface="华文新魏" pitchFamily="2" charset="-122"/>
                <a:cs typeface="Times New Roman" panose="02020603050405020304" pitchFamily="18" charset="0"/>
              </a:rPr>
              <a:t>TTL</a:t>
            </a:r>
            <a:r>
              <a:rPr lang="zh-CN" altLang="en-US" sz="3600" b="1" smtClean="0">
                <a:solidFill>
                  <a:srgbClr val="CC0000"/>
                </a:solidFill>
                <a:latin typeface="Times New Roman" panose="02020603050405020304" pitchFamily="18" charset="0"/>
                <a:ea typeface="华文新魏" pitchFamily="2" charset="-122"/>
                <a:cs typeface="Times New Roman" panose="02020603050405020304" pitchFamily="18" charset="0"/>
              </a:rPr>
              <a:t>门电路</a:t>
            </a:r>
          </a:p>
        </p:txBody>
      </p:sp>
      <p:sp>
        <p:nvSpPr>
          <p:cNvPr id="422915" name="Rectangle 3"/>
          <p:cNvSpPr>
            <a:spLocks noChangeArrowheads="1"/>
          </p:cNvSpPr>
          <p:nvPr/>
        </p:nvSpPr>
        <p:spPr bwMode="auto">
          <a:xfrm>
            <a:off x="2133483" y="1764678"/>
            <a:ext cx="4751622"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20000"/>
              </a:lnSpc>
              <a:spcBef>
                <a:spcPct val="50000"/>
              </a:spcBef>
            </a:pPr>
            <a:r>
              <a:rPr lang="en-US" altLang="zh-CN" sz="2800">
                <a:cs typeface="Times New Roman" panose="02020603050405020304" pitchFamily="18" charset="0"/>
              </a:rPr>
              <a:t>(</a:t>
            </a:r>
            <a:r>
              <a:rPr lang="zh-CN" altLang="en-US" sz="2800">
                <a:cs typeface="Times New Roman" panose="02020603050405020304" pitchFamily="18" charset="0"/>
              </a:rPr>
              <a:t>三极管</a:t>
            </a:r>
            <a:r>
              <a:rPr lang="en-US" altLang="zh-CN" sz="2800">
                <a:cs typeface="Times New Roman" panose="02020603050405020304" pitchFamily="18" charset="0"/>
              </a:rPr>
              <a:t>—</a:t>
            </a:r>
            <a:r>
              <a:rPr lang="zh-CN" altLang="en-US" sz="2800">
                <a:cs typeface="Times New Roman" panose="02020603050405020304" pitchFamily="18" charset="0"/>
              </a:rPr>
              <a:t>三极管逻辑门电路</a:t>
            </a:r>
            <a:r>
              <a:rPr lang="en-US" altLang="zh-CN" sz="2800">
                <a:cs typeface="Times New Roman" panose="02020603050405020304" pitchFamily="18" charset="0"/>
              </a:rPr>
              <a:t>)</a:t>
            </a:r>
          </a:p>
        </p:txBody>
      </p:sp>
      <p:sp>
        <p:nvSpPr>
          <p:cNvPr id="422916" name="Rectangle 4"/>
          <p:cNvSpPr>
            <a:spLocks noChangeArrowheads="1"/>
          </p:cNvSpPr>
          <p:nvPr/>
        </p:nvSpPr>
        <p:spPr bwMode="auto">
          <a:xfrm>
            <a:off x="612775" y="2378144"/>
            <a:ext cx="8062913" cy="216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20000"/>
              </a:spcBef>
            </a:pPr>
            <a:r>
              <a:rPr lang="en-US" altLang="zh-CN" sz="2800">
                <a:solidFill>
                  <a:schemeClr val="bg1"/>
                </a:solidFill>
                <a:cs typeface="Times New Roman" panose="02020603050405020304" pitchFamily="18" charset="0"/>
              </a:rPr>
              <a:t>     </a:t>
            </a:r>
            <a:r>
              <a:rPr lang="en-US" altLang="zh-CN" sz="2800">
                <a:solidFill>
                  <a:schemeClr val="tx2"/>
                </a:solidFill>
                <a:cs typeface="Times New Roman" panose="02020603050405020304" pitchFamily="18" charset="0"/>
              </a:rPr>
              <a:t>TTL</a:t>
            </a:r>
            <a:r>
              <a:rPr lang="zh-CN" altLang="en-US" sz="2800">
                <a:solidFill>
                  <a:schemeClr val="tx2"/>
                </a:solidFill>
                <a:cs typeface="Times New Roman" panose="02020603050405020304" pitchFamily="18" charset="0"/>
              </a:rPr>
              <a:t>门电路是双极型集成电路，与分立元件相比，</a:t>
            </a:r>
            <a:r>
              <a:rPr lang="zh-CN" altLang="en-US" sz="2800">
                <a:solidFill>
                  <a:srgbClr val="CC0000"/>
                </a:solidFill>
                <a:cs typeface="Times New Roman" panose="02020603050405020304" pitchFamily="18" charset="0"/>
              </a:rPr>
              <a:t>具有速度快、可靠性高和微型化等优点</a:t>
            </a:r>
            <a:r>
              <a:rPr lang="zh-CN" altLang="en-US" sz="2800">
                <a:solidFill>
                  <a:schemeClr val="tx2"/>
                </a:solidFill>
                <a:cs typeface="Times New Roman" panose="02020603050405020304" pitchFamily="18" charset="0"/>
              </a:rPr>
              <a:t>，目前分立元件电路已被集成电路替代。下面介绍集成 与非门电路的工作原理、特性和参数。</a:t>
            </a:r>
          </a:p>
        </p:txBody>
      </p:sp>
      <p:grpSp>
        <p:nvGrpSpPr>
          <p:cNvPr id="67589" name="Group 5"/>
          <p:cNvGrpSpPr>
            <a:grpSpLocks/>
          </p:cNvGrpSpPr>
          <p:nvPr/>
        </p:nvGrpSpPr>
        <p:grpSpPr bwMode="auto">
          <a:xfrm>
            <a:off x="904875" y="1355002"/>
            <a:ext cx="7172325" cy="171450"/>
            <a:chOff x="480" y="3408"/>
            <a:chExt cx="4518" cy="108"/>
          </a:xfrm>
        </p:grpSpPr>
        <p:pic>
          <p:nvPicPr>
            <p:cNvPr id="67590" name="Picture 6"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 y="34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1" name="Picture 7"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0" y="34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2" name="Picture 8"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2" y="34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3" name="Picture 9"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 y="34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4" name="Picture 10"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0" y="34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5" name="Picture 11"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6" y="34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6" name="Picture 12"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6" y="34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7" name="Picture 13"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8" y="34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8" name="Picture 14"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4" y="34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9" name="Picture 15"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6" y="34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0" name="Picture 16"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2" y="34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1" name="Picture 17"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2" y="34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2" name="Picture 18"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8" y="34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3" name="Picture 19"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4" y="34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4" name="Picture 20"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4" y="34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5" name="Picture 21"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0" y="34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6" name="Picture 22"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0" y="34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7" name="Picture 23"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2" y="34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8" name="Picture 24"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8" y="34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9" name="Picture 25"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8" y="34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10" name="Picture 26"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0" y="34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11" name="Picture 27"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6" y="34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12" name="Picture 28"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8" y="34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13" name="Picture 29"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4" y="34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14" name="Picture 30"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4" y="34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15" name="Picture 31"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6" y="34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16" name="Picture 32"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2" y="34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17" name="Picture 33"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4" y="34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18" name="Picture 34"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0" y="34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19" name="Picture 35"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0" y="34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20" name="Picture 36"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6" y="34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21" name="Picture 37"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2" y="34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22" name="Picture 38"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2" y="34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23" name="Picture 39"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8" y="34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24" name="Picture 40"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8" y="34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25" name="Picture 41"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0" y="34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26" name="Picture 42"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6" y="34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7627" name="Group 43"/>
            <p:cNvGrpSpPr>
              <a:grpSpLocks/>
            </p:cNvGrpSpPr>
            <p:nvPr/>
          </p:nvGrpSpPr>
          <p:grpSpPr bwMode="auto">
            <a:xfrm>
              <a:off x="480" y="3408"/>
              <a:ext cx="582" cy="102"/>
              <a:chOff x="4698" y="720"/>
              <a:chExt cx="582" cy="102"/>
            </a:xfrm>
          </p:grpSpPr>
          <p:pic>
            <p:nvPicPr>
              <p:cNvPr id="67632" name="Picture 44"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33" name="Picture 45"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0"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34" name="Picture 46"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6"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35" name="Picture 47"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36" name="Picture 48"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37" name="Picture 49"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7628" name="Picture 50"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8" y="340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29" name="Picture 51"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8" y="340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30" name="Picture 52"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 y="340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31" name="Picture 53"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6" y="340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7938028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22915"/>
                                        </p:tgtEl>
                                        <p:attrNameLst>
                                          <p:attrName>style.visibility</p:attrName>
                                        </p:attrNameLst>
                                      </p:cBhvr>
                                      <p:to>
                                        <p:strVal val="visible"/>
                                      </p:to>
                                    </p:set>
                                    <p:animEffect transition="in" filter="wipe(left)">
                                      <p:cBhvr>
                                        <p:cTn id="7" dur="500"/>
                                        <p:tgtEl>
                                          <p:spTgt spid="4229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22916"/>
                                        </p:tgtEl>
                                        <p:attrNameLst>
                                          <p:attrName>style.visibility</p:attrName>
                                        </p:attrNameLst>
                                      </p:cBhvr>
                                      <p:to>
                                        <p:strVal val="visible"/>
                                      </p:to>
                                    </p:set>
                                    <p:animEffect transition="in" filter="wipe(left)">
                                      <p:cBhvr>
                                        <p:cTn id="12" dur="500"/>
                                        <p:tgtEl>
                                          <p:spTgt spid="4229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915" grpId="0" autoUpdateAnimBg="0"/>
      <p:bldP spid="422916"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4098" name="Picture 162" descr="图片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63" y="1081088"/>
            <a:ext cx="7635875" cy="486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74"/>
          <p:cNvGrpSpPr>
            <a:grpSpLocks/>
          </p:cNvGrpSpPr>
          <p:nvPr/>
        </p:nvGrpSpPr>
        <p:grpSpPr bwMode="auto">
          <a:xfrm>
            <a:off x="3733800" y="1173163"/>
            <a:ext cx="1066800" cy="5334000"/>
            <a:chOff x="2256" y="576"/>
            <a:chExt cx="672" cy="3360"/>
          </a:xfrm>
        </p:grpSpPr>
        <p:sp>
          <p:nvSpPr>
            <p:cNvPr id="424011" name="Line 75"/>
            <p:cNvSpPr>
              <a:spLocks noChangeShapeType="1"/>
            </p:cNvSpPr>
            <p:nvPr/>
          </p:nvSpPr>
          <p:spPr bwMode="auto">
            <a:xfrm>
              <a:off x="2256" y="576"/>
              <a:ext cx="0" cy="3360"/>
            </a:xfrm>
            <a:prstGeom prst="line">
              <a:avLst/>
            </a:prstGeom>
            <a:noFill/>
            <a:ln w="28575">
              <a:solidFill>
                <a:srgbClr val="FF33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24012" name="Line 76"/>
            <p:cNvSpPr>
              <a:spLocks noChangeShapeType="1"/>
            </p:cNvSpPr>
            <p:nvPr/>
          </p:nvSpPr>
          <p:spPr bwMode="auto">
            <a:xfrm>
              <a:off x="2928" y="576"/>
              <a:ext cx="0" cy="3360"/>
            </a:xfrm>
            <a:prstGeom prst="line">
              <a:avLst/>
            </a:prstGeom>
            <a:noFill/>
            <a:ln w="28575">
              <a:solidFill>
                <a:srgbClr val="FF3300"/>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3" name="Group 77"/>
          <p:cNvGrpSpPr>
            <a:grpSpLocks/>
          </p:cNvGrpSpPr>
          <p:nvPr/>
        </p:nvGrpSpPr>
        <p:grpSpPr bwMode="auto">
          <a:xfrm>
            <a:off x="2281237" y="5891220"/>
            <a:ext cx="4316413" cy="466726"/>
            <a:chOff x="1437" y="3663"/>
            <a:chExt cx="2719" cy="294"/>
          </a:xfrm>
        </p:grpSpPr>
        <p:sp>
          <p:nvSpPr>
            <p:cNvPr id="424014" name="Rectangle 78"/>
            <p:cNvSpPr>
              <a:spLocks noChangeArrowheads="1"/>
            </p:cNvSpPr>
            <p:nvPr/>
          </p:nvSpPr>
          <p:spPr bwMode="auto">
            <a:xfrm>
              <a:off x="1437" y="3663"/>
              <a:ext cx="701" cy="291"/>
            </a:xfrm>
            <a:prstGeom prst="rect">
              <a:avLst/>
            </a:prstGeom>
            <a:noFill/>
            <a:ln w="28575">
              <a:noFill/>
              <a:miter lim="800000"/>
              <a:headEnd/>
              <a:tailEnd/>
            </a:ln>
            <a:effectLst/>
          </p:spPr>
          <p:txBody>
            <a:bodyPr wrap="none" anchor="ctr">
              <a:spAutoFit/>
            </a:bodyPr>
            <a:lstStyle/>
            <a:p>
              <a:pPr algn="ctr">
                <a:spcBef>
                  <a:spcPct val="50000"/>
                </a:spcBef>
                <a:defRPr/>
              </a:pPr>
              <a:r>
                <a:rPr lang="zh-CN" altLang="en-US" sz="2400" b="1">
                  <a:solidFill>
                    <a:srgbClr val="000099"/>
                  </a:solidFill>
                  <a:latin typeface="Times New Roman" panose="02020603050405020304" pitchFamily="18" charset="0"/>
                  <a:cs typeface="Times New Roman" panose="02020603050405020304" pitchFamily="18" charset="0"/>
                </a:rPr>
                <a:t>输入级</a:t>
              </a:r>
            </a:p>
          </p:txBody>
        </p:sp>
        <p:sp>
          <p:nvSpPr>
            <p:cNvPr id="424015" name="Rectangle 79"/>
            <p:cNvSpPr>
              <a:spLocks noChangeArrowheads="1"/>
            </p:cNvSpPr>
            <p:nvPr/>
          </p:nvSpPr>
          <p:spPr bwMode="auto">
            <a:xfrm>
              <a:off x="2350" y="3666"/>
              <a:ext cx="701" cy="291"/>
            </a:xfrm>
            <a:prstGeom prst="rect">
              <a:avLst/>
            </a:prstGeom>
            <a:noFill/>
            <a:ln w="28575">
              <a:noFill/>
              <a:miter lim="800000"/>
              <a:headEnd/>
              <a:tailEnd/>
            </a:ln>
            <a:effectLst/>
          </p:spPr>
          <p:txBody>
            <a:bodyPr wrap="none" anchor="ctr">
              <a:spAutoFit/>
            </a:bodyPr>
            <a:lstStyle/>
            <a:p>
              <a:pPr algn="ctr">
                <a:spcBef>
                  <a:spcPct val="50000"/>
                </a:spcBef>
                <a:defRPr/>
              </a:pPr>
              <a:r>
                <a:rPr lang="zh-CN" altLang="en-US" sz="2400" b="1">
                  <a:solidFill>
                    <a:srgbClr val="000099"/>
                  </a:solidFill>
                  <a:latin typeface="Times New Roman" panose="02020603050405020304" pitchFamily="18" charset="0"/>
                  <a:cs typeface="Times New Roman" panose="02020603050405020304" pitchFamily="18" charset="0"/>
                </a:rPr>
                <a:t>中间级</a:t>
              </a:r>
            </a:p>
          </p:txBody>
        </p:sp>
        <p:sp>
          <p:nvSpPr>
            <p:cNvPr id="424016" name="Rectangle 80"/>
            <p:cNvSpPr>
              <a:spLocks noChangeArrowheads="1"/>
            </p:cNvSpPr>
            <p:nvPr/>
          </p:nvSpPr>
          <p:spPr bwMode="auto">
            <a:xfrm>
              <a:off x="3067" y="3666"/>
              <a:ext cx="1089" cy="291"/>
            </a:xfrm>
            <a:prstGeom prst="rect">
              <a:avLst/>
            </a:prstGeom>
            <a:noFill/>
            <a:ln w="28575">
              <a:noFill/>
              <a:miter lim="800000"/>
              <a:headEnd/>
              <a:tailEnd/>
            </a:ln>
            <a:effectLst/>
          </p:spPr>
          <p:txBody>
            <a:bodyPr wrap="none" anchor="ctr">
              <a:spAutoFit/>
            </a:bodyPr>
            <a:lstStyle/>
            <a:p>
              <a:pPr algn="ctr">
                <a:spcBef>
                  <a:spcPct val="50000"/>
                </a:spcBef>
                <a:defRPr/>
              </a:pPr>
              <a:r>
                <a:rPr lang="en-US" altLang="zh-CN" sz="2400" b="1">
                  <a:solidFill>
                    <a:srgbClr val="000099"/>
                  </a:solidFill>
                  <a:latin typeface="Times New Roman" panose="02020603050405020304" pitchFamily="18" charset="0"/>
                  <a:cs typeface="Times New Roman" panose="02020603050405020304" pitchFamily="18" charset="0"/>
                </a:rPr>
                <a:t>        </a:t>
              </a:r>
              <a:r>
                <a:rPr lang="zh-CN" altLang="en-US" sz="2400" b="1">
                  <a:solidFill>
                    <a:srgbClr val="000099"/>
                  </a:solidFill>
                  <a:latin typeface="Times New Roman" panose="02020603050405020304" pitchFamily="18" charset="0"/>
                  <a:cs typeface="Times New Roman" panose="02020603050405020304" pitchFamily="18" charset="0"/>
                </a:rPr>
                <a:t>输出级</a:t>
              </a:r>
            </a:p>
          </p:txBody>
        </p:sp>
      </p:grpSp>
      <p:sp>
        <p:nvSpPr>
          <p:cNvPr id="424017" name="Rectangle 81"/>
          <p:cNvSpPr>
            <a:spLocks noGrp="1" noChangeArrowheads="1"/>
          </p:cNvSpPr>
          <p:nvPr>
            <p:ph type="subTitle" idx="1"/>
          </p:nvPr>
        </p:nvSpPr>
        <p:spPr bwMode="auto">
          <a:xfrm>
            <a:off x="468313" y="592138"/>
            <a:ext cx="4800600" cy="53340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en-US" altLang="zh-CN" sz="2800" b="1" dirty="0" smtClean="0">
                <a:solidFill>
                  <a:srgbClr val="000099"/>
                </a:solidFill>
                <a:latin typeface="Times New Roman" panose="02020603050405020304" pitchFamily="18" charset="0"/>
                <a:cs typeface="Times New Roman" panose="02020603050405020304" pitchFamily="18" charset="0"/>
              </a:rPr>
              <a:t>20.3.1   TTL</a:t>
            </a:r>
            <a:r>
              <a:rPr lang="zh-CN" altLang="en-US" sz="2800" b="1" dirty="0" smtClean="0">
                <a:solidFill>
                  <a:srgbClr val="000099"/>
                </a:solidFill>
                <a:latin typeface="Times New Roman" panose="02020603050405020304" pitchFamily="18" charset="0"/>
                <a:cs typeface="Times New Roman" panose="02020603050405020304" pitchFamily="18" charset="0"/>
              </a:rPr>
              <a:t>与非门电路</a:t>
            </a:r>
          </a:p>
        </p:txBody>
      </p:sp>
      <p:sp>
        <p:nvSpPr>
          <p:cNvPr id="424018" name="Rectangle 82"/>
          <p:cNvSpPr>
            <a:spLocks noChangeArrowheads="1"/>
          </p:cNvSpPr>
          <p:nvPr/>
        </p:nvSpPr>
        <p:spPr bwMode="auto">
          <a:xfrm>
            <a:off x="468313" y="1125538"/>
            <a:ext cx="1600200" cy="685800"/>
          </a:xfrm>
          <a:prstGeom prst="rect">
            <a:avLst/>
          </a:prstGeom>
          <a:noFill/>
          <a:ln w="9525">
            <a:noFill/>
            <a:miter lim="800000"/>
            <a:headEnd/>
            <a:tailEnd/>
          </a:ln>
        </p:spPr>
        <p:txBody>
          <a:bodyPr/>
          <a:lstStyle/>
          <a:p>
            <a:pPr>
              <a:spcBef>
                <a:spcPct val="20000"/>
              </a:spcBef>
              <a:defRPr/>
            </a:pPr>
            <a:r>
              <a:rPr lang="en-US" altLang="zh-CN" sz="2800" b="1">
                <a:solidFill>
                  <a:srgbClr val="E60000"/>
                </a:solidFill>
                <a:latin typeface="Times New Roman" panose="02020603050405020304" pitchFamily="18" charset="0"/>
                <a:cs typeface="Times New Roman" panose="02020603050405020304" pitchFamily="18" charset="0"/>
              </a:rPr>
              <a:t>1. </a:t>
            </a:r>
            <a:r>
              <a:rPr lang="zh-CN" altLang="en-US" sz="2800" b="1">
                <a:solidFill>
                  <a:srgbClr val="E60000"/>
                </a:solidFill>
                <a:latin typeface="Times New Roman" panose="02020603050405020304" pitchFamily="18" charset="0"/>
                <a:cs typeface="Times New Roman" panose="02020603050405020304" pitchFamily="18" charset="0"/>
              </a:rPr>
              <a:t>电路</a:t>
            </a:r>
          </a:p>
        </p:txBody>
      </p:sp>
      <p:sp>
        <p:nvSpPr>
          <p:cNvPr id="424019" name="Oval 83"/>
          <p:cNvSpPr>
            <a:spLocks noChangeArrowheads="1"/>
          </p:cNvSpPr>
          <p:nvPr/>
        </p:nvSpPr>
        <p:spPr bwMode="auto">
          <a:xfrm>
            <a:off x="1905000" y="2667000"/>
            <a:ext cx="1981200" cy="1752600"/>
          </a:xfrm>
          <a:prstGeom prst="ellipse">
            <a:avLst/>
          </a:prstGeom>
          <a:noFill/>
          <a:ln w="28575">
            <a:solidFill>
              <a:srgbClr val="FF3300"/>
            </a:solidFill>
            <a:round/>
            <a:headEnd/>
            <a:tailEnd/>
          </a:ln>
          <a:effectLst/>
        </p:spPr>
        <p:txBody>
          <a:bodyPr wrap="none" anchor="ctr">
            <a:spAutoFit/>
          </a:bodyPr>
          <a:lstStyle/>
          <a:p>
            <a:pPr>
              <a:defRPr/>
            </a:pPr>
            <a:endParaRPr lang="zh-CN" altLang="en-US">
              <a:effectLst>
                <a:outerShdw blurRad="38100" dist="38100" dir="2700000" algn="tl">
                  <a:srgbClr val="000000">
                    <a:alpha val="43137"/>
                  </a:srgbClr>
                </a:outerShdw>
              </a:effectLst>
            </a:endParaRPr>
          </a:p>
        </p:txBody>
      </p:sp>
      <p:grpSp>
        <p:nvGrpSpPr>
          <p:cNvPr id="4" name="Group 118"/>
          <p:cNvGrpSpPr>
            <a:grpSpLocks/>
          </p:cNvGrpSpPr>
          <p:nvPr/>
        </p:nvGrpSpPr>
        <p:grpSpPr bwMode="auto">
          <a:xfrm>
            <a:off x="5670739" y="3820957"/>
            <a:ext cx="2614613" cy="2119312"/>
            <a:chOff x="3120" y="2352"/>
            <a:chExt cx="1647" cy="1335"/>
          </a:xfrm>
        </p:grpSpPr>
        <p:grpSp>
          <p:nvGrpSpPr>
            <p:cNvPr id="2059" name="Group 119"/>
            <p:cNvGrpSpPr>
              <a:grpSpLocks/>
            </p:cNvGrpSpPr>
            <p:nvPr/>
          </p:nvGrpSpPr>
          <p:grpSpPr bwMode="auto">
            <a:xfrm>
              <a:off x="3120" y="2352"/>
              <a:ext cx="1626" cy="1335"/>
              <a:chOff x="5286" y="2457"/>
              <a:chExt cx="1626" cy="1335"/>
            </a:xfrm>
          </p:grpSpPr>
          <p:graphicFrame>
            <p:nvGraphicFramePr>
              <p:cNvPr id="2050" name="Object 120"/>
              <p:cNvGraphicFramePr>
                <a:graphicFrameLocks noChangeAspect="1"/>
              </p:cNvGraphicFramePr>
              <p:nvPr/>
            </p:nvGraphicFramePr>
            <p:xfrm>
              <a:off x="5286" y="2496"/>
              <a:ext cx="1626" cy="1296"/>
            </p:xfrm>
            <a:graphic>
              <a:graphicData uri="http://schemas.openxmlformats.org/presentationml/2006/ole">
                <mc:AlternateContent xmlns:mc="http://schemas.openxmlformats.org/markup-compatibility/2006">
                  <mc:Choice xmlns:v="urn:schemas-microsoft-com:vml" Requires="v">
                    <p:oleObj spid="_x0000_s2053" name="位图图像" r:id="rId4" imgW="1504762" imgH="1114581" progId="Paint.Picture">
                      <p:embed/>
                    </p:oleObj>
                  </mc:Choice>
                  <mc:Fallback>
                    <p:oleObj name="位图图像" r:id="rId4" imgW="1504762" imgH="1114581"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6" y="2496"/>
                            <a:ext cx="1626" cy="1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24057" name="Line 121"/>
              <p:cNvSpPr>
                <a:spLocks noChangeShapeType="1"/>
              </p:cNvSpPr>
              <p:nvPr/>
            </p:nvSpPr>
            <p:spPr bwMode="auto">
              <a:xfrm flipV="1">
                <a:off x="6154" y="2743"/>
                <a:ext cx="0" cy="563"/>
              </a:xfrm>
              <a:prstGeom prst="line">
                <a:avLst/>
              </a:prstGeom>
              <a:noFill/>
              <a:ln w="28575">
                <a:solidFill>
                  <a:srgbClr val="FF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2062" name="Text Box 122"/>
              <p:cNvSpPr txBox="1">
                <a:spLocks noChangeArrowheads="1"/>
              </p:cNvSpPr>
              <p:nvPr/>
            </p:nvSpPr>
            <p:spPr bwMode="auto">
              <a:xfrm>
                <a:off x="5323" y="2832"/>
                <a:ext cx="32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1">
                    <a:cs typeface="Times New Roman" panose="02020603050405020304" pitchFamily="18" charset="0"/>
                  </a:rPr>
                  <a:t>E</a:t>
                </a:r>
                <a:r>
                  <a:rPr lang="en-US" altLang="zh-CN" sz="2800" baseline="-25000">
                    <a:cs typeface="Times New Roman" panose="02020603050405020304" pitchFamily="18" charset="0"/>
                  </a:rPr>
                  <a:t>2</a:t>
                </a:r>
                <a:endParaRPr lang="en-US" altLang="zh-CN" sz="2800">
                  <a:cs typeface="Times New Roman" panose="02020603050405020304" pitchFamily="18" charset="0"/>
                </a:endParaRPr>
              </a:p>
            </p:txBody>
          </p:sp>
          <p:sp>
            <p:nvSpPr>
              <p:cNvPr id="2063" name="Text Box 123"/>
              <p:cNvSpPr txBox="1">
                <a:spLocks noChangeArrowheads="1"/>
              </p:cNvSpPr>
              <p:nvPr/>
            </p:nvSpPr>
            <p:spPr bwMode="auto">
              <a:xfrm>
                <a:off x="5328" y="3127"/>
                <a:ext cx="32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1">
                    <a:cs typeface="Times New Roman" panose="02020603050405020304" pitchFamily="18" charset="0"/>
                  </a:rPr>
                  <a:t>E</a:t>
                </a:r>
                <a:r>
                  <a:rPr lang="en-US" altLang="zh-CN" sz="2800" baseline="-25000">
                    <a:cs typeface="Times New Roman" panose="02020603050405020304" pitchFamily="18" charset="0"/>
                  </a:rPr>
                  <a:t>3</a:t>
                </a:r>
                <a:endParaRPr lang="en-US" altLang="zh-CN" sz="2800">
                  <a:cs typeface="Times New Roman" panose="02020603050405020304" pitchFamily="18" charset="0"/>
                </a:endParaRPr>
              </a:p>
            </p:txBody>
          </p:sp>
          <p:sp>
            <p:nvSpPr>
              <p:cNvPr id="2064" name="Text Box 124"/>
              <p:cNvSpPr txBox="1">
                <a:spLocks noChangeArrowheads="1"/>
              </p:cNvSpPr>
              <p:nvPr/>
            </p:nvSpPr>
            <p:spPr bwMode="auto">
              <a:xfrm>
                <a:off x="5328" y="2553"/>
                <a:ext cx="3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1">
                    <a:cs typeface="Times New Roman" panose="02020603050405020304" pitchFamily="18" charset="0"/>
                  </a:rPr>
                  <a:t>E</a:t>
                </a:r>
                <a:r>
                  <a:rPr lang="en-US" altLang="zh-CN" sz="2800" baseline="-25000">
                    <a:cs typeface="Times New Roman" panose="02020603050405020304" pitchFamily="18" charset="0"/>
                  </a:rPr>
                  <a:t>1</a:t>
                </a:r>
                <a:endParaRPr lang="en-US" altLang="zh-CN" sz="2800">
                  <a:cs typeface="Times New Roman" panose="02020603050405020304" pitchFamily="18" charset="0"/>
                </a:endParaRPr>
              </a:p>
            </p:txBody>
          </p:sp>
          <p:sp>
            <p:nvSpPr>
              <p:cNvPr id="2065" name="Text Box 125"/>
              <p:cNvSpPr txBox="1">
                <a:spLocks noChangeArrowheads="1"/>
              </p:cNvSpPr>
              <p:nvPr/>
            </p:nvSpPr>
            <p:spPr bwMode="auto">
              <a:xfrm>
                <a:off x="6023" y="2457"/>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cs typeface="Times New Roman" panose="02020603050405020304" pitchFamily="18" charset="0"/>
                  </a:rPr>
                  <a:t>B</a:t>
                </a:r>
              </a:p>
            </p:txBody>
          </p:sp>
          <p:sp>
            <p:nvSpPr>
              <p:cNvPr id="424062" name="Text Box 126"/>
              <p:cNvSpPr txBox="1">
                <a:spLocks noChangeArrowheads="1"/>
              </p:cNvSpPr>
              <p:nvPr/>
            </p:nvSpPr>
            <p:spPr bwMode="auto">
              <a:xfrm>
                <a:off x="5712" y="3360"/>
                <a:ext cx="896" cy="291"/>
              </a:xfrm>
              <a:prstGeom prst="rect">
                <a:avLst/>
              </a:prstGeom>
              <a:noFill/>
              <a:ln w="9525">
                <a:noFill/>
                <a:miter lim="800000"/>
                <a:headEnd/>
                <a:tailEnd/>
              </a:ln>
              <a:effectLst/>
            </p:spPr>
            <p:txBody>
              <a:bodyPr wrap="none">
                <a:spAutoFit/>
              </a:bodyPr>
              <a:lstStyle/>
              <a:p>
                <a:pPr>
                  <a:spcBef>
                    <a:spcPct val="50000"/>
                  </a:spcBef>
                  <a:defRPr/>
                </a:pPr>
                <a:r>
                  <a:rPr lang="zh-CN" altLang="en-US" sz="2400" b="1" dirty="0">
                    <a:solidFill>
                      <a:srgbClr val="000099"/>
                    </a:solidFill>
                    <a:latin typeface="Times New Roman" panose="02020603050405020304" pitchFamily="18" charset="0"/>
                    <a:cs typeface="Times New Roman" panose="02020603050405020304" pitchFamily="18" charset="0"/>
                  </a:rPr>
                  <a:t>等效电路</a:t>
                </a:r>
              </a:p>
            </p:txBody>
          </p:sp>
          <p:grpSp>
            <p:nvGrpSpPr>
              <p:cNvPr id="2067" name="Group 127"/>
              <p:cNvGrpSpPr>
                <a:grpSpLocks/>
              </p:cNvGrpSpPr>
              <p:nvPr/>
            </p:nvGrpSpPr>
            <p:grpSpPr bwMode="auto">
              <a:xfrm>
                <a:off x="5638" y="3189"/>
                <a:ext cx="536" cy="219"/>
                <a:chOff x="5638" y="3189"/>
                <a:chExt cx="536" cy="219"/>
              </a:xfrm>
            </p:grpSpPr>
            <p:sp>
              <p:nvSpPr>
                <p:cNvPr id="424064" name="Line 128"/>
                <p:cNvSpPr>
                  <a:spLocks noChangeShapeType="1"/>
                </p:cNvSpPr>
                <p:nvPr/>
              </p:nvSpPr>
              <p:spPr bwMode="auto">
                <a:xfrm>
                  <a:off x="5701" y="3306"/>
                  <a:ext cx="473" cy="0"/>
                </a:xfrm>
                <a:prstGeom prst="line">
                  <a:avLst/>
                </a:prstGeom>
                <a:noFill/>
                <a:ln w="28575">
                  <a:solidFill>
                    <a:srgbClr val="FF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4065" name="Oval 129"/>
                <p:cNvSpPr>
                  <a:spLocks noChangeArrowheads="1"/>
                </p:cNvSpPr>
                <p:nvPr/>
              </p:nvSpPr>
              <p:spPr bwMode="auto">
                <a:xfrm>
                  <a:off x="5638" y="3273"/>
                  <a:ext cx="48" cy="60"/>
                </a:xfrm>
                <a:prstGeom prst="ellipse">
                  <a:avLst/>
                </a:prstGeom>
                <a:solidFill>
                  <a:srgbClr val="FFFFFF"/>
                </a:solidFill>
                <a:ln w="28575">
                  <a:solidFill>
                    <a:srgbClr val="FF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nvGrpSpPr>
                <p:cNvPr id="2094" name="Group 130"/>
                <p:cNvGrpSpPr>
                  <a:grpSpLocks/>
                </p:cNvGrpSpPr>
                <p:nvPr/>
              </p:nvGrpSpPr>
              <p:grpSpPr bwMode="auto">
                <a:xfrm>
                  <a:off x="5828" y="3189"/>
                  <a:ext cx="146" cy="219"/>
                  <a:chOff x="5828" y="3189"/>
                  <a:chExt cx="146" cy="219"/>
                </a:xfrm>
              </p:grpSpPr>
              <p:sp>
                <p:nvSpPr>
                  <p:cNvPr id="424067" name="Line 131"/>
                  <p:cNvSpPr>
                    <a:spLocks noChangeShapeType="1"/>
                  </p:cNvSpPr>
                  <p:nvPr/>
                </p:nvSpPr>
                <p:spPr bwMode="auto">
                  <a:xfrm>
                    <a:off x="5830" y="3312"/>
                    <a:ext cx="144" cy="96"/>
                  </a:xfrm>
                  <a:prstGeom prst="line">
                    <a:avLst/>
                  </a:prstGeom>
                  <a:noFill/>
                  <a:ln w="28575">
                    <a:solidFill>
                      <a:schemeClr val="tx1"/>
                    </a:solidFill>
                    <a:round/>
                    <a:headEnd/>
                    <a:tailEnd/>
                  </a:ln>
                  <a:effectLst/>
                </p:spPr>
                <p:txBody>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24068" name="Line 132"/>
                  <p:cNvSpPr>
                    <a:spLocks noChangeShapeType="1"/>
                  </p:cNvSpPr>
                  <p:nvPr/>
                </p:nvSpPr>
                <p:spPr bwMode="auto">
                  <a:xfrm flipH="1">
                    <a:off x="5830" y="3194"/>
                    <a:ext cx="144" cy="96"/>
                  </a:xfrm>
                  <a:prstGeom prst="line">
                    <a:avLst/>
                  </a:prstGeom>
                  <a:noFill/>
                  <a:ln w="28575">
                    <a:solidFill>
                      <a:schemeClr val="tx1"/>
                    </a:solidFill>
                    <a:round/>
                    <a:headEnd/>
                    <a:tailEnd/>
                  </a:ln>
                  <a:effectLst/>
                </p:spPr>
                <p:txBody>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24069" name="Line 133"/>
                  <p:cNvSpPr>
                    <a:spLocks noChangeShapeType="1"/>
                  </p:cNvSpPr>
                  <p:nvPr/>
                </p:nvSpPr>
                <p:spPr bwMode="auto">
                  <a:xfrm rot="60000">
                    <a:off x="5973" y="3189"/>
                    <a:ext cx="0" cy="215"/>
                  </a:xfrm>
                  <a:prstGeom prst="line">
                    <a:avLst/>
                  </a:prstGeom>
                  <a:noFill/>
                  <a:ln w="38100">
                    <a:solidFill>
                      <a:schemeClr val="tx1"/>
                    </a:solidFill>
                    <a:round/>
                    <a:headEnd/>
                    <a:tailEnd/>
                  </a:ln>
                  <a:effectLst/>
                </p:spPr>
                <p:txBody>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24070" name="Line 134"/>
                  <p:cNvSpPr>
                    <a:spLocks noChangeShapeType="1"/>
                  </p:cNvSpPr>
                  <p:nvPr/>
                </p:nvSpPr>
                <p:spPr bwMode="auto">
                  <a:xfrm>
                    <a:off x="5828" y="3194"/>
                    <a:ext cx="0" cy="192"/>
                  </a:xfrm>
                  <a:prstGeom prst="line">
                    <a:avLst/>
                  </a:prstGeom>
                  <a:noFill/>
                  <a:ln w="28575">
                    <a:solidFill>
                      <a:schemeClr val="tx1"/>
                    </a:solidFill>
                    <a:round/>
                    <a:headEnd/>
                    <a:tailEnd/>
                  </a:ln>
                  <a:effectLst/>
                </p:spPr>
                <p:txBody>
                  <a:bodyPr/>
                  <a:lstStyle/>
                  <a:p>
                    <a:pPr>
                      <a:defRPr/>
                    </a:pPr>
                    <a:endParaRPr lang="zh-CN" altLang="en-US" b="1">
                      <a:latin typeface="Times New Roman" panose="02020603050405020304" pitchFamily="18" charset="0"/>
                      <a:cs typeface="Times New Roman" panose="02020603050405020304" pitchFamily="18" charset="0"/>
                    </a:endParaRPr>
                  </a:p>
                </p:txBody>
              </p:sp>
            </p:grpSp>
          </p:grpSp>
          <p:grpSp>
            <p:nvGrpSpPr>
              <p:cNvPr id="2068" name="Group 135"/>
              <p:cNvGrpSpPr>
                <a:grpSpLocks/>
              </p:cNvGrpSpPr>
              <p:nvPr/>
            </p:nvGrpSpPr>
            <p:grpSpPr bwMode="auto">
              <a:xfrm>
                <a:off x="5616" y="2901"/>
                <a:ext cx="536" cy="219"/>
                <a:chOff x="5638" y="3189"/>
                <a:chExt cx="536" cy="219"/>
              </a:xfrm>
            </p:grpSpPr>
            <p:sp>
              <p:nvSpPr>
                <p:cNvPr id="424072" name="Line 136"/>
                <p:cNvSpPr>
                  <a:spLocks noChangeShapeType="1"/>
                </p:cNvSpPr>
                <p:nvPr/>
              </p:nvSpPr>
              <p:spPr bwMode="auto">
                <a:xfrm>
                  <a:off x="5701" y="3306"/>
                  <a:ext cx="473" cy="0"/>
                </a:xfrm>
                <a:prstGeom prst="line">
                  <a:avLst/>
                </a:prstGeom>
                <a:noFill/>
                <a:ln w="28575">
                  <a:solidFill>
                    <a:srgbClr val="FF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4073" name="Oval 137"/>
                <p:cNvSpPr>
                  <a:spLocks noChangeArrowheads="1"/>
                </p:cNvSpPr>
                <p:nvPr/>
              </p:nvSpPr>
              <p:spPr bwMode="auto">
                <a:xfrm>
                  <a:off x="5638" y="3273"/>
                  <a:ext cx="48" cy="60"/>
                </a:xfrm>
                <a:prstGeom prst="ellipse">
                  <a:avLst/>
                </a:prstGeom>
                <a:solidFill>
                  <a:srgbClr val="FFFFFF"/>
                </a:solidFill>
                <a:ln w="28575">
                  <a:solidFill>
                    <a:srgbClr val="FF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nvGrpSpPr>
                <p:cNvPr id="2087" name="Group 138"/>
                <p:cNvGrpSpPr>
                  <a:grpSpLocks/>
                </p:cNvGrpSpPr>
                <p:nvPr/>
              </p:nvGrpSpPr>
              <p:grpSpPr bwMode="auto">
                <a:xfrm>
                  <a:off x="5828" y="3189"/>
                  <a:ext cx="146" cy="219"/>
                  <a:chOff x="5828" y="3189"/>
                  <a:chExt cx="146" cy="219"/>
                </a:xfrm>
              </p:grpSpPr>
              <p:sp>
                <p:nvSpPr>
                  <p:cNvPr id="424075" name="Line 139"/>
                  <p:cNvSpPr>
                    <a:spLocks noChangeShapeType="1"/>
                  </p:cNvSpPr>
                  <p:nvPr/>
                </p:nvSpPr>
                <p:spPr bwMode="auto">
                  <a:xfrm>
                    <a:off x="5830" y="3312"/>
                    <a:ext cx="144" cy="96"/>
                  </a:xfrm>
                  <a:prstGeom prst="line">
                    <a:avLst/>
                  </a:prstGeom>
                  <a:noFill/>
                  <a:ln w="28575">
                    <a:solidFill>
                      <a:schemeClr val="tx1"/>
                    </a:solidFill>
                    <a:round/>
                    <a:headEnd/>
                    <a:tailEnd/>
                  </a:ln>
                  <a:effectLst/>
                </p:spPr>
                <p:txBody>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24076" name="Line 140"/>
                  <p:cNvSpPr>
                    <a:spLocks noChangeShapeType="1"/>
                  </p:cNvSpPr>
                  <p:nvPr/>
                </p:nvSpPr>
                <p:spPr bwMode="auto">
                  <a:xfrm flipH="1">
                    <a:off x="5830" y="3194"/>
                    <a:ext cx="144" cy="96"/>
                  </a:xfrm>
                  <a:prstGeom prst="line">
                    <a:avLst/>
                  </a:prstGeom>
                  <a:noFill/>
                  <a:ln w="28575">
                    <a:solidFill>
                      <a:schemeClr val="tx1"/>
                    </a:solidFill>
                    <a:round/>
                    <a:headEnd/>
                    <a:tailEnd/>
                  </a:ln>
                  <a:effectLst/>
                </p:spPr>
                <p:txBody>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24077" name="Line 141"/>
                  <p:cNvSpPr>
                    <a:spLocks noChangeShapeType="1"/>
                  </p:cNvSpPr>
                  <p:nvPr/>
                </p:nvSpPr>
                <p:spPr bwMode="auto">
                  <a:xfrm rot="60000">
                    <a:off x="5973" y="3189"/>
                    <a:ext cx="0" cy="215"/>
                  </a:xfrm>
                  <a:prstGeom prst="line">
                    <a:avLst/>
                  </a:prstGeom>
                  <a:noFill/>
                  <a:ln w="38100">
                    <a:solidFill>
                      <a:schemeClr val="tx1"/>
                    </a:solidFill>
                    <a:round/>
                    <a:headEnd/>
                    <a:tailEnd/>
                  </a:ln>
                  <a:effectLst/>
                </p:spPr>
                <p:txBody>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24078" name="Line 142"/>
                  <p:cNvSpPr>
                    <a:spLocks noChangeShapeType="1"/>
                  </p:cNvSpPr>
                  <p:nvPr/>
                </p:nvSpPr>
                <p:spPr bwMode="auto">
                  <a:xfrm>
                    <a:off x="5828" y="3194"/>
                    <a:ext cx="0" cy="192"/>
                  </a:xfrm>
                  <a:prstGeom prst="line">
                    <a:avLst/>
                  </a:prstGeom>
                  <a:noFill/>
                  <a:ln w="28575">
                    <a:solidFill>
                      <a:schemeClr val="tx1"/>
                    </a:solidFill>
                    <a:round/>
                    <a:headEnd/>
                    <a:tailEnd/>
                  </a:ln>
                  <a:effectLst/>
                </p:spPr>
                <p:txBody>
                  <a:bodyPr/>
                  <a:lstStyle/>
                  <a:p>
                    <a:pPr>
                      <a:defRPr/>
                    </a:pPr>
                    <a:endParaRPr lang="zh-CN" altLang="en-US" b="1">
                      <a:latin typeface="Times New Roman" panose="02020603050405020304" pitchFamily="18" charset="0"/>
                      <a:cs typeface="Times New Roman" panose="02020603050405020304" pitchFamily="18" charset="0"/>
                    </a:endParaRPr>
                  </a:p>
                </p:txBody>
              </p:sp>
            </p:grpSp>
          </p:grpSp>
          <p:grpSp>
            <p:nvGrpSpPr>
              <p:cNvPr id="2069" name="Group 143"/>
              <p:cNvGrpSpPr>
                <a:grpSpLocks/>
              </p:cNvGrpSpPr>
              <p:nvPr/>
            </p:nvGrpSpPr>
            <p:grpSpPr bwMode="auto">
              <a:xfrm>
                <a:off x="5616" y="2640"/>
                <a:ext cx="536" cy="219"/>
                <a:chOff x="5638" y="3189"/>
                <a:chExt cx="536" cy="219"/>
              </a:xfrm>
            </p:grpSpPr>
            <p:sp>
              <p:nvSpPr>
                <p:cNvPr id="424080" name="Line 144"/>
                <p:cNvSpPr>
                  <a:spLocks noChangeShapeType="1"/>
                </p:cNvSpPr>
                <p:nvPr/>
              </p:nvSpPr>
              <p:spPr bwMode="auto">
                <a:xfrm>
                  <a:off x="5701" y="3306"/>
                  <a:ext cx="473" cy="0"/>
                </a:xfrm>
                <a:prstGeom prst="line">
                  <a:avLst/>
                </a:prstGeom>
                <a:noFill/>
                <a:ln w="28575">
                  <a:solidFill>
                    <a:srgbClr val="FF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4081" name="Oval 145"/>
                <p:cNvSpPr>
                  <a:spLocks noChangeArrowheads="1"/>
                </p:cNvSpPr>
                <p:nvPr/>
              </p:nvSpPr>
              <p:spPr bwMode="auto">
                <a:xfrm>
                  <a:off x="5638" y="3273"/>
                  <a:ext cx="48" cy="60"/>
                </a:xfrm>
                <a:prstGeom prst="ellipse">
                  <a:avLst/>
                </a:prstGeom>
                <a:solidFill>
                  <a:srgbClr val="FFFFFF"/>
                </a:solidFill>
                <a:ln w="28575">
                  <a:solidFill>
                    <a:srgbClr val="FF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nvGrpSpPr>
                <p:cNvPr id="2080" name="Group 146"/>
                <p:cNvGrpSpPr>
                  <a:grpSpLocks/>
                </p:cNvGrpSpPr>
                <p:nvPr/>
              </p:nvGrpSpPr>
              <p:grpSpPr bwMode="auto">
                <a:xfrm>
                  <a:off x="5828" y="3189"/>
                  <a:ext cx="146" cy="219"/>
                  <a:chOff x="5828" y="3189"/>
                  <a:chExt cx="146" cy="219"/>
                </a:xfrm>
              </p:grpSpPr>
              <p:sp>
                <p:nvSpPr>
                  <p:cNvPr id="424083" name="Line 147"/>
                  <p:cNvSpPr>
                    <a:spLocks noChangeShapeType="1"/>
                  </p:cNvSpPr>
                  <p:nvPr/>
                </p:nvSpPr>
                <p:spPr bwMode="auto">
                  <a:xfrm>
                    <a:off x="5830" y="3312"/>
                    <a:ext cx="144" cy="96"/>
                  </a:xfrm>
                  <a:prstGeom prst="line">
                    <a:avLst/>
                  </a:prstGeom>
                  <a:noFill/>
                  <a:ln w="28575">
                    <a:solidFill>
                      <a:schemeClr val="tx1"/>
                    </a:solidFill>
                    <a:round/>
                    <a:headEnd/>
                    <a:tailEnd/>
                  </a:ln>
                  <a:effectLst/>
                </p:spPr>
                <p:txBody>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24084" name="Line 148"/>
                  <p:cNvSpPr>
                    <a:spLocks noChangeShapeType="1"/>
                  </p:cNvSpPr>
                  <p:nvPr/>
                </p:nvSpPr>
                <p:spPr bwMode="auto">
                  <a:xfrm flipH="1">
                    <a:off x="5830" y="3194"/>
                    <a:ext cx="144" cy="96"/>
                  </a:xfrm>
                  <a:prstGeom prst="line">
                    <a:avLst/>
                  </a:prstGeom>
                  <a:noFill/>
                  <a:ln w="28575">
                    <a:solidFill>
                      <a:schemeClr val="tx1"/>
                    </a:solidFill>
                    <a:round/>
                    <a:headEnd/>
                    <a:tailEnd/>
                  </a:ln>
                  <a:effectLst/>
                </p:spPr>
                <p:txBody>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24085" name="Line 149"/>
                  <p:cNvSpPr>
                    <a:spLocks noChangeShapeType="1"/>
                  </p:cNvSpPr>
                  <p:nvPr/>
                </p:nvSpPr>
                <p:spPr bwMode="auto">
                  <a:xfrm rot="60000">
                    <a:off x="5973" y="3189"/>
                    <a:ext cx="0" cy="215"/>
                  </a:xfrm>
                  <a:prstGeom prst="line">
                    <a:avLst/>
                  </a:prstGeom>
                  <a:noFill/>
                  <a:ln w="38100">
                    <a:solidFill>
                      <a:schemeClr val="tx1"/>
                    </a:solidFill>
                    <a:round/>
                    <a:headEnd/>
                    <a:tailEnd/>
                  </a:ln>
                  <a:effectLst/>
                </p:spPr>
                <p:txBody>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24086" name="Line 150"/>
                  <p:cNvSpPr>
                    <a:spLocks noChangeShapeType="1"/>
                  </p:cNvSpPr>
                  <p:nvPr/>
                </p:nvSpPr>
                <p:spPr bwMode="auto">
                  <a:xfrm>
                    <a:off x="5828" y="3194"/>
                    <a:ext cx="0" cy="192"/>
                  </a:xfrm>
                  <a:prstGeom prst="line">
                    <a:avLst/>
                  </a:prstGeom>
                  <a:noFill/>
                  <a:ln w="28575">
                    <a:solidFill>
                      <a:schemeClr val="tx1"/>
                    </a:solidFill>
                    <a:round/>
                    <a:headEnd/>
                    <a:tailEnd/>
                  </a:ln>
                  <a:effectLst/>
                </p:spPr>
                <p:txBody>
                  <a:bodyPr/>
                  <a:lstStyle/>
                  <a:p>
                    <a:pPr>
                      <a:defRPr/>
                    </a:pPr>
                    <a:endParaRPr lang="zh-CN" altLang="en-US" b="1">
                      <a:latin typeface="Times New Roman" panose="02020603050405020304" pitchFamily="18" charset="0"/>
                      <a:cs typeface="Times New Roman" panose="02020603050405020304" pitchFamily="18" charset="0"/>
                    </a:endParaRPr>
                  </a:p>
                </p:txBody>
              </p:sp>
            </p:grpSp>
          </p:grpSp>
          <p:grpSp>
            <p:nvGrpSpPr>
              <p:cNvPr id="2070" name="Group 151"/>
              <p:cNvGrpSpPr>
                <a:grpSpLocks/>
              </p:cNvGrpSpPr>
              <p:nvPr/>
            </p:nvGrpSpPr>
            <p:grpSpPr bwMode="auto">
              <a:xfrm flipH="1">
                <a:off x="6136" y="2640"/>
                <a:ext cx="536" cy="219"/>
                <a:chOff x="5638" y="3189"/>
                <a:chExt cx="536" cy="219"/>
              </a:xfrm>
            </p:grpSpPr>
            <p:sp>
              <p:nvSpPr>
                <p:cNvPr id="424088" name="Line 152"/>
                <p:cNvSpPr>
                  <a:spLocks noChangeShapeType="1"/>
                </p:cNvSpPr>
                <p:nvPr/>
              </p:nvSpPr>
              <p:spPr bwMode="auto">
                <a:xfrm>
                  <a:off x="5701" y="3306"/>
                  <a:ext cx="473" cy="0"/>
                </a:xfrm>
                <a:prstGeom prst="line">
                  <a:avLst/>
                </a:prstGeom>
                <a:noFill/>
                <a:ln w="28575">
                  <a:solidFill>
                    <a:srgbClr val="FF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4089" name="Oval 153"/>
                <p:cNvSpPr>
                  <a:spLocks noChangeArrowheads="1"/>
                </p:cNvSpPr>
                <p:nvPr/>
              </p:nvSpPr>
              <p:spPr bwMode="auto">
                <a:xfrm>
                  <a:off x="5638" y="3273"/>
                  <a:ext cx="48" cy="60"/>
                </a:xfrm>
                <a:prstGeom prst="ellipse">
                  <a:avLst/>
                </a:prstGeom>
                <a:solidFill>
                  <a:srgbClr val="FFFFFF"/>
                </a:solidFill>
                <a:ln w="28575">
                  <a:solidFill>
                    <a:srgbClr val="FF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nvGrpSpPr>
                <p:cNvPr id="2073" name="Group 154"/>
                <p:cNvGrpSpPr>
                  <a:grpSpLocks/>
                </p:cNvGrpSpPr>
                <p:nvPr/>
              </p:nvGrpSpPr>
              <p:grpSpPr bwMode="auto">
                <a:xfrm>
                  <a:off x="5828" y="3189"/>
                  <a:ext cx="146" cy="219"/>
                  <a:chOff x="5828" y="3189"/>
                  <a:chExt cx="146" cy="219"/>
                </a:xfrm>
              </p:grpSpPr>
              <p:sp>
                <p:nvSpPr>
                  <p:cNvPr id="424091" name="Line 155"/>
                  <p:cNvSpPr>
                    <a:spLocks noChangeShapeType="1"/>
                  </p:cNvSpPr>
                  <p:nvPr/>
                </p:nvSpPr>
                <p:spPr bwMode="auto">
                  <a:xfrm>
                    <a:off x="5830" y="3312"/>
                    <a:ext cx="144" cy="96"/>
                  </a:xfrm>
                  <a:prstGeom prst="line">
                    <a:avLst/>
                  </a:prstGeom>
                  <a:noFill/>
                  <a:ln w="28575">
                    <a:solidFill>
                      <a:schemeClr val="tx1"/>
                    </a:solidFill>
                    <a:round/>
                    <a:headEnd/>
                    <a:tailEnd/>
                  </a:ln>
                  <a:effectLst/>
                </p:spPr>
                <p:txBody>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24092" name="Line 156"/>
                  <p:cNvSpPr>
                    <a:spLocks noChangeShapeType="1"/>
                  </p:cNvSpPr>
                  <p:nvPr/>
                </p:nvSpPr>
                <p:spPr bwMode="auto">
                  <a:xfrm flipH="1">
                    <a:off x="5830" y="3194"/>
                    <a:ext cx="144" cy="96"/>
                  </a:xfrm>
                  <a:prstGeom prst="line">
                    <a:avLst/>
                  </a:prstGeom>
                  <a:noFill/>
                  <a:ln w="28575">
                    <a:solidFill>
                      <a:schemeClr val="tx1"/>
                    </a:solidFill>
                    <a:round/>
                    <a:headEnd/>
                    <a:tailEnd/>
                  </a:ln>
                  <a:effectLst/>
                </p:spPr>
                <p:txBody>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24093" name="Line 157"/>
                  <p:cNvSpPr>
                    <a:spLocks noChangeShapeType="1"/>
                  </p:cNvSpPr>
                  <p:nvPr/>
                </p:nvSpPr>
                <p:spPr bwMode="auto">
                  <a:xfrm rot="60000">
                    <a:off x="5973" y="3189"/>
                    <a:ext cx="0" cy="215"/>
                  </a:xfrm>
                  <a:prstGeom prst="line">
                    <a:avLst/>
                  </a:prstGeom>
                  <a:noFill/>
                  <a:ln w="38100">
                    <a:solidFill>
                      <a:schemeClr val="tx1"/>
                    </a:solidFill>
                    <a:round/>
                    <a:headEnd/>
                    <a:tailEnd/>
                  </a:ln>
                  <a:effectLst/>
                </p:spPr>
                <p:txBody>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24094" name="Line 158"/>
                  <p:cNvSpPr>
                    <a:spLocks noChangeShapeType="1"/>
                  </p:cNvSpPr>
                  <p:nvPr/>
                </p:nvSpPr>
                <p:spPr bwMode="auto">
                  <a:xfrm>
                    <a:off x="5828" y="3194"/>
                    <a:ext cx="0" cy="192"/>
                  </a:xfrm>
                  <a:prstGeom prst="line">
                    <a:avLst/>
                  </a:prstGeom>
                  <a:noFill/>
                  <a:ln w="28575">
                    <a:solidFill>
                      <a:schemeClr val="tx1"/>
                    </a:solidFill>
                    <a:round/>
                    <a:headEnd/>
                    <a:tailEnd/>
                  </a:ln>
                  <a:effectLst/>
                </p:spPr>
                <p:txBody>
                  <a:bodyPr/>
                  <a:lstStyle/>
                  <a:p>
                    <a:pPr>
                      <a:defRPr/>
                    </a:pPr>
                    <a:endParaRPr lang="zh-CN" altLang="en-US" b="1">
                      <a:latin typeface="Times New Roman" panose="02020603050405020304" pitchFamily="18" charset="0"/>
                      <a:cs typeface="Times New Roman" panose="02020603050405020304" pitchFamily="18" charset="0"/>
                    </a:endParaRPr>
                  </a:p>
                </p:txBody>
              </p:sp>
            </p:grpSp>
          </p:grpSp>
        </p:grpSp>
        <p:sp>
          <p:nvSpPr>
            <p:cNvPr id="2060" name="Text Box 159"/>
            <p:cNvSpPr txBox="1">
              <a:spLocks noChangeArrowheads="1"/>
            </p:cNvSpPr>
            <p:nvPr/>
          </p:nvSpPr>
          <p:spPr bwMode="auto">
            <a:xfrm>
              <a:off x="4512" y="249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cs typeface="Times New Roman" panose="02020603050405020304" pitchFamily="18" charset="0"/>
                </a:rPr>
                <a:t>C</a:t>
              </a:r>
            </a:p>
          </p:txBody>
        </p:sp>
      </p:grpSp>
      <p:sp>
        <p:nvSpPr>
          <p:cNvPr id="424096" name="AutoShape 160" descr="40%"/>
          <p:cNvSpPr>
            <a:spLocks noChangeArrowheads="1"/>
          </p:cNvSpPr>
          <p:nvPr/>
        </p:nvSpPr>
        <p:spPr bwMode="auto">
          <a:xfrm>
            <a:off x="914400" y="4796512"/>
            <a:ext cx="1598613" cy="919401"/>
          </a:xfrm>
          <a:prstGeom prst="wedgeRoundRectCallout">
            <a:avLst>
              <a:gd name="adj1" fmla="val 69565"/>
              <a:gd name="adj2" fmla="val -158537"/>
              <a:gd name="adj3" fmla="val 16667"/>
            </a:avLst>
          </a:prstGeom>
          <a:pattFill prst="pct40">
            <a:fgClr>
              <a:srgbClr val="FFCCCC"/>
            </a:fgClr>
            <a:bgClr>
              <a:srgbClr val="FFFFFF"/>
            </a:bgClr>
          </a:pattFill>
          <a:ln w="28575">
            <a:solidFill>
              <a:srgbClr val="006600"/>
            </a:solidFill>
            <a:miter lim="800000"/>
            <a:headEnd/>
            <a:tailEnd/>
          </a:ln>
          <a:effectLst/>
        </p:spPr>
        <p:txBody>
          <a:bodyPr anchor="ctr">
            <a:spAutoFit/>
          </a:bodyPr>
          <a:lstStyle/>
          <a:p>
            <a:pPr algn="ctr">
              <a:spcBef>
                <a:spcPct val="50000"/>
              </a:spcBef>
              <a:defRPr/>
            </a:pPr>
            <a:r>
              <a:rPr lang="zh-CN" altLang="en-US" sz="2400" b="1">
                <a:solidFill>
                  <a:srgbClr val="000099"/>
                </a:solidFill>
                <a:latin typeface="Times New Roman" panose="02020603050405020304" pitchFamily="18" charset="0"/>
                <a:cs typeface="Times New Roman" panose="02020603050405020304" pitchFamily="18" charset="0"/>
              </a:rPr>
              <a:t>多发射极三极管</a:t>
            </a:r>
            <a:endParaRPr lang="zh-CN" altLang="en-US" sz="2400" b="1">
              <a:solidFill>
                <a:srgbClr val="FF33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85756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24018"/>
                                        </p:tgtEl>
                                        <p:attrNameLst>
                                          <p:attrName>style.visibility</p:attrName>
                                        </p:attrNameLst>
                                      </p:cBhvr>
                                      <p:to>
                                        <p:strVal val="visible"/>
                                      </p:to>
                                    </p:set>
                                    <p:animEffect transition="in" filter="blinds(horizontal)">
                                      <p:cBhvr>
                                        <p:cTn id="7" dur="500"/>
                                        <p:tgtEl>
                                          <p:spTgt spid="424018"/>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424098"/>
                                        </p:tgtEl>
                                        <p:attrNameLst>
                                          <p:attrName>style.visibility</p:attrName>
                                        </p:attrNameLst>
                                      </p:cBhvr>
                                      <p:to>
                                        <p:strVal val="visible"/>
                                      </p:to>
                                    </p:set>
                                    <p:animEffect transition="in" filter="wipe(left)">
                                      <p:cBhvr>
                                        <p:cTn id="11" dur="1000"/>
                                        <p:tgtEl>
                                          <p:spTgt spid="42409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up)">
                                      <p:cBhvr>
                                        <p:cTn id="16" dur="5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500"/>
                                        <p:tgtEl>
                                          <p:spTgt spid="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3" presetClass="entr" presetSubtype="288" fill="hold" grpId="0" nodeType="clickEffect">
                                  <p:stCondLst>
                                    <p:cond delay="0"/>
                                  </p:stCondLst>
                                  <p:childTnLst>
                                    <p:set>
                                      <p:cBhvr>
                                        <p:cTn id="25" dur="1" fill="hold">
                                          <p:stCondLst>
                                            <p:cond delay="0"/>
                                          </p:stCondLst>
                                        </p:cTn>
                                        <p:tgtEl>
                                          <p:spTgt spid="424019"/>
                                        </p:tgtEl>
                                        <p:attrNameLst>
                                          <p:attrName>style.visibility</p:attrName>
                                        </p:attrNameLst>
                                      </p:cBhvr>
                                      <p:to>
                                        <p:strVal val="visible"/>
                                      </p:to>
                                    </p:set>
                                    <p:anim calcmode="lin" valueType="num">
                                      <p:cBhvr>
                                        <p:cTn id="26" dur="500" fill="hold"/>
                                        <p:tgtEl>
                                          <p:spTgt spid="424019"/>
                                        </p:tgtEl>
                                        <p:attrNameLst>
                                          <p:attrName>ppt_w</p:attrName>
                                        </p:attrNameLst>
                                      </p:cBhvr>
                                      <p:tavLst>
                                        <p:tav tm="0">
                                          <p:val>
                                            <p:strVal val="4/3*#ppt_w"/>
                                          </p:val>
                                        </p:tav>
                                        <p:tav tm="100000">
                                          <p:val>
                                            <p:strVal val="#ppt_w"/>
                                          </p:val>
                                        </p:tav>
                                      </p:tavLst>
                                    </p:anim>
                                    <p:anim calcmode="lin" valueType="num">
                                      <p:cBhvr>
                                        <p:cTn id="27" dur="500" fill="hold"/>
                                        <p:tgtEl>
                                          <p:spTgt spid="424019"/>
                                        </p:tgtEl>
                                        <p:attrNameLst>
                                          <p:attrName>ppt_h</p:attrName>
                                        </p:attrNameLst>
                                      </p:cBhvr>
                                      <p:tavLst>
                                        <p:tav tm="0">
                                          <p:val>
                                            <p:strVal val="4/3*#ppt_h"/>
                                          </p:val>
                                        </p:tav>
                                        <p:tav tm="100000">
                                          <p:val>
                                            <p:strVal val="#ppt_h"/>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424096"/>
                                        </p:tgtEl>
                                        <p:attrNameLst>
                                          <p:attrName>style.visibility</p:attrName>
                                        </p:attrNameLst>
                                      </p:cBhvr>
                                      <p:to>
                                        <p:strVal val="visible"/>
                                      </p:to>
                                    </p:set>
                                    <p:animEffect transition="in" filter="wipe(down)">
                                      <p:cBhvr>
                                        <p:cTn id="32" dur="500"/>
                                        <p:tgtEl>
                                          <p:spTgt spid="42409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4" presetClass="entr" presetSubtype="1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randombar(horizontal)">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4018" grpId="0" autoUpdateAnimBg="0"/>
      <p:bldP spid="424019" grpId="0" animBg="1"/>
      <p:bldP spid="424096" grpId="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Text Box 2"/>
          <p:cNvSpPr txBox="1">
            <a:spLocks noChangeArrowheads="1"/>
          </p:cNvSpPr>
          <p:nvPr/>
        </p:nvSpPr>
        <p:spPr bwMode="auto">
          <a:xfrm>
            <a:off x="726777" y="2190938"/>
            <a:ext cx="8001000" cy="1501775"/>
          </a:xfrm>
          <a:prstGeom prst="rect">
            <a:avLst/>
          </a:prstGeom>
          <a:noFill/>
          <a:ln w="9525" cap="sq">
            <a:noFill/>
            <a:miter lim="800000"/>
            <a:headEnd/>
            <a:tailEnd/>
          </a:ln>
          <a:effectLst/>
        </p:spPr>
        <p:txBody>
          <a:bodyPr>
            <a:spAutoFit/>
          </a:bodyPr>
          <a:lstStyle/>
          <a:p>
            <a:pPr marL="457200" indent="-457200">
              <a:lnSpc>
                <a:spcPct val="110000"/>
              </a:lnSpc>
              <a:defRPr/>
            </a:pPr>
            <a:r>
              <a:rPr lang="en-US" altLang="zh-CN" sz="2800" b="1">
                <a:latin typeface="Times New Roman" panose="02020603050405020304" pitchFamily="18" charset="0"/>
                <a:cs typeface="Times New Roman" panose="02020603050405020304" pitchFamily="18" charset="0"/>
              </a:rPr>
              <a:t>1.  </a:t>
            </a:r>
            <a:r>
              <a:rPr lang="zh-CN" altLang="en-US" sz="2800" b="1">
                <a:latin typeface="Times New Roman" panose="02020603050405020304" pitchFamily="18" charset="0"/>
                <a:cs typeface="Times New Roman" panose="02020603050405020304" pitchFamily="18" charset="0"/>
              </a:rPr>
              <a:t>掌握基本门电路的逻辑功能、逻辑符号、真值表和逻辑表达式。了解 </a:t>
            </a:r>
            <a:r>
              <a:rPr lang="en-US" altLang="zh-CN" sz="2800" b="1">
                <a:latin typeface="Times New Roman" panose="02020603050405020304" pitchFamily="18" charset="0"/>
                <a:cs typeface="Times New Roman" panose="02020603050405020304" pitchFamily="18" charset="0"/>
              </a:rPr>
              <a:t>TTL</a:t>
            </a:r>
            <a:r>
              <a:rPr lang="zh-CN" altLang="en-US" sz="2800" b="1">
                <a:latin typeface="Times New Roman" panose="02020603050405020304" pitchFamily="18" charset="0"/>
                <a:cs typeface="Times New Roman" panose="02020603050405020304" pitchFamily="18" charset="0"/>
              </a:rPr>
              <a:t>门电路、</a:t>
            </a:r>
            <a:r>
              <a:rPr lang="en-US" altLang="zh-CN" sz="2800" b="1">
                <a:latin typeface="Times New Roman" panose="02020603050405020304" pitchFamily="18" charset="0"/>
                <a:cs typeface="Times New Roman" panose="02020603050405020304" pitchFamily="18" charset="0"/>
              </a:rPr>
              <a:t>CMOS</a:t>
            </a:r>
            <a:r>
              <a:rPr lang="zh-CN" altLang="en-US" sz="2800" b="1">
                <a:latin typeface="Times New Roman" panose="02020603050405020304" pitchFamily="18" charset="0"/>
                <a:cs typeface="Times New Roman" panose="02020603050405020304" pitchFamily="18" charset="0"/>
              </a:rPr>
              <a:t>门电路的特点</a:t>
            </a:r>
            <a:r>
              <a:rPr lang="en-US" altLang="zh-CN" sz="2800" b="1">
                <a:latin typeface="Times New Roman" panose="02020603050405020304" pitchFamily="18" charset="0"/>
                <a:cs typeface="Times New Roman" panose="02020603050405020304" pitchFamily="18" charset="0"/>
              </a:rPr>
              <a:t>;</a:t>
            </a:r>
          </a:p>
        </p:txBody>
      </p:sp>
      <p:sp>
        <p:nvSpPr>
          <p:cNvPr id="397315" name="Text Box 3"/>
          <p:cNvSpPr txBox="1">
            <a:spLocks noChangeArrowheads="1"/>
          </p:cNvSpPr>
          <p:nvPr/>
        </p:nvSpPr>
        <p:spPr bwMode="auto">
          <a:xfrm>
            <a:off x="726777" y="4095938"/>
            <a:ext cx="6553200" cy="609398"/>
          </a:xfrm>
          <a:prstGeom prst="rect">
            <a:avLst/>
          </a:prstGeom>
          <a:noFill/>
          <a:ln w="9525" cap="sq">
            <a:noFill/>
            <a:miter lim="800000"/>
            <a:headEnd/>
            <a:tailEnd/>
          </a:ln>
          <a:effectLst/>
        </p:spPr>
        <p:txBody>
          <a:bodyPr>
            <a:spAutoFit/>
          </a:bodyPr>
          <a:lstStyle/>
          <a:p>
            <a:pPr>
              <a:lnSpc>
                <a:spcPct val="120000"/>
              </a:lnSpc>
              <a:defRPr/>
            </a:pPr>
            <a:r>
              <a:rPr lang="en-US" altLang="zh-CN" sz="2800" b="1">
                <a:latin typeface="Times New Roman" panose="02020603050405020304" pitchFamily="18" charset="0"/>
                <a:cs typeface="Times New Roman" panose="02020603050405020304" pitchFamily="18" charset="0"/>
              </a:rPr>
              <a:t>3.  </a:t>
            </a:r>
            <a:r>
              <a:rPr lang="zh-CN" altLang="en-US" sz="2800" b="1">
                <a:latin typeface="Times New Roman" panose="02020603050405020304" pitchFamily="18" charset="0"/>
                <a:cs typeface="Times New Roman" panose="02020603050405020304" pitchFamily="18" charset="0"/>
              </a:rPr>
              <a:t>会分析和设计简单的组合逻辑电路</a:t>
            </a:r>
            <a:r>
              <a:rPr lang="en-US" altLang="zh-CN" sz="2800" b="1">
                <a:latin typeface="Times New Roman" panose="02020603050405020304" pitchFamily="18" charset="0"/>
                <a:cs typeface="Times New Roman" panose="02020603050405020304" pitchFamily="18" charset="0"/>
              </a:rPr>
              <a:t>;</a:t>
            </a:r>
          </a:p>
        </p:txBody>
      </p:sp>
      <p:sp>
        <p:nvSpPr>
          <p:cNvPr id="397316" name="Text Box 4"/>
          <p:cNvSpPr txBox="1">
            <a:spLocks noChangeArrowheads="1"/>
          </p:cNvSpPr>
          <p:nvPr/>
        </p:nvSpPr>
        <p:spPr bwMode="auto">
          <a:xfrm>
            <a:off x="726777" y="4629338"/>
            <a:ext cx="8229600" cy="1117600"/>
          </a:xfrm>
          <a:prstGeom prst="rect">
            <a:avLst/>
          </a:prstGeom>
          <a:noFill/>
          <a:ln w="9525" cap="sq">
            <a:noFill/>
            <a:miter lim="800000"/>
            <a:headEnd/>
            <a:tailEnd/>
          </a:ln>
          <a:effectLst/>
        </p:spPr>
        <p:txBody>
          <a:bodyPr>
            <a:spAutoFit/>
          </a:bodyPr>
          <a:lstStyle/>
          <a:p>
            <a:pPr marL="457200" indent="-457200">
              <a:lnSpc>
                <a:spcPct val="110000"/>
              </a:lnSpc>
              <a:spcBef>
                <a:spcPct val="20000"/>
              </a:spcBef>
              <a:buFontTx/>
              <a:buAutoNum type="arabicPeriod" startAt="4"/>
              <a:defRPr/>
            </a:pPr>
            <a:r>
              <a:rPr lang="zh-CN" altLang="en-US" sz="2800" b="1">
                <a:latin typeface="Times New Roman" panose="02020603050405020304" pitchFamily="18" charset="0"/>
                <a:cs typeface="Times New Roman" panose="02020603050405020304" pitchFamily="18" charset="0"/>
              </a:rPr>
              <a:t>理解加法器、编码器、译码器等常用组合逻辑</a:t>
            </a:r>
          </a:p>
          <a:p>
            <a:pPr marL="457200" indent="-457200">
              <a:lnSpc>
                <a:spcPct val="110000"/>
              </a:lnSpc>
              <a:spcBef>
                <a:spcPct val="20000"/>
              </a:spcBef>
              <a:defRPr/>
            </a:pPr>
            <a:r>
              <a:rPr lang="zh-CN" altLang="en-US" sz="2800" b="1">
                <a:latin typeface="Times New Roman" panose="02020603050405020304" pitchFamily="18" charset="0"/>
                <a:cs typeface="Times New Roman" panose="02020603050405020304" pitchFamily="18" charset="0"/>
              </a:rPr>
              <a:t>     电路的工作原理和功能</a:t>
            </a:r>
            <a:r>
              <a:rPr lang="en-US" altLang="zh-CN" sz="2800" b="1">
                <a:latin typeface="Times New Roman" panose="02020603050405020304" pitchFamily="18" charset="0"/>
                <a:cs typeface="Times New Roman" panose="02020603050405020304" pitchFamily="18" charset="0"/>
              </a:rPr>
              <a:t>;</a:t>
            </a:r>
          </a:p>
        </p:txBody>
      </p:sp>
      <p:sp>
        <p:nvSpPr>
          <p:cNvPr id="397317" name="Text Box 5"/>
          <p:cNvSpPr txBox="1">
            <a:spLocks noChangeArrowheads="1"/>
          </p:cNvSpPr>
          <p:nvPr/>
        </p:nvSpPr>
        <p:spPr bwMode="auto">
          <a:xfrm>
            <a:off x="726777" y="5700901"/>
            <a:ext cx="5715000" cy="609398"/>
          </a:xfrm>
          <a:prstGeom prst="rect">
            <a:avLst/>
          </a:prstGeom>
          <a:noFill/>
          <a:ln w="9525" cap="sq">
            <a:noFill/>
            <a:miter lim="800000"/>
            <a:headEnd/>
            <a:tailEnd/>
          </a:ln>
          <a:effectLst/>
        </p:spPr>
        <p:txBody>
          <a:bodyPr>
            <a:spAutoFit/>
          </a:bodyPr>
          <a:lstStyle/>
          <a:p>
            <a:pPr>
              <a:lnSpc>
                <a:spcPct val="120000"/>
              </a:lnSpc>
              <a:defRPr/>
            </a:pPr>
            <a:r>
              <a:rPr lang="en-US" altLang="zh-CN" sz="2800" b="1">
                <a:latin typeface="Times New Roman" panose="02020603050405020304" pitchFamily="18" charset="0"/>
                <a:cs typeface="Times New Roman" panose="02020603050405020304" pitchFamily="18" charset="0"/>
              </a:rPr>
              <a:t>5.  </a:t>
            </a:r>
            <a:r>
              <a:rPr lang="zh-CN" altLang="en-US" sz="2800" b="1">
                <a:latin typeface="Times New Roman" panose="02020603050405020304" pitchFamily="18" charset="0"/>
                <a:cs typeface="Times New Roman" panose="02020603050405020304" pitchFamily="18" charset="0"/>
              </a:rPr>
              <a:t>学会数字集成电路的使用方法。</a:t>
            </a:r>
          </a:p>
        </p:txBody>
      </p:sp>
      <p:sp>
        <p:nvSpPr>
          <p:cNvPr id="397318" name="Rectangle 6"/>
          <p:cNvSpPr>
            <a:spLocks noChangeArrowheads="1"/>
          </p:cNvSpPr>
          <p:nvPr/>
        </p:nvSpPr>
        <p:spPr bwMode="auto">
          <a:xfrm>
            <a:off x="3413759" y="1594600"/>
            <a:ext cx="1832553" cy="626710"/>
          </a:xfrm>
          <a:prstGeom prst="rect">
            <a:avLst/>
          </a:prstGeom>
          <a:noFill/>
          <a:ln w="9525">
            <a:noFill/>
            <a:miter lim="800000"/>
            <a:headEnd/>
            <a:tailEnd/>
          </a:ln>
          <a:effectLst/>
        </p:spPr>
        <p:txBody>
          <a:bodyPr wrap="none">
            <a:spAutoFit/>
          </a:bodyPr>
          <a:lstStyle/>
          <a:p>
            <a:pPr>
              <a:lnSpc>
                <a:spcPct val="120000"/>
              </a:lnSpc>
              <a:defRPr/>
            </a:pPr>
            <a:r>
              <a:rPr lang="zh-CN" altLang="en-US" sz="3200" b="1" dirty="0">
                <a:solidFill>
                  <a:srgbClr val="000099"/>
                </a:solidFill>
                <a:latin typeface="Times New Roman" panose="02020603050405020304" pitchFamily="18" charset="0"/>
                <a:cs typeface="Times New Roman" panose="02020603050405020304" pitchFamily="18" charset="0"/>
              </a:rPr>
              <a:t>本章</a:t>
            </a:r>
            <a:r>
              <a:rPr lang="zh-CN" altLang="en-US" sz="3200" b="1" dirty="0" smtClean="0">
                <a:solidFill>
                  <a:srgbClr val="000099"/>
                </a:solidFill>
                <a:latin typeface="Times New Roman" panose="02020603050405020304" pitchFamily="18" charset="0"/>
                <a:cs typeface="Times New Roman" panose="02020603050405020304" pitchFamily="18" charset="0"/>
              </a:rPr>
              <a:t>要求</a:t>
            </a:r>
            <a:endParaRPr lang="zh-CN" altLang="en-US" sz="3200" b="1" dirty="0">
              <a:solidFill>
                <a:srgbClr val="000099"/>
              </a:solidFill>
              <a:latin typeface="Times New Roman" panose="02020603050405020304" pitchFamily="18" charset="0"/>
              <a:cs typeface="Times New Roman" panose="02020603050405020304" pitchFamily="18" charset="0"/>
            </a:endParaRPr>
          </a:p>
        </p:txBody>
      </p:sp>
      <p:sp>
        <p:nvSpPr>
          <p:cNvPr id="397319" name="Rectangle 7"/>
          <p:cNvSpPr>
            <a:spLocks noChangeArrowheads="1"/>
          </p:cNvSpPr>
          <p:nvPr/>
        </p:nvSpPr>
        <p:spPr bwMode="auto">
          <a:xfrm>
            <a:off x="726777" y="3638738"/>
            <a:ext cx="7786106" cy="523220"/>
          </a:xfrm>
          <a:prstGeom prst="rect">
            <a:avLst/>
          </a:prstGeom>
          <a:noFill/>
          <a:ln w="9525">
            <a:noFill/>
            <a:miter lim="800000"/>
            <a:headEnd/>
            <a:tailEnd/>
          </a:ln>
          <a:effectLst/>
        </p:spPr>
        <p:txBody>
          <a:bodyPr wrap="none">
            <a:spAutoFit/>
          </a:bodyPr>
          <a:lstStyle/>
          <a:p>
            <a:pPr>
              <a:spcBef>
                <a:spcPct val="50000"/>
              </a:spcBef>
              <a:defRPr/>
            </a:pPr>
            <a:r>
              <a:rPr lang="en-US" altLang="zh-CN" sz="2800" b="1">
                <a:latin typeface="Times New Roman" panose="02020603050405020304" pitchFamily="18" charset="0"/>
                <a:cs typeface="Times New Roman" panose="02020603050405020304" pitchFamily="18" charset="0"/>
              </a:rPr>
              <a:t>2.  </a:t>
            </a:r>
            <a:r>
              <a:rPr lang="zh-CN" altLang="en-US" sz="2800" b="1">
                <a:latin typeface="Times New Roman" panose="02020603050405020304" pitchFamily="18" charset="0"/>
                <a:cs typeface="Times New Roman" panose="02020603050405020304" pitchFamily="18" charset="0"/>
              </a:rPr>
              <a:t>会用逻辑代数的基本运算法则化简逻辑函数</a:t>
            </a:r>
            <a:r>
              <a:rPr lang="en-US" altLang="zh-CN" sz="2800" b="1">
                <a:latin typeface="Times New Roman" panose="02020603050405020304" pitchFamily="18" charset="0"/>
                <a:cs typeface="Times New Roman" panose="02020603050405020304" pitchFamily="18" charset="0"/>
              </a:rPr>
              <a:t>;  </a:t>
            </a:r>
          </a:p>
        </p:txBody>
      </p:sp>
      <p:sp>
        <p:nvSpPr>
          <p:cNvPr id="397320" name="Rectangle 8"/>
          <p:cNvSpPr>
            <a:spLocks noChangeArrowheads="1"/>
          </p:cNvSpPr>
          <p:nvPr/>
        </p:nvSpPr>
        <p:spPr bwMode="auto">
          <a:xfrm>
            <a:off x="214266" y="657975"/>
            <a:ext cx="8382000" cy="685800"/>
          </a:xfrm>
          <a:prstGeom prst="rect">
            <a:avLst/>
          </a:prstGeom>
          <a:noFill/>
          <a:ln w="9525">
            <a:noFill/>
            <a:miter lim="800000"/>
            <a:headEnd/>
            <a:tailEnd/>
          </a:ln>
        </p:spPr>
        <p:txBody>
          <a:bodyPr/>
          <a:lstStyle/>
          <a:p>
            <a:pPr algn="ctr">
              <a:defRPr/>
            </a:pPr>
            <a:r>
              <a:rPr lang="zh-CN" altLang="en-US" sz="4000" b="1">
                <a:solidFill>
                  <a:srgbClr val="E60000"/>
                </a:solidFill>
                <a:latin typeface="Times New Roman" panose="02020603050405020304" pitchFamily="18" charset="0"/>
                <a:cs typeface="Times New Roman" panose="02020603050405020304" pitchFamily="18" charset="0"/>
              </a:rPr>
              <a:t>第</a:t>
            </a:r>
            <a:r>
              <a:rPr lang="en-US" altLang="zh-CN" sz="4000" b="1">
                <a:solidFill>
                  <a:srgbClr val="E60000"/>
                </a:solidFill>
                <a:latin typeface="Times New Roman" panose="02020603050405020304" pitchFamily="18" charset="0"/>
                <a:cs typeface="Times New Roman" panose="02020603050405020304" pitchFamily="18" charset="0"/>
              </a:rPr>
              <a:t>20</a:t>
            </a:r>
            <a:r>
              <a:rPr lang="zh-CN" altLang="en-US" sz="4000" b="1">
                <a:solidFill>
                  <a:srgbClr val="E60000"/>
                </a:solidFill>
                <a:latin typeface="Times New Roman" panose="02020603050405020304" pitchFamily="18" charset="0"/>
                <a:cs typeface="Times New Roman" panose="02020603050405020304" pitchFamily="18" charset="0"/>
              </a:rPr>
              <a:t>章 门电路和组合逻辑电路</a:t>
            </a:r>
          </a:p>
        </p:txBody>
      </p:sp>
    </p:spTree>
    <p:extLst>
      <p:ext uri="{BB962C8B-B14F-4D97-AF65-F5344CB8AC3E}">
        <p14:creationId xmlns:p14="http://schemas.microsoft.com/office/powerpoint/2010/main" val="39951430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7318"/>
                                        </p:tgtEl>
                                        <p:attrNameLst>
                                          <p:attrName>style.visibility</p:attrName>
                                        </p:attrNameLst>
                                      </p:cBhvr>
                                      <p:to>
                                        <p:strVal val="visible"/>
                                      </p:to>
                                    </p:set>
                                    <p:animEffect transition="in" filter="wipe(left)">
                                      <p:cBhvr>
                                        <p:cTn id="7" dur="500"/>
                                        <p:tgtEl>
                                          <p:spTgt spid="3973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97314"/>
                                        </p:tgtEl>
                                        <p:attrNameLst>
                                          <p:attrName>style.visibility</p:attrName>
                                        </p:attrNameLst>
                                      </p:cBhvr>
                                      <p:to>
                                        <p:strVal val="visible"/>
                                      </p:to>
                                    </p:set>
                                    <p:animEffect transition="in" filter="wipe(left)">
                                      <p:cBhvr>
                                        <p:cTn id="12" dur="500"/>
                                        <p:tgtEl>
                                          <p:spTgt spid="39731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97319"/>
                                        </p:tgtEl>
                                        <p:attrNameLst>
                                          <p:attrName>style.visibility</p:attrName>
                                        </p:attrNameLst>
                                      </p:cBhvr>
                                      <p:to>
                                        <p:strVal val="visible"/>
                                      </p:to>
                                    </p:set>
                                    <p:animEffect transition="in" filter="wipe(left)">
                                      <p:cBhvr>
                                        <p:cTn id="17" dur="500"/>
                                        <p:tgtEl>
                                          <p:spTgt spid="39731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97315"/>
                                        </p:tgtEl>
                                        <p:attrNameLst>
                                          <p:attrName>style.visibility</p:attrName>
                                        </p:attrNameLst>
                                      </p:cBhvr>
                                      <p:to>
                                        <p:strVal val="visible"/>
                                      </p:to>
                                    </p:set>
                                    <p:animEffect transition="in" filter="wipe(left)">
                                      <p:cBhvr>
                                        <p:cTn id="22" dur="500"/>
                                        <p:tgtEl>
                                          <p:spTgt spid="39731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97316"/>
                                        </p:tgtEl>
                                        <p:attrNameLst>
                                          <p:attrName>style.visibility</p:attrName>
                                        </p:attrNameLst>
                                      </p:cBhvr>
                                      <p:to>
                                        <p:strVal val="visible"/>
                                      </p:to>
                                    </p:set>
                                    <p:animEffect transition="in" filter="wipe(left)">
                                      <p:cBhvr>
                                        <p:cTn id="27" dur="500"/>
                                        <p:tgtEl>
                                          <p:spTgt spid="39731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97317"/>
                                        </p:tgtEl>
                                        <p:attrNameLst>
                                          <p:attrName>style.visibility</p:attrName>
                                        </p:attrNameLst>
                                      </p:cBhvr>
                                      <p:to>
                                        <p:strVal val="visible"/>
                                      </p:to>
                                    </p:set>
                                    <p:animEffect transition="in" filter="wipe(left)">
                                      <p:cBhvr>
                                        <p:cTn id="32" dur="500"/>
                                        <p:tgtEl>
                                          <p:spTgt spid="3973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314" grpId="0" autoUpdateAnimBg="0"/>
      <p:bldP spid="397315" grpId="0" autoUpdateAnimBg="0"/>
      <p:bldP spid="397316" grpId="0" autoUpdateAnimBg="0"/>
      <p:bldP spid="397317" grpId="0" autoUpdateAnimBg="0"/>
      <p:bldP spid="397318" grpId="0"/>
      <p:bldP spid="397319"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54" descr="图片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2550" y="1373188"/>
            <a:ext cx="6867525" cy="436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5160" name="Text Box 200"/>
          <p:cNvSpPr txBox="1">
            <a:spLocks noChangeArrowheads="1"/>
          </p:cNvSpPr>
          <p:nvPr/>
        </p:nvSpPr>
        <p:spPr bwMode="auto">
          <a:xfrm>
            <a:off x="433388" y="900113"/>
            <a:ext cx="4930775" cy="519112"/>
          </a:xfrm>
          <a:prstGeom prst="rect">
            <a:avLst/>
          </a:prstGeom>
          <a:noFill/>
          <a:ln w="28575">
            <a:noFill/>
            <a:miter lim="800000"/>
            <a:headEnd/>
            <a:tailEnd/>
          </a:ln>
          <a:effectLst/>
        </p:spPr>
        <p:txBody>
          <a:bodyPr wrap="none" anchor="ctr">
            <a:spAutoFit/>
          </a:bodyPr>
          <a:lstStyle/>
          <a:p>
            <a:pPr algn="ctr">
              <a:spcBef>
                <a:spcPct val="50000"/>
              </a:spcBef>
              <a:defRPr/>
            </a:pPr>
            <a:r>
              <a:rPr lang="en-US" altLang="zh-CN" sz="2800" b="1">
                <a:solidFill>
                  <a:srgbClr val="005800"/>
                </a:solidFill>
                <a:latin typeface="Times New Roman" panose="02020603050405020304" pitchFamily="18" charset="0"/>
                <a:cs typeface="Times New Roman" panose="02020603050405020304" pitchFamily="18" charset="0"/>
              </a:rPr>
              <a:t>(1)  </a:t>
            </a:r>
            <a:r>
              <a:rPr lang="zh-CN" altLang="en-US" sz="2800" b="1">
                <a:solidFill>
                  <a:srgbClr val="005800"/>
                </a:solidFill>
                <a:latin typeface="Times New Roman" panose="02020603050405020304" pitchFamily="18" charset="0"/>
                <a:cs typeface="Times New Roman" panose="02020603050405020304" pitchFamily="18" charset="0"/>
              </a:rPr>
              <a:t>输入全为高电平 </a:t>
            </a:r>
            <a:r>
              <a:rPr lang="en-US" altLang="zh-CN" sz="2800" b="1">
                <a:solidFill>
                  <a:srgbClr val="005800"/>
                </a:solidFill>
                <a:latin typeface="Times New Roman" panose="02020603050405020304" pitchFamily="18" charset="0"/>
                <a:cs typeface="Times New Roman" panose="02020603050405020304" pitchFamily="18" charset="0"/>
              </a:rPr>
              <a:t>1 (3.6V)</a:t>
            </a:r>
            <a:r>
              <a:rPr lang="zh-CN" altLang="en-US" sz="2800" b="1">
                <a:solidFill>
                  <a:srgbClr val="005800"/>
                </a:solidFill>
                <a:latin typeface="Times New Roman" panose="02020603050405020304" pitchFamily="18" charset="0"/>
                <a:cs typeface="Times New Roman" panose="02020603050405020304" pitchFamily="18" charset="0"/>
              </a:rPr>
              <a:t>时</a:t>
            </a:r>
          </a:p>
        </p:txBody>
      </p:sp>
      <p:sp>
        <p:nvSpPr>
          <p:cNvPr id="425161" name="Rectangle 201"/>
          <p:cNvSpPr>
            <a:spLocks noChangeArrowheads="1"/>
          </p:cNvSpPr>
          <p:nvPr/>
        </p:nvSpPr>
        <p:spPr bwMode="auto">
          <a:xfrm>
            <a:off x="511175" y="404813"/>
            <a:ext cx="2743200" cy="533400"/>
          </a:xfrm>
          <a:prstGeom prst="rect">
            <a:avLst/>
          </a:prstGeom>
          <a:noFill/>
          <a:ln w="9525">
            <a:noFill/>
            <a:miter lim="800000"/>
            <a:headEnd/>
            <a:tailEnd/>
          </a:ln>
        </p:spPr>
        <p:txBody>
          <a:bodyPr/>
          <a:lstStyle/>
          <a:p>
            <a:pPr>
              <a:spcBef>
                <a:spcPct val="20000"/>
              </a:spcBef>
              <a:defRPr/>
            </a:pPr>
            <a:r>
              <a:rPr lang="en-US" altLang="zh-CN" sz="2800" b="1">
                <a:solidFill>
                  <a:srgbClr val="E60000"/>
                </a:solidFill>
                <a:latin typeface="Times New Roman" panose="02020603050405020304" pitchFamily="18" charset="0"/>
                <a:cs typeface="Times New Roman" panose="02020603050405020304" pitchFamily="18" charset="0"/>
              </a:rPr>
              <a:t>2. </a:t>
            </a:r>
            <a:r>
              <a:rPr lang="zh-CN" altLang="en-US" sz="2800" b="1">
                <a:solidFill>
                  <a:srgbClr val="E60000"/>
                </a:solidFill>
                <a:latin typeface="Times New Roman" panose="02020603050405020304" pitchFamily="18" charset="0"/>
                <a:cs typeface="Times New Roman" panose="02020603050405020304" pitchFamily="18" charset="0"/>
              </a:rPr>
              <a:t>工作原理</a:t>
            </a:r>
          </a:p>
        </p:txBody>
      </p:sp>
      <p:grpSp>
        <p:nvGrpSpPr>
          <p:cNvPr id="2" name="Group 202"/>
          <p:cNvGrpSpPr>
            <a:grpSpLocks/>
          </p:cNvGrpSpPr>
          <p:nvPr/>
        </p:nvGrpSpPr>
        <p:grpSpPr bwMode="auto">
          <a:xfrm>
            <a:off x="2117725" y="1700213"/>
            <a:ext cx="1219200" cy="2743200"/>
            <a:chOff x="1584" y="1008"/>
            <a:chExt cx="768" cy="1728"/>
          </a:xfrm>
        </p:grpSpPr>
        <p:sp>
          <p:nvSpPr>
            <p:cNvPr id="425163" name="Line 203"/>
            <p:cNvSpPr>
              <a:spLocks noChangeShapeType="1"/>
            </p:cNvSpPr>
            <p:nvPr/>
          </p:nvSpPr>
          <p:spPr bwMode="auto">
            <a:xfrm>
              <a:off x="2304" y="1008"/>
              <a:ext cx="0" cy="816"/>
            </a:xfrm>
            <a:prstGeom prst="line">
              <a:avLst/>
            </a:prstGeom>
            <a:noFill/>
            <a:ln w="28575">
              <a:solidFill>
                <a:srgbClr val="CC0099"/>
              </a:solidFill>
              <a:prstDash val="dash"/>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5164" name="Line 204"/>
            <p:cNvSpPr>
              <a:spLocks noChangeShapeType="1"/>
            </p:cNvSpPr>
            <p:nvPr/>
          </p:nvSpPr>
          <p:spPr bwMode="auto">
            <a:xfrm>
              <a:off x="2256" y="2160"/>
              <a:ext cx="0" cy="576"/>
            </a:xfrm>
            <a:prstGeom prst="line">
              <a:avLst/>
            </a:prstGeom>
            <a:noFill/>
            <a:ln w="28575">
              <a:solidFill>
                <a:srgbClr val="CC0099"/>
              </a:solidFill>
              <a:prstDash val="dash"/>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5165" name="Line 205"/>
            <p:cNvSpPr>
              <a:spLocks noChangeShapeType="1"/>
            </p:cNvSpPr>
            <p:nvPr/>
          </p:nvSpPr>
          <p:spPr bwMode="auto">
            <a:xfrm flipH="1">
              <a:off x="2256" y="1920"/>
              <a:ext cx="96" cy="240"/>
            </a:xfrm>
            <a:prstGeom prst="line">
              <a:avLst/>
            </a:prstGeom>
            <a:noFill/>
            <a:ln w="28575">
              <a:solidFill>
                <a:srgbClr val="CC0099"/>
              </a:solidFill>
              <a:prstDash val="dash"/>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5166" name="Line 206"/>
            <p:cNvSpPr>
              <a:spLocks noChangeShapeType="1"/>
            </p:cNvSpPr>
            <p:nvPr/>
          </p:nvSpPr>
          <p:spPr bwMode="auto">
            <a:xfrm flipH="1" flipV="1">
              <a:off x="1584" y="2736"/>
              <a:ext cx="672" cy="0"/>
            </a:xfrm>
            <a:prstGeom prst="line">
              <a:avLst/>
            </a:prstGeom>
            <a:noFill/>
            <a:ln w="28575">
              <a:solidFill>
                <a:srgbClr val="CC0099"/>
              </a:solidFill>
              <a:prstDash val="dash"/>
              <a:round/>
              <a:headEnd/>
              <a:tailEnd type="triangle" w="med" len="me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5167" name="Line 207"/>
            <p:cNvSpPr>
              <a:spLocks noChangeShapeType="1"/>
            </p:cNvSpPr>
            <p:nvPr/>
          </p:nvSpPr>
          <p:spPr bwMode="auto">
            <a:xfrm>
              <a:off x="2112" y="2160"/>
              <a:ext cx="0" cy="432"/>
            </a:xfrm>
            <a:prstGeom prst="line">
              <a:avLst/>
            </a:prstGeom>
            <a:noFill/>
            <a:ln w="28575">
              <a:solidFill>
                <a:srgbClr val="CC0099"/>
              </a:solidFill>
              <a:prstDash val="dash"/>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5168" name="Line 208"/>
            <p:cNvSpPr>
              <a:spLocks noChangeShapeType="1"/>
            </p:cNvSpPr>
            <p:nvPr/>
          </p:nvSpPr>
          <p:spPr bwMode="auto">
            <a:xfrm flipH="1">
              <a:off x="2112" y="1920"/>
              <a:ext cx="96" cy="240"/>
            </a:xfrm>
            <a:prstGeom prst="line">
              <a:avLst/>
            </a:prstGeom>
            <a:noFill/>
            <a:ln w="28575">
              <a:solidFill>
                <a:srgbClr val="CC0099"/>
              </a:solidFill>
              <a:prstDash val="dash"/>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5169" name="Line 209"/>
            <p:cNvSpPr>
              <a:spLocks noChangeShapeType="1"/>
            </p:cNvSpPr>
            <p:nvPr/>
          </p:nvSpPr>
          <p:spPr bwMode="auto">
            <a:xfrm flipH="1">
              <a:off x="1584" y="2544"/>
              <a:ext cx="528" cy="0"/>
            </a:xfrm>
            <a:prstGeom prst="line">
              <a:avLst/>
            </a:prstGeom>
            <a:noFill/>
            <a:ln w="28575">
              <a:solidFill>
                <a:srgbClr val="CC0099"/>
              </a:solidFill>
              <a:prstDash val="dash"/>
              <a:round/>
              <a:headEnd/>
              <a:tailEnd type="triangle" w="med" len="me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nvGrpSpPr>
            <p:cNvPr id="68661" name="Group 210"/>
            <p:cNvGrpSpPr>
              <a:grpSpLocks/>
            </p:cNvGrpSpPr>
            <p:nvPr/>
          </p:nvGrpSpPr>
          <p:grpSpPr bwMode="auto">
            <a:xfrm>
              <a:off x="1584" y="1920"/>
              <a:ext cx="480" cy="480"/>
              <a:chOff x="1344" y="1776"/>
              <a:chExt cx="480" cy="480"/>
            </a:xfrm>
          </p:grpSpPr>
          <p:sp>
            <p:nvSpPr>
              <p:cNvPr id="425171" name="Line 211"/>
              <p:cNvSpPr>
                <a:spLocks noChangeShapeType="1"/>
              </p:cNvSpPr>
              <p:nvPr/>
            </p:nvSpPr>
            <p:spPr bwMode="auto">
              <a:xfrm>
                <a:off x="1728" y="2016"/>
                <a:ext cx="0" cy="240"/>
              </a:xfrm>
              <a:prstGeom prst="line">
                <a:avLst/>
              </a:prstGeom>
              <a:noFill/>
              <a:ln w="28575">
                <a:solidFill>
                  <a:srgbClr val="CC0099"/>
                </a:solidFill>
                <a:prstDash val="dash"/>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5172" name="Line 212"/>
              <p:cNvSpPr>
                <a:spLocks noChangeShapeType="1"/>
              </p:cNvSpPr>
              <p:nvPr/>
            </p:nvSpPr>
            <p:spPr bwMode="auto">
              <a:xfrm flipH="1">
                <a:off x="1728" y="1776"/>
                <a:ext cx="96" cy="240"/>
              </a:xfrm>
              <a:prstGeom prst="line">
                <a:avLst/>
              </a:prstGeom>
              <a:noFill/>
              <a:ln w="28575">
                <a:solidFill>
                  <a:srgbClr val="CC0099"/>
                </a:solidFill>
                <a:prstDash val="dash"/>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5173" name="Line 213"/>
              <p:cNvSpPr>
                <a:spLocks noChangeShapeType="1"/>
              </p:cNvSpPr>
              <p:nvPr/>
            </p:nvSpPr>
            <p:spPr bwMode="auto">
              <a:xfrm flipH="1">
                <a:off x="1344" y="2256"/>
                <a:ext cx="384" cy="0"/>
              </a:xfrm>
              <a:prstGeom prst="line">
                <a:avLst/>
              </a:prstGeom>
              <a:noFill/>
              <a:ln w="28575">
                <a:solidFill>
                  <a:srgbClr val="CC0099"/>
                </a:solidFill>
                <a:prstDash val="dash"/>
                <a:round/>
                <a:headEnd/>
                <a:tailEnd type="triangle" w="med" len="me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sp>
        <p:nvSpPr>
          <p:cNvPr id="425174" name="AutoShape 214" descr="70%"/>
          <p:cNvSpPr>
            <a:spLocks noChangeArrowheads="1"/>
          </p:cNvSpPr>
          <p:nvPr/>
        </p:nvSpPr>
        <p:spPr bwMode="auto">
          <a:xfrm>
            <a:off x="1377950" y="2081213"/>
            <a:ext cx="1117600" cy="609600"/>
          </a:xfrm>
          <a:prstGeom prst="wedgeEllipseCallout">
            <a:avLst>
              <a:gd name="adj1" fmla="val 119884"/>
              <a:gd name="adj2" fmla="val 96356"/>
            </a:avLst>
          </a:prstGeom>
          <a:pattFill prst="pct70">
            <a:fgClr>
              <a:srgbClr val="FFCC00"/>
            </a:fgClr>
            <a:bgClr>
              <a:srgbClr val="FFFFFF"/>
            </a:bgClr>
          </a:pattFill>
          <a:ln w="28575">
            <a:solidFill>
              <a:srgbClr val="FFCC00"/>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a:solidFill>
                  <a:schemeClr val="accent2"/>
                </a:solidFill>
                <a:cs typeface="Times New Roman" panose="02020603050405020304" pitchFamily="18" charset="0"/>
              </a:rPr>
              <a:t>4.3V</a:t>
            </a:r>
          </a:p>
        </p:txBody>
      </p:sp>
      <p:sp>
        <p:nvSpPr>
          <p:cNvPr id="425175" name="Rectangle 215"/>
          <p:cNvSpPr>
            <a:spLocks noChangeArrowheads="1"/>
          </p:cNvSpPr>
          <p:nvPr/>
        </p:nvSpPr>
        <p:spPr bwMode="auto">
          <a:xfrm>
            <a:off x="4767263" y="5738813"/>
            <a:ext cx="2819400" cy="519112"/>
          </a:xfrm>
          <a:prstGeom prst="rect">
            <a:avLst/>
          </a:prstGeom>
          <a:noFill/>
          <a:ln w="28575">
            <a:noFill/>
            <a:miter lim="800000"/>
            <a:headEnd/>
            <a:tailEnd/>
          </a:ln>
          <a:effectLst/>
        </p:spPr>
        <p:txBody>
          <a:bodyPr anchor="ctr">
            <a:spAutoFit/>
          </a:bodyPr>
          <a:lstStyle/>
          <a:p>
            <a:pPr eaLnBrk="0" hangingPunct="0">
              <a:defRPr/>
            </a:pPr>
            <a:r>
              <a:rPr lang="en-US" altLang="zh-CN" sz="2800" b="1" dirty="0">
                <a:solidFill>
                  <a:srgbClr val="000099"/>
                </a:solidFill>
                <a:latin typeface="Times New Roman" panose="02020603050405020304" pitchFamily="18" charset="0"/>
                <a:cs typeface="Times New Roman" panose="02020603050405020304" pitchFamily="18" charset="0"/>
              </a:rPr>
              <a:t>T</a:t>
            </a:r>
            <a:r>
              <a:rPr lang="en-US" altLang="zh-CN" sz="2800" b="1" baseline="-25000" dirty="0">
                <a:solidFill>
                  <a:srgbClr val="000099"/>
                </a:solidFill>
                <a:latin typeface="Times New Roman" panose="02020603050405020304" pitchFamily="18" charset="0"/>
                <a:cs typeface="Times New Roman" panose="02020603050405020304" pitchFamily="18" charset="0"/>
              </a:rPr>
              <a:t>2</a:t>
            </a:r>
            <a:r>
              <a:rPr lang="zh-CN" altLang="en-US" sz="2800" b="1" dirty="0">
                <a:solidFill>
                  <a:srgbClr val="000099"/>
                </a:solidFill>
                <a:latin typeface="Times New Roman" panose="02020603050405020304" pitchFamily="18" charset="0"/>
                <a:cs typeface="Times New Roman" panose="02020603050405020304" pitchFamily="18" charset="0"/>
              </a:rPr>
              <a:t>、</a:t>
            </a:r>
            <a:r>
              <a:rPr lang="en-US" altLang="zh-CN" sz="2800" b="1" dirty="0">
                <a:solidFill>
                  <a:srgbClr val="000099"/>
                </a:solidFill>
                <a:latin typeface="Times New Roman" panose="02020603050405020304" pitchFamily="18" charset="0"/>
                <a:cs typeface="Times New Roman" panose="02020603050405020304" pitchFamily="18" charset="0"/>
              </a:rPr>
              <a:t>T</a:t>
            </a:r>
            <a:r>
              <a:rPr lang="en-US" altLang="zh-CN" sz="2800" b="1" baseline="-25000" dirty="0">
                <a:solidFill>
                  <a:srgbClr val="000099"/>
                </a:solidFill>
                <a:latin typeface="Times New Roman" panose="02020603050405020304" pitchFamily="18" charset="0"/>
                <a:cs typeface="Times New Roman" panose="02020603050405020304" pitchFamily="18" charset="0"/>
              </a:rPr>
              <a:t>5</a:t>
            </a:r>
            <a:r>
              <a:rPr lang="zh-CN" altLang="zh-CN" sz="2800" b="1" dirty="0">
                <a:solidFill>
                  <a:srgbClr val="000099"/>
                </a:solidFill>
                <a:latin typeface="Times New Roman" panose="02020603050405020304" pitchFamily="18" charset="0"/>
                <a:cs typeface="Times New Roman" panose="02020603050405020304" pitchFamily="18" charset="0"/>
              </a:rPr>
              <a:t>饱和导通</a:t>
            </a:r>
            <a:endParaRPr lang="zh-CN" altLang="en-US" sz="2800" b="1" dirty="0">
              <a:solidFill>
                <a:srgbClr val="000099"/>
              </a:solidFill>
              <a:latin typeface="Times New Roman" panose="02020603050405020304" pitchFamily="18" charset="0"/>
              <a:cs typeface="Times New Roman" panose="02020603050405020304" pitchFamily="18" charset="0"/>
            </a:endParaRPr>
          </a:p>
        </p:txBody>
      </p:sp>
      <p:sp>
        <p:nvSpPr>
          <p:cNvPr id="425176" name="AutoShape 216" descr="蓝色砂纸"/>
          <p:cNvSpPr>
            <a:spLocks noChangeArrowheads="1"/>
          </p:cNvSpPr>
          <p:nvPr/>
        </p:nvSpPr>
        <p:spPr bwMode="auto">
          <a:xfrm>
            <a:off x="1073150" y="1928813"/>
            <a:ext cx="1560513" cy="808037"/>
          </a:xfrm>
          <a:prstGeom prst="wedgeEllipseCallout">
            <a:avLst>
              <a:gd name="adj1" fmla="val 87843"/>
              <a:gd name="adj2" fmla="val 75736"/>
            </a:avLst>
          </a:prstGeom>
          <a:blipFill dpi="0" rotWithShape="0">
            <a:blip r:embed="rId3"/>
            <a:srcRect/>
            <a:tile tx="0" ty="0" sx="100000" sy="100000" flip="none" algn="tl"/>
          </a:blipFill>
          <a:ln w="28575">
            <a:solidFill>
              <a:srgbClr val="006600"/>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solidFill>
                  <a:schemeClr val="accent2"/>
                </a:solidFill>
                <a:cs typeface="Times New Roman" panose="02020603050405020304" pitchFamily="18" charset="0"/>
              </a:rPr>
              <a:t>钳位</a:t>
            </a:r>
            <a:r>
              <a:rPr lang="en-US" altLang="zh-CN">
                <a:solidFill>
                  <a:schemeClr val="accent2"/>
                </a:solidFill>
                <a:cs typeface="Times New Roman" panose="02020603050405020304" pitchFamily="18" charset="0"/>
              </a:rPr>
              <a:t>2.1V</a:t>
            </a:r>
            <a:endParaRPr lang="en-US" altLang="zh-CN">
              <a:solidFill>
                <a:schemeClr val="bg1"/>
              </a:solidFill>
              <a:cs typeface="Times New Roman" panose="02020603050405020304" pitchFamily="18" charset="0"/>
            </a:endParaRPr>
          </a:p>
        </p:txBody>
      </p:sp>
      <p:sp>
        <p:nvSpPr>
          <p:cNvPr id="425177" name="AutoShape 217" descr="新闻纸"/>
          <p:cNvSpPr>
            <a:spLocks noChangeArrowheads="1"/>
          </p:cNvSpPr>
          <p:nvPr/>
        </p:nvSpPr>
        <p:spPr bwMode="auto">
          <a:xfrm flipV="1">
            <a:off x="585788" y="2809875"/>
            <a:ext cx="1512887" cy="685800"/>
          </a:xfrm>
          <a:prstGeom prst="wedgeEllipseCallout">
            <a:avLst>
              <a:gd name="adj1" fmla="val 93333"/>
              <a:gd name="adj2" fmla="val -30556"/>
            </a:avLst>
          </a:prstGeom>
          <a:blipFill dpi="0" rotWithShape="0">
            <a:blip r:embed="rId4"/>
            <a:srcRect/>
            <a:tile tx="0" ty="0" sx="100000" sy="100000" flip="none" algn="tl"/>
          </a:blipFill>
          <a:ln w="28575">
            <a:solidFill>
              <a:schemeClr val="accent2"/>
            </a:solidFill>
            <a:miter lim="800000"/>
            <a:headEnd/>
            <a:tailEnd/>
          </a:ln>
          <a:effectLst/>
        </p:spPr>
        <p:txBody>
          <a:bodyPr rot="10800000" wrap="none" anchor="ctr"/>
          <a:lstStyle/>
          <a:p>
            <a:pPr algn="ctr">
              <a:spcBef>
                <a:spcPct val="50000"/>
              </a:spcBef>
              <a:defRPr/>
            </a:pPr>
            <a:r>
              <a:rPr lang="en-US" altLang="zh-CN" sz="2400" b="1">
                <a:solidFill>
                  <a:srgbClr val="FF3300"/>
                </a:solidFill>
                <a:latin typeface="Times New Roman" panose="02020603050405020304" pitchFamily="18" charset="0"/>
                <a:cs typeface="Times New Roman" panose="02020603050405020304" pitchFamily="18" charset="0"/>
              </a:rPr>
              <a:t>E</a:t>
            </a:r>
            <a:r>
              <a:rPr lang="zh-CN" altLang="en-US" sz="2400" b="1">
                <a:solidFill>
                  <a:srgbClr val="FF3300"/>
                </a:solidFill>
                <a:latin typeface="Times New Roman" panose="02020603050405020304" pitchFamily="18" charset="0"/>
                <a:cs typeface="Times New Roman" panose="02020603050405020304" pitchFamily="18" charset="0"/>
              </a:rPr>
              <a:t>结反偏</a:t>
            </a:r>
          </a:p>
        </p:txBody>
      </p:sp>
      <p:sp>
        <p:nvSpPr>
          <p:cNvPr id="425178" name="AutoShape 218"/>
          <p:cNvSpPr>
            <a:spLocks noChangeArrowheads="1"/>
          </p:cNvSpPr>
          <p:nvPr/>
        </p:nvSpPr>
        <p:spPr bwMode="auto">
          <a:xfrm>
            <a:off x="6702425" y="2233613"/>
            <a:ext cx="990600" cy="609600"/>
          </a:xfrm>
          <a:prstGeom prst="wedgeEllipseCallout">
            <a:avLst>
              <a:gd name="adj1" fmla="val -110579"/>
              <a:gd name="adj2" fmla="val 99218"/>
            </a:avLst>
          </a:prstGeom>
          <a:solidFill>
            <a:srgbClr val="FFFF99"/>
          </a:solidFill>
          <a:ln w="28575">
            <a:solidFill>
              <a:srgbClr val="006600"/>
            </a:solidFill>
            <a:miter lim="800000"/>
            <a:headEnd/>
            <a:tailEnd/>
          </a:ln>
          <a:effectLst/>
        </p:spPr>
        <p:txBody>
          <a:bodyPr wrap="none" anchor="ctr"/>
          <a:lstStyle/>
          <a:p>
            <a:pPr algn="ctr">
              <a:spcBef>
                <a:spcPct val="50000"/>
              </a:spcBef>
              <a:defRPr/>
            </a:pPr>
            <a:r>
              <a:rPr lang="zh-CN" altLang="en-US" sz="2400" b="1">
                <a:solidFill>
                  <a:srgbClr val="000099"/>
                </a:solidFill>
                <a:latin typeface="Times New Roman" panose="02020603050405020304" pitchFamily="18" charset="0"/>
                <a:cs typeface="Times New Roman" panose="02020603050405020304" pitchFamily="18" charset="0"/>
              </a:rPr>
              <a:t>截止</a:t>
            </a:r>
          </a:p>
        </p:txBody>
      </p:sp>
      <p:grpSp>
        <p:nvGrpSpPr>
          <p:cNvPr id="4" name="Group 219"/>
          <p:cNvGrpSpPr>
            <a:grpSpLocks/>
          </p:cNvGrpSpPr>
          <p:nvPr/>
        </p:nvGrpSpPr>
        <p:grpSpPr bwMode="auto">
          <a:xfrm>
            <a:off x="6751638" y="3749675"/>
            <a:ext cx="1133475" cy="873125"/>
            <a:chOff x="4370" y="2064"/>
            <a:chExt cx="714" cy="550"/>
          </a:xfrm>
        </p:grpSpPr>
        <p:sp>
          <p:nvSpPr>
            <p:cNvPr id="68652" name="Text Box 220"/>
            <p:cNvSpPr txBox="1">
              <a:spLocks noChangeArrowheads="1"/>
            </p:cNvSpPr>
            <p:nvPr/>
          </p:nvSpPr>
          <p:spPr bwMode="auto">
            <a:xfrm>
              <a:off x="4568" y="2064"/>
              <a:ext cx="340" cy="327"/>
            </a:xfrm>
            <a:prstGeom prst="rect">
              <a:avLst/>
            </a:prstGeom>
            <a:noFill/>
            <a:ln w="28575">
              <a:noFill/>
              <a:miter lim="800000"/>
              <a:headEnd/>
              <a:tailEnd/>
            </a:ln>
          </p:spPr>
          <p:txBody>
            <a:bodyPr wrap="none" anchor="ctr">
              <a:spAutoFit/>
            </a:bodyPr>
            <a:lstStyle/>
            <a:p>
              <a:pPr algn="ctr">
                <a:spcBef>
                  <a:spcPct val="50000"/>
                </a:spcBef>
                <a:defRPr/>
              </a:pPr>
              <a:r>
                <a:rPr lang="en-US" altLang="zh-CN" sz="2800" b="1">
                  <a:solidFill>
                    <a:srgbClr val="FF3300"/>
                  </a:solidFill>
                  <a:latin typeface="Times New Roman" panose="02020603050405020304" pitchFamily="18" charset="0"/>
                  <a:cs typeface="Times New Roman" panose="02020603050405020304" pitchFamily="18" charset="0"/>
                </a:rPr>
                <a:t> 0 </a:t>
              </a:r>
            </a:p>
          </p:txBody>
        </p:sp>
        <p:sp>
          <p:nvSpPr>
            <p:cNvPr id="68653" name="Text Box 221"/>
            <p:cNvSpPr txBox="1">
              <a:spLocks noChangeArrowheads="1"/>
            </p:cNvSpPr>
            <p:nvPr/>
          </p:nvSpPr>
          <p:spPr bwMode="auto">
            <a:xfrm>
              <a:off x="4370" y="2284"/>
              <a:ext cx="714" cy="330"/>
            </a:xfrm>
            <a:prstGeom prst="rect">
              <a:avLst/>
            </a:prstGeom>
            <a:noFill/>
            <a:ln w="28575">
              <a:noFill/>
              <a:miter lim="800000"/>
              <a:headEnd/>
              <a:tailEnd/>
            </a:ln>
          </p:spPr>
          <p:txBody>
            <a:bodyPr wrap="none" anchor="ctr">
              <a:spAutoFit/>
            </a:bodyPr>
            <a:lstStyle/>
            <a:p>
              <a:pPr algn="ctr">
                <a:spcBef>
                  <a:spcPct val="50000"/>
                </a:spcBef>
                <a:defRPr/>
              </a:pPr>
              <a:r>
                <a:rPr lang="en-US" altLang="zh-CN" sz="2800" b="1">
                  <a:solidFill>
                    <a:srgbClr val="FF3300"/>
                  </a:solidFill>
                  <a:latin typeface="Times New Roman" panose="02020603050405020304" pitchFamily="18" charset="0"/>
                  <a:cs typeface="Times New Roman" panose="02020603050405020304" pitchFamily="18" charset="0"/>
                </a:rPr>
                <a:t>(0.3V)</a:t>
              </a:r>
            </a:p>
          </p:txBody>
        </p:sp>
      </p:grpSp>
      <p:sp>
        <p:nvSpPr>
          <p:cNvPr id="425182" name="Line 222"/>
          <p:cNvSpPr>
            <a:spLocks noChangeShapeType="1"/>
          </p:cNvSpPr>
          <p:nvPr/>
        </p:nvSpPr>
        <p:spPr bwMode="auto">
          <a:xfrm rot="16200000" flipV="1">
            <a:off x="6963569" y="3247232"/>
            <a:ext cx="0" cy="696912"/>
          </a:xfrm>
          <a:prstGeom prst="line">
            <a:avLst/>
          </a:prstGeom>
          <a:noFill/>
          <a:ln w="38100" cap="sq">
            <a:solidFill>
              <a:srgbClr val="FF0000"/>
            </a:solidFill>
            <a:round/>
            <a:headEnd/>
            <a:tailEnd/>
          </a:ln>
          <a:effectLst/>
        </p:spPr>
        <p:txBody>
          <a:bodyPr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25183" name="Line 223"/>
          <p:cNvSpPr>
            <a:spLocks noChangeShapeType="1"/>
          </p:cNvSpPr>
          <p:nvPr/>
        </p:nvSpPr>
        <p:spPr bwMode="auto">
          <a:xfrm rot="5400000">
            <a:off x="5872163" y="4338638"/>
            <a:ext cx="1447800" cy="0"/>
          </a:xfrm>
          <a:prstGeom prst="line">
            <a:avLst/>
          </a:prstGeom>
          <a:noFill/>
          <a:ln w="38100" cap="sq">
            <a:solidFill>
              <a:srgbClr val="FF0000"/>
            </a:solidFill>
            <a:round/>
            <a:headEnd/>
            <a:tailEnd type="stealth" w="med" len="lg"/>
          </a:ln>
          <a:effectLst/>
        </p:spPr>
        <p:txBody>
          <a:bodyPr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25184" name="Rectangle 224"/>
          <p:cNvSpPr>
            <a:spLocks noChangeArrowheads="1"/>
          </p:cNvSpPr>
          <p:nvPr/>
        </p:nvSpPr>
        <p:spPr bwMode="auto">
          <a:xfrm>
            <a:off x="6748463" y="4748213"/>
            <a:ext cx="1752600" cy="830997"/>
          </a:xfrm>
          <a:prstGeom prst="rect">
            <a:avLst/>
          </a:prstGeom>
          <a:noFill/>
          <a:ln w="38100" cap="sq">
            <a:noFill/>
            <a:miter lim="800000"/>
            <a:headEnd/>
            <a:tailEnd/>
          </a:ln>
          <a:effectLst/>
        </p:spPr>
        <p:txBody>
          <a:bodyPr>
            <a:spAutoFit/>
          </a:bodyPr>
          <a:lstStyle/>
          <a:p>
            <a:pPr>
              <a:spcBef>
                <a:spcPct val="50000"/>
              </a:spcBef>
              <a:defRPr/>
            </a:pPr>
            <a:r>
              <a:rPr lang="en-US" altLang="zh-CN" sz="2400" b="1" dirty="0">
                <a:solidFill>
                  <a:srgbClr val="000099"/>
                </a:solidFill>
                <a:latin typeface="Times New Roman" panose="02020603050405020304" pitchFamily="18" charset="0"/>
                <a:cs typeface="Times New Roman" panose="02020603050405020304" pitchFamily="18" charset="0"/>
              </a:rPr>
              <a:t> </a:t>
            </a:r>
            <a:r>
              <a:rPr lang="zh-CN" altLang="en-US" sz="2400" b="1" dirty="0">
                <a:solidFill>
                  <a:srgbClr val="000099"/>
                </a:solidFill>
                <a:latin typeface="Times New Roman" panose="02020603050405020304" pitchFamily="18" charset="0"/>
                <a:cs typeface="Times New Roman" panose="02020603050405020304" pitchFamily="18" charset="0"/>
              </a:rPr>
              <a:t>负载电流（灌电流）</a:t>
            </a:r>
          </a:p>
        </p:txBody>
      </p:sp>
      <p:sp>
        <p:nvSpPr>
          <p:cNvPr id="425185" name="Rectangle 225" descr="40%"/>
          <p:cNvSpPr>
            <a:spLocks noChangeArrowheads="1"/>
          </p:cNvSpPr>
          <p:nvPr/>
        </p:nvSpPr>
        <p:spPr bwMode="auto">
          <a:xfrm>
            <a:off x="1258888" y="4797425"/>
            <a:ext cx="2160587" cy="1031875"/>
          </a:xfrm>
          <a:prstGeom prst="rect">
            <a:avLst/>
          </a:prstGeom>
          <a:pattFill prst="pct40">
            <a:fgClr>
              <a:srgbClr val="FFCCFF"/>
            </a:fgClr>
            <a:bgClr>
              <a:srgbClr val="FFFFFF"/>
            </a:bgClr>
          </a:pattFill>
          <a:ln w="28575">
            <a:noFill/>
            <a:miter lim="800000"/>
            <a:headEnd/>
            <a:tailEnd/>
          </a:ln>
        </p:spPr>
        <p:txBody>
          <a:bodyPr anchor="ctr">
            <a:spAutoFit/>
          </a:bodyPr>
          <a:lstStyle/>
          <a:p>
            <a:pPr>
              <a:lnSpc>
                <a:spcPct val="110000"/>
              </a:lnSpc>
              <a:defRPr/>
            </a:pPr>
            <a:r>
              <a:rPr lang="zh-CN" altLang="en-US" sz="2800" b="1">
                <a:latin typeface="Times New Roman" panose="02020603050405020304" pitchFamily="18" charset="0"/>
                <a:cs typeface="Times New Roman" panose="02020603050405020304" pitchFamily="18" charset="0"/>
              </a:rPr>
              <a:t>输入全高 </a:t>
            </a:r>
            <a:r>
              <a:rPr lang="zh-CN" altLang="en-US" sz="2800" b="1">
                <a:solidFill>
                  <a:srgbClr val="FF3300"/>
                </a:solidFill>
                <a:latin typeface="Times New Roman" panose="02020603050405020304" pitchFamily="18" charset="0"/>
                <a:cs typeface="Times New Roman" panose="02020603050405020304" pitchFamily="18" charset="0"/>
              </a:rPr>
              <a:t> </a:t>
            </a:r>
            <a:r>
              <a:rPr lang="en-US" altLang="zh-CN" sz="2800" b="1">
                <a:solidFill>
                  <a:srgbClr val="FF3300"/>
                </a:solidFill>
                <a:latin typeface="Times New Roman" panose="02020603050405020304" pitchFamily="18" charset="0"/>
                <a:cs typeface="Times New Roman" panose="02020603050405020304" pitchFamily="18" charset="0"/>
              </a:rPr>
              <a:t>1  </a:t>
            </a:r>
          </a:p>
          <a:p>
            <a:pPr>
              <a:lnSpc>
                <a:spcPct val="110000"/>
              </a:lnSpc>
              <a:defRPr/>
            </a:pPr>
            <a:r>
              <a:rPr lang="zh-CN" altLang="en-US" sz="2800" b="1">
                <a:latin typeface="Times New Roman" panose="02020603050405020304" pitchFamily="18" charset="0"/>
                <a:cs typeface="Times New Roman" panose="02020603050405020304" pitchFamily="18" charset="0"/>
              </a:rPr>
              <a:t>输出为低 </a:t>
            </a:r>
            <a:r>
              <a:rPr lang="zh-CN" altLang="en-US" sz="2800" b="1">
                <a:solidFill>
                  <a:srgbClr val="FF3300"/>
                </a:solidFill>
                <a:latin typeface="Times New Roman" panose="02020603050405020304" pitchFamily="18" charset="0"/>
                <a:cs typeface="Times New Roman" panose="02020603050405020304" pitchFamily="18" charset="0"/>
              </a:rPr>
              <a:t> </a:t>
            </a:r>
            <a:r>
              <a:rPr lang="en-US" altLang="zh-CN" sz="2800" b="1">
                <a:solidFill>
                  <a:srgbClr val="FF3300"/>
                </a:solidFill>
                <a:latin typeface="Times New Roman" panose="02020603050405020304" pitchFamily="18" charset="0"/>
                <a:cs typeface="Times New Roman" panose="02020603050405020304" pitchFamily="18" charset="0"/>
              </a:rPr>
              <a:t>0 </a:t>
            </a:r>
            <a:endParaRPr lang="en-US" altLang="zh-CN" sz="2800" b="1">
              <a:latin typeface="Times New Roman" panose="02020603050405020304" pitchFamily="18" charset="0"/>
              <a:cs typeface="Times New Roman" panose="02020603050405020304" pitchFamily="18" charset="0"/>
            </a:endParaRPr>
          </a:p>
        </p:txBody>
      </p:sp>
      <p:sp>
        <p:nvSpPr>
          <p:cNvPr id="425186" name="Rectangle 226"/>
          <p:cNvSpPr>
            <a:spLocks noChangeArrowheads="1"/>
          </p:cNvSpPr>
          <p:nvPr/>
        </p:nvSpPr>
        <p:spPr bwMode="auto">
          <a:xfrm>
            <a:off x="3892550" y="2592388"/>
            <a:ext cx="557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FF3300"/>
                </a:solidFill>
                <a:cs typeface="Times New Roman" panose="02020603050405020304" pitchFamily="18" charset="0"/>
              </a:rPr>
              <a:t>1V</a:t>
            </a:r>
          </a:p>
        </p:txBody>
      </p:sp>
      <p:grpSp>
        <p:nvGrpSpPr>
          <p:cNvPr id="5" name="Group 227"/>
          <p:cNvGrpSpPr>
            <a:grpSpLocks/>
          </p:cNvGrpSpPr>
          <p:nvPr/>
        </p:nvGrpSpPr>
        <p:grpSpPr bwMode="auto">
          <a:xfrm>
            <a:off x="6843713" y="2071688"/>
            <a:ext cx="1916112" cy="1843087"/>
            <a:chOff x="1761" y="1296"/>
            <a:chExt cx="1207" cy="1161"/>
          </a:xfrm>
        </p:grpSpPr>
        <p:sp>
          <p:nvSpPr>
            <p:cNvPr id="425188" name="Line 228"/>
            <p:cNvSpPr>
              <a:spLocks noChangeShapeType="1"/>
            </p:cNvSpPr>
            <p:nvPr/>
          </p:nvSpPr>
          <p:spPr bwMode="auto">
            <a:xfrm>
              <a:off x="2160" y="2160"/>
              <a:ext cx="576" cy="0"/>
            </a:xfrm>
            <a:prstGeom prst="line">
              <a:avLst/>
            </a:prstGeom>
            <a:noFill/>
            <a:ln w="38100">
              <a:solidFill>
                <a:schemeClr val="accent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5189" name="Rectangle 229"/>
            <p:cNvSpPr>
              <a:spLocks noChangeArrowheads="1"/>
            </p:cNvSpPr>
            <p:nvPr/>
          </p:nvSpPr>
          <p:spPr bwMode="auto">
            <a:xfrm>
              <a:off x="2400" y="1632"/>
              <a:ext cx="96" cy="240"/>
            </a:xfrm>
            <a:prstGeom prst="rect">
              <a:avLst/>
            </a:prstGeom>
            <a:solidFill>
              <a:schemeClr val="bg1"/>
            </a:solidFill>
            <a:ln w="38100">
              <a:solidFill>
                <a:schemeClr val="accent2"/>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5190" name="Line 230"/>
            <p:cNvSpPr>
              <a:spLocks noChangeShapeType="1"/>
            </p:cNvSpPr>
            <p:nvPr/>
          </p:nvSpPr>
          <p:spPr bwMode="auto">
            <a:xfrm>
              <a:off x="2448" y="1872"/>
              <a:ext cx="0" cy="288"/>
            </a:xfrm>
            <a:prstGeom prst="line">
              <a:avLst/>
            </a:prstGeom>
            <a:noFill/>
            <a:ln w="38100">
              <a:solidFill>
                <a:schemeClr val="accent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5191" name="Line 231"/>
            <p:cNvSpPr>
              <a:spLocks noChangeShapeType="1"/>
            </p:cNvSpPr>
            <p:nvPr/>
          </p:nvSpPr>
          <p:spPr bwMode="auto">
            <a:xfrm>
              <a:off x="2448" y="1344"/>
              <a:ext cx="0" cy="288"/>
            </a:xfrm>
            <a:prstGeom prst="line">
              <a:avLst/>
            </a:prstGeom>
            <a:noFill/>
            <a:ln w="38100">
              <a:solidFill>
                <a:schemeClr val="accent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nvGrpSpPr>
            <p:cNvPr id="68641" name="Group 232"/>
            <p:cNvGrpSpPr>
              <a:grpSpLocks/>
            </p:cNvGrpSpPr>
            <p:nvPr/>
          </p:nvGrpSpPr>
          <p:grpSpPr bwMode="auto">
            <a:xfrm>
              <a:off x="2508" y="2168"/>
              <a:ext cx="258" cy="151"/>
              <a:chOff x="2544" y="2160"/>
              <a:chExt cx="384" cy="192"/>
            </a:xfrm>
          </p:grpSpPr>
          <p:sp>
            <p:nvSpPr>
              <p:cNvPr id="425193" name="Line 233"/>
              <p:cNvSpPr>
                <a:spLocks noChangeShapeType="1"/>
              </p:cNvSpPr>
              <p:nvPr/>
            </p:nvSpPr>
            <p:spPr bwMode="auto">
              <a:xfrm>
                <a:off x="2544" y="2160"/>
                <a:ext cx="192" cy="192"/>
              </a:xfrm>
              <a:prstGeom prst="line">
                <a:avLst/>
              </a:prstGeom>
              <a:noFill/>
              <a:ln w="38100">
                <a:solidFill>
                  <a:schemeClr val="accent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5194" name="Line 234"/>
              <p:cNvSpPr>
                <a:spLocks noChangeShapeType="1"/>
              </p:cNvSpPr>
              <p:nvPr/>
            </p:nvSpPr>
            <p:spPr bwMode="auto">
              <a:xfrm>
                <a:off x="2736" y="2352"/>
                <a:ext cx="192" cy="0"/>
              </a:xfrm>
              <a:prstGeom prst="line">
                <a:avLst/>
              </a:prstGeom>
              <a:noFill/>
              <a:ln w="38100">
                <a:solidFill>
                  <a:schemeClr val="accent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nvGrpSpPr>
            <p:cNvPr id="68642" name="Group 235"/>
            <p:cNvGrpSpPr>
              <a:grpSpLocks/>
            </p:cNvGrpSpPr>
            <p:nvPr/>
          </p:nvGrpSpPr>
          <p:grpSpPr bwMode="auto">
            <a:xfrm>
              <a:off x="1761" y="2160"/>
              <a:ext cx="681" cy="192"/>
              <a:chOff x="1761" y="2160"/>
              <a:chExt cx="681" cy="192"/>
            </a:xfrm>
          </p:grpSpPr>
          <p:sp>
            <p:nvSpPr>
              <p:cNvPr id="425196" name="Line 236"/>
              <p:cNvSpPr>
                <a:spLocks noChangeShapeType="1"/>
              </p:cNvSpPr>
              <p:nvPr/>
            </p:nvSpPr>
            <p:spPr bwMode="auto">
              <a:xfrm flipH="1">
                <a:off x="2079" y="2160"/>
                <a:ext cx="192" cy="192"/>
              </a:xfrm>
              <a:prstGeom prst="line">
                <a:avLst/>
              </a:prstGeom>
              <a:noFill/>
              <a:ln w="38100">
                <a:solidFill>
                  <a:schemeClr val="accent2"/>
                </a:solidFill>
                <a:round/>
                <a:headEnd/>
                <a:tailEnd type="triangle" w="med" len="me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5197" name="Line 237"/>
              <p:cNvSpPr>
                <a:spLocks noChangeShapeType="1"/>
              </p:cNvSpPr>
              <p:nvPr/>
            </p:nvSpPr>
            <p:spPr bwMode="auto">
              <a:xfrm flipH="1">
                <a:off x="2169" y="2160"/>
                <a:ext cx="192" cy="192"/>
              </a:xfrm>
              <a:prstGeom prst="line">
                <a:avLst/>
              </a:prstGeom>
              <a:noFill/>
              <a:ln w="38100">
                <a:solidFill>
                  <a:schemeClr val="accent1"/>
                </a:solidFill>
                <a:round/>
                <a:headEnd/>
                <a:tailEnd type="triangle" w="med" len="me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5198" name="Line 238"/>
              <p:cNvSpPr>
                <a:spLocks noChangeShapeType="1"/>
              </p:cNvSpPr>
              <p:nvPr/>
            </p:nvSpPr>
            <p:spPr bwMode="auto">
              <a:xfrm flipH="1">
                <a:off x="2250" y="2160"/>
                <a:ext cx="192" cy="192"/>
              </a:xfrm>
              <a:prstGeom prst="line">
                <a:avLst/>
              </a:prstGeom>
              <a:noFill/>
              <a:ln w="38100">
                <a:solidFill>
                  <a:schemeClr val="accent1"/>
                </a:solidFill>
                <a:round/>
                <a:headEnd/>
                <a:tailEnd type="triangle" w="med" len="me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5199" name="Line 239"/>
              <p:cNvSpPr>
                <a:spLocks noChangeShapeType="1"/>
              </p:cNvSpPr>
              <p:nvPr/>
            </p:nvSpPr>
            <p:spPr bwMode="auto">
              <a:xfrm>
                <a:off x="1761" y="2343"/>
                <a:ext cx="336" cy="0"/>
              </a:xfrm>
              <a:prstGeom prst="line">
                <a:avLst/>
              </a:prstGeom>
              <a:noFill/>
              <a:ln w="38100">
                <a:solidFill>
                  <a:schemeClr val="accent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sp>
          <p:nvSpPr>
            <p:cNvPr id="68643" name="Text Box 240"/>
            <p:cNvSpPr txBox="1">
              <a:spLocks noChangeArrowheads="1"/>
            </p:cNvSpPr>
            <p:nvPr/>
          </p:nvSpPr>
          <p:spPr bwMode="auto">
            <a:xfrm>
              <a:off x="2334" y="2169"/>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chemeClr val="accent2"/>
                  </a:solidFill>
                  <a:ea typeface="幼圆" panose="02010509060101010101" pitchFamily="49" charset="-122"/>
                  <a:cs typeface="Times New Roman" panose="02020603050405020304" pitchFamily="18" charset="0"/>
                </a:rPr>
                <a:t>T</a:t>
              </a:r>
              <a:r>
                <a:rPr lang="en-US" altLang="zh-CN" baseline="-25000">
                  <a:solidFill>
                    <a:schemeClr val="accent2"/>
                  </a:solidFill>
                  <a:ea typeface="幼圆" panose="02010509060101010101" pitchFamily="49" charset="-122"/>
                  <a:cs typeface="Times New Roman" panose="02020603050405020304" pitchFamily="18" charset="0"/>
                </a:rPr>
                <a:t>1</a:t>
              </a:r>
              <a:endParaRPr lang="en-US" altLang="zh-CN">
                <a:ea typeface="幼圆" panose="02010509060101010101" pitchFamily="49" charset="-122"/>
                <a:cs typeface="Times New Roman" panose="02020603050405020304" pitchFamily="18" charset="0"/>
              </a:endParaRPr>
            </a:p>
          </p:txBody>
        </p:sp>
        <p:sp>
          <p:nvSpPr>
            <p:cNvPr id="68644" name="Text Box 241"/>
            <p:cNvSpPr txBox="1">
              <a:spLocks noChangeArrowheads="1"/>
            </p:cNvSpPr>
            <p:nvPr/>
          </p:nvSpPr>
          <p:spPr bwMode="auto">
            <a:xfrm>
              <a:off x="2481" y="1584"/>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i="1">
                  <a:solidFill>
                    <a:schemeClr val="accent2"/>
                  </a:solidFill>
                  <a:ea typeface="幼圆" panose="02010509060101010101" pitchFamily="49" charset="-122"/>
                  <a:cs typeface="Times New Roman" panose="02020603050405020304" pitchFamily="18" charset="0"/>
                </a:rPr>
                <a:t>R</a:t>
              </a:r>
              <a:r>
                <a:rPr lang="en-US" altLang="zh-CN" baseline="-25000">
                  <a:solidFill>
                    <a:schemeClr val="accent2"/>
                  </a:solidFill>
                  <a:ea typeface="幼圆" panose="02010509060101010101" pitchFamily="49" charset="-122"/>
                  <a:cs typeface="Times New Roman" panose="02020603050405020304" pitchFamily="18" charset="0"/>
                </a:rPr>
                <a:t>1</a:t>
              </a:r>
              <a:endParaRPr lang="en-US" altLang="zh-CN">
                <a:ea typeface="幼圆" panose="02010509060101010101" pitchFamily="49" charset="-122"/>
                <a:cs typeface="Times New Roman" panose="02020603050405020304" pitchFamily="18" charset="0"/>
              </a:endParaRPr>
            </a:p>
          </p:txBody>
        </p:sp>
        <p:sp>
          <p:nvSpPr>
            <p:cNvPr id="68645" name="Text Box 242"/>
            <p:cNvSpPr txBox="1">
              <a:spLocks noChangeArrowheads="1"/>
            </p:cNvSpPr>
            <p:nvPr/>
          </p:nvSpPr>
          <p:spPr bwMode="auto">
            <a:xfrm>
              <a:off x="2490" y="1296"/>
              <a:ext cx="47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chemeClr val="accent2"/>
                  </a:solidFill>
                  <a:ea typeface="华文新魏" panose="02010800040101010101" pitchFamily="2" charset="-122"/>
                  <a:cs typeface="Times New Roman" panose="02020603050405020304" pitchFamily="18" charset="0"/>
                </a:rPr>
                <a:t>+</a:t>
              </a:r>
              <a:r>
                <a:rPr lang="en-US" altLang="zh-CN" i="1">
                  <a:solidFill>
                    <a:schemeClr val="accent2"/>
                  </a:solidFill>
                  <a:ea typeface="华文新魏" panose="02010800040101010101" pitchFamily="2" charset="-122"/>
                  <a:cs typeface="Times New Roman" panose="02020603050405020304" pitchFamily="18" charset="0"/>
                </a:rPr>
                <a:t>U</a:t>
              </a:r>
              <a:r>
                <a:rPr lang="en-US" altLang="zh-CN" baseline="-25000">
                  <a:solidFill>
                    <a:schemeClr val="accent2"/>
                  </a:solidFill>
                  <a:ea typeface="华文新魏" panose="02010800040101010101" pitchFamily="2" charset="-122"/>
                  <a:cs typeface="Times New Roman" panose="02020603050405020304" pitchFamily="18" charset="0"/>
                </a:rPr>
                <a:t>cc</a:t>
              </a:r>
              <a:endParaRPr lang="en-US" altLang="zh-CN" sz="4400">
                <a:solidFill>
                  <a:schemeClr val="accent2"/>
                </a:solidFill>
                <a:ea typeface="华文新魏" panose="02010800040101010101" pitchFamily="2" charset="-122"/>
                <a:cs typeface="Times New Roman" panose="02020603050405020304" pitchFamily="18" charset="0"/>
              </a:endParaRPr>
            </a:p>
          </p:txBody>
        </p:sp>
      </p:grpSp>
      <p:sp>
        <p:nvSpPr>
          <p:cNvPr id="425203" name="Line 243"/>
          <p:cNvSpPr>
            <a:spLocks noChangeShapeType="1"/>
          </p:cNvSpPr>
          <p:nvPr/>
        </p:nvSpPr>
        <p:spPr bwMode="auto">
          <a:xfrm flipH="1">
            <a:off x="7286625" y="3324225"/>
            <a:ext cx="254000" cy="304800"/>
          </a:xfrm>
          <a:prstGeom prst="line">
            <a:avLst/>
          </a:prstGeom>
          <a:noFill/>
          <a:ln w="38100">
            <a:solidFill>
              <a:srgbClr val="FF0000"/>
            </a:solidFill>
            <a:round/>
            <a:headEnd/>
            <a:tailEnd/>
          </a:ln>
          <a:effectLst/>
        </p:spPr>
        <p:txBody>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25204" name="Line 244"/>
          <p:cNvSpPr>
            <a:spLocks noChangeShapeType="1"/>
          </p:cNvSpPr>
          <p:nvPr/>
        </p:nvSpPr>
        <p:spPr bwMode="auto">
          <a:xfrm>
            <a:off x="7526338" y="3338513"/>
            <a:ext cx="304800" cy="0"/>
          </a:xfrm>
          <a:prstGeom prst="line">
            <a:avLst/>
          </a:prstGeom>
          <a:noFill/>
          <a:ln w="38100">
            <a:solidFill>
              <a:srgbClr val="FF0000"/>
            </a:solidFill>
            <a:round/>
            <a:headEnd/>
            <a:tailEnd/>
          </a:ln>
          <a:effectLst/>
        </p:spPr>
        <p:txBody>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25205" name="Line 245"/>
          <p:cNvSpPr>
            <a:spLocks noChangeShapeType="1"/>
          </p:cNvSpPr>
          <p:nvPr/>
        </p:nvSpPr>
        <p:spPr bwMode="auto">
          <a:xfrm flipV="1">
            <a:off x="7802563" y="2209800"/>
            <a:ext cx="0" cy="1143000"/>
          </a:xfrm>
          <a:prstGeom prst="line">
            <a:avLst/>
          </a:prstGeom>
          <a:noFill/>
          <a:ln w="38100">
            <a:solidFill>
              <a:srgbClr val="FF0000"/>
            </a:solidFill>
            <a:round/>
            <a:headEnd/>
            <a:tailEnd/>
          </a:ln>
          <a:effectLst/>
        </p:spPr>
        <p:txBody>
          <a:bodyPr/>
          <a:lstStyle/>
          <a:p>
            <a:pPr>
              <a:defRPr/>
            </a:pPr>
            <a:endParaRPr lang="zh-CN" altLang="en-US" b="1">
              <a:latin typeface="Times New Roman" panose="02020603050405020304" pitchFamily="18" charset="0"/>
              <a:cs typeface="Times New Roman" panose="02020603050405020304" pitchFamily="18" charset="0"/>
            </a:endParaRPr>
          </a:p>
        </p:txBody>
      </p:sp>
      <p:grpSp>
        <p:nvGrpSpPr>
          <p:cNvPr id="8" name="Group 246"/>
          <p:cNvGrpSpPr>
            <a:grpSpLocks/>
          </p:cNvGrpSpPr>
          <p:nvPr/>
        </p:nvGrpSpPr>
        <p:grpSpPr bwMode="auto">
          <a:xfrm>
            <a:off x="5402263" y="2844800"/>
            <a:ext cx="1081087" cy="608013"/>
            <a:chOff x="3497" y="1729"/>
            <a:chExt cx="681" cy="383"/>
          </a:xfrm>
        </p:grpSpPr>
        <p:sp>
          <p:nvSpPr>
            <p:cNvPr id="425207" name="Line 247"/>
            <p:cNvSpPr>
              <a:spLocks noChangeShapeType="1"/>
            </p:cNvSpPr>
            <p:nvPr/>
          </p:nvSpPr>
          <p:spPr bwMode="auto">
            <a:xfrm>
              <a:off x="3853" y="1729"/>
              <a:ext cx="0" cy="383"/>
            </a:xfrm>
            <a:prstGeom prst="line">
              <a:avLst/>
            </a:prstGeom>
            <a:noFill/>
            <a:ln w="38100">
              <a:solidFill>
                <a:schemeClr val="bg1"/>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5208" name="Line 248"/>
            <p:cNvSpPr>
              <a:spLocks noChangeShapeType="1"/>
            </p:cNvSpPr>
            <p:nvPr/>
          </p:nvSpPr>
          <p:spPr bwMode="auto">
            <a:xfrm flipH="1">
              <a:off x="3847" y="1769"/>
              <a:ext cx="306" cy="98"/>
            </a:xfrm>
            <a:prstGeom prst="line">
              <a:avLst/>
            </a:prstGeom>
            <a:noFill/>
            <a:ln w="38100">
              <a:solidFill>
                <a:schemeClr val="bg1"/>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5209" name="Line 249"/>
            <p:cNvSpPr>
              <a:spLocks noChangeShapeType="1"/>
            </p:cNvSpPr>
            <p:nvPr/>
          </p:nvSpPr>
          <p:spPr bwMode="auto">
            <a:xfrm>
              <a:off x="3847" y="1990"/>
              <a:ext cx="331" cy="122"/>
            </a:xfrm>
            <a:prstGeom prst="line">
              <a:avLst/>
            </a:prstGeom>
            <a:noFill/>
            <a:ln w="38100">
              <a:solidFill>
                <a:schemeClr val="bg1"/>
              </a:solidFill>
              <a:round/>
              <a:headEnd/>
              <a:tailEnd type="stealth" w="med" len="lg"/>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5210" name="Line 250"/>
            <p:cNvSpPr>
              <a:spLocks noChangeShapeType="1"/>
            </p:cNvSpPr>
            <p:nvPr/>
          </p:nvSpPr>
          <p:spPr bwMode="auto">
            <a:xfrm>
              <a:off x="3497" y="1934"/>
              <a:ext cx="363" cy="0"/>
            </a:xfrm>
            <a:prstGeom prst="line">
              <a:avLst/>
            </a:prstGeom>
            <a:noFill/>
            <a:ln w="38100">
              <a:solidFill>
                <a:schemeClr val="bg1"/>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nvGrpSpPr>
          <p:cNvPr id="9" name="Group 251"/>
          <p:cNvGrpSpPr>
            <a:grpSpLocks/>
          </p:cNvGrpSpPr>
          <p:nvPr/>
        </p:nvGrpSpPr>
        <p:grpSpPr bwMode="auto">
          <a:xfrm>
            <a:off x="465139" y="3638550"/>
            <a:ext cx="893763" cy="923925"/>
            <a:chOff x="403" y="2229"/>
            <a:chExt cx="563" cy="582"/>
          </a:xfrm>
        </p:grpSpPr>
        <p:sp>
          <p:nvSpPr>
            <p:cNvPr id="68631" name="Text Box 252"/>
            <p:cNvSpPr txBox="1">
              <a:spLocks noChangeArrowheads="1"/>
            </p:cNvSpPr>
            <p:nvPr/>
          </p:nvSpPr>
          <p:spPr bwMode="auto">
            <a:xfrm>
              <a:off x="403" y="2481"/>
              <a:ext cx="563" cy="330"/>
            </a:xfrm>
            <a:prstGeom prst="rect">
              <a:avLst/>
            </a:prstGeom>
            <a:noFill/>
            <a:ln w="28575">
              <a:noFill/>
              <a:miter lim="800000"/>
              <a:headEnd/>
              <a:tailEnd/>
            </a:ln>
          </p:spPr>
          <p:txBody>
            <a:bodyPr wrap="none" anchor="ctr">
              <a:spAutoFit/>
            </a:bodyPr>
            <a:lstStyle/>
            <a:p>
              <a:pPr algn="ctr">
                <a:spcBef>
                  <a:spcPct val="50000"/>
                </a:spcBef>
                <a:defRPr/>
              </a:pPr>
              <a:r>
                <a:rPr lang="en-US" altLang="zh-CN" sz="2800" b="1">
                  <a:solidFill>
                    <a:srgbClr val="FF3300"/>
                  </a:solidFill>
                  <a:latin typeface="Times New Roman" panose="02020603050405020304" pitchFamily="18" charset="0"/>
                  <a:cs typeface="Times New Roman" panose="02020603050405020304" pitchFamily="18" charset="0"/>
                </a:rPr>
                <a:t>3.6V</a:t>
              </a:r>
              <a:endParaRPr lang="en-US" altLang="zh-CN" sz="3200" b="1">
                <a:solidFill>
                  <a:srgbClr val="FF3300"/>
                </a:solidFill>
                <a:latin typeface="Times New Roman" panose="02020603050405020304" pitchFamily="18" charset="0"/>
                <a:cs typeface="Times New Roman" panose="02020603050405020304" pitchFamily="18" charset="0"/>
              </a:endParaRPr>
            </a:p>
          </p:txBody>
        </p:sp>
        <p:sp>
          <p:nvSpPr>
            <p:cNvPr id="68632" name="Text Box 253"/>
            <p:cNvSpPr txBox="1">
              <a:spLocks noChangeArrowheads="1"/>
            </p:cNvSpPr>
            <p:nvPr/>
          </p:nvSpPr>
          <p:spPr bwMode="auto">
            <a:xfrm>
              <a:off x="513" y="2229"/>
              <a:ext cx="340" cy="327"/>
            </a:xfrm>
            <a:prstGeom prst="rect">
              <a:avLst/>
            </a:prstGeom>
            <a:noFill/>
            <a:ln w="28575">
              <a:noFill/>
              <a:miter lim="800000"/>
              <a:headEnd/>
              <a:tailEnd/>
            </a:ln>
          </p:spPr>
          <p:txBody>
            <a:bodyPr wrap="none" anchor="ctr">
              <a:spAutoFit/>
            </a:bodyPr>
            <a:lstStyle/>
            <a:p>
              <a:pPr algn="ctr">
                <a:spcBef>
                  <a:spcPct val="50000"/>
                </a:spcBef>
                <a:defRPr/>
              </a:pPr>
              <a:r>
                <a:rPr lang="en-US" altLang="zh-CN" sz="2800" b="1" dirty="0">
                  <a:solidFill>
                    <a:srgbClr val="FF3300"/>
                  </a:solidFill>
                  <a:latin typeface="Times New Roman" panose="02020603050405020304" pitchFamily="18" charset="0"/>
                  <a:cs typeface="Times New Roman" panose="02020603050405020304" pitchFamily="18" charset="0"/>
                </a:rPr>
                <a:t> 1 </a:t>
              </a:r>
              <a:endParaRPr lang="en-US" altLang="zh-CN" sz="3200" b="1" dirty="0">
                <a:solidFill>
                  <a:srgbClr val="FF3300"/>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3099995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425160"/>
                                        </p:tgtEl>
                                        <p:attrNameLst>
                                          <p:attrName>style.visibility</p:attrName>
                                        </p:attrNameLst>
                                      </p:cBhvr>
                                      <p:to>
                                        <p:strVal val="visible"/>
                                      </p:to>
                                    </p:set>
                                    <p:animEffect transition="in" filter="blinds(vertical)">
                                      <p:cBhvr>
                                        <p:cTn id="7" dur="500"/>
                                        <p:tgtEl>
                                          <p:spTgt spid="4251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xit" presetSubtype="10" fill="hold" nodeType="clickEffect">
                                  <p:stCondLst>
                                    <p:cond delay="0"/>
                                  </p:stCondLst>
                                  <p:childTnLst>
                                    <p:animEffect transition="out" filter="blinds(horizontal)">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childTnLst>
                          </p:cTn>
                        </p:par>
                        <p:par>
                          <p:cTn id="23" fill="hold" nodeType="afterGroup">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425174"/>
                                        </p:tgtEl>
                                        <p:attrNameLst>
                                          <p:attrName>style.visibility</p:attrName>
                                        </p:attrNameLst>
                                      </p:cBhvr>
                                      <p:to>
                                        <p:strVal val="visible"/>
                                      </p:to>
                                    </p:set>
                                    <p:animEffect transition="in" filter="wipe(left)">
                                      <p:cBhvr>
                                        <p:cTn id="26" dur="500"/>
                                        <p:tgtEl>
                                          <p:spTgt spid="42517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425175"/>
                                        </p:tgtEl>
                                        <p:attrNameLst>
                                          <p:attrName>style.visibility</p:attrName>
                                        </p:attrNameLst>
                                      </p:cBhvr>
                                      <p:to>
                                        <p:strVal val="visible"/>
                                      </p:to>
                                    </p:set>
                                    <p:animEffect transition="in" filter="blinds(horizontal)">
                                      <p:cBhvr>
                                        <p:cTn id="31" dur="500"/>
                                        <p:tgtEl>
                                          <p:spTgt spid="42517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425176"/>
                                        </p:tgtEl>
                                        <p:attrNameLst>
                                          <p:attrName>style.visibility</p:attrName>
                                        </p:attrNameLst>
                                      </p:cBhvr>
                                      <p:to>
                                        <p:strVal val="visible"/>
                                      </p:to>
                                    </p:set>
                                    <p:animEffect transition="in" filter="wipe(up)">
                                      <p:cBhvr>
                                        <p:cTn id="36" dur="500"/>
                                        <p:tgtEl>
                                          <p:spTgt spid="425176"/>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25177"/>
                                        </p:tgtEl>
                                        <p:attrNameLst>
                                          <p:attrName>style.visibility</p:attrName>
                                        </p:attrNameLst>
                                      </p:cBhvr>
                                      <p:to>
                                        <p:strVal val="visible"/>
                                      </p:to>
                                    </p:set>
                                    <p:animEffect transition="in" filter="wipe(left)">
                                      <p:cBhvr>
                                        <p:cTn id="41" dur="500"/>
                                        <p:tgtEl>
                                          <p:spTgt spid="425177"/>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425186"/>
                                        </p:tgtEl>
                                        <p:attrNameLst>
                                          <p:attrName>style.visibility</p:attrName>
                                        </p:attrNameLst>
                                      </p:cBhvr>
                                      <p:to>
                                        <p:strVal val="visible"/>
                                      </p:to>
                                    </p:set>
                                    <p:animEffect transition="in" filter="wipe(left)">
                                      <p:cBhvr>
                                        <p:cTn id="46" dur="500"/>
                                        <p:tgtEl>
                                          <p:spTgt spid="425186"/>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2" fill="hold" grpId="0" nodeType="clickEffect">
                                  <p:stCondLst>
                                    <p:cond delay="0"/>
                                  </p:stCondLst>
                                  <p:childTnLst>
                                    <p:set>
                                      <p:cBhvr>
                                        <p:cTn id="50" dur="1" fill="hold">
                                          <p:stCondLst>
                                            <p:cond delay="0"/>
                                          </p:stCondLst>
                                        </p:cTn>
                                        <p:tgtEl>
                                          <p:spTgt spid="425178"/>
                                        </p:tgtEl>
                                        <p:attrNameLst>
                                          <p:attrName>style.visibility</p:attrName>
                                        </p:attrNameLst>
                                      </p:cBhvr>
                                      <p:to>
                                        <p:strVal val="visible"/>
                                      </p:to>
                                    </p:set>
                                    <p:animEffect transition="in" filter="wipe(right)">
                                      <p:cBhvr>
                                        <p:cTn id="51" dur="500"/>
                                        <p:tgtEl>
                                          <p:spTgt spid="425178"/>
                                        </p:tgtEl>
                                      </p:cBhvr>
                                    </p:animEffect>
                                  </p:childTnLst>
                                  <p:subTnLst>
                                    <p:set>
                                      <p:cBhvr override="childStyle">
                                        <p:cTn dur="1" fill="hold" display="0" masterRel="nextClick" afterEffect="1"/>
                                        <p:tgtEl>
                                          <p:spTgt spid="425178"/>
                                        </p:tgtEl>
                                        <p:attrNameLst>
                                          <p:attrName>style.visibility</p:attrName>
                                        </p:attrNameLst>
                                      </p:cBhvr>
                                      <p:to>
                                        <p:strVal val="hidden"/>
                                      </p:to>
                                    </p:set>
                                  </p:sub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wipe(left)">
                                      <p:cBhvr>
                                        <p:cTn id="56" dur="500"/>
                                        <p:tgtEl>
                                          <p:spTgt spid="8"/>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nodeType="click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wipe(left)">
                                      <p:cBhvr>
                                        <p:cTn id="61" dur="500"/>
                                        <p:tgtEl>
                                          <p:spTgt spid="4"/>
                                        </p:tgtEl>
                                      </p:cBhvr>
                                    </p:animEffect>
                                  </p:childTnLst>
                                </p:cTn>
                              </p:par>
                            </p:childTnLst>
                          </p:cTn>
                        </p:par>
                        <p:par>
                          <p:cTn id="62" fill="hold" nodeType="afterGroup">
                            <p:stCondLst>
                              <p:cond delay="500"/>
                            </p:stCondLst>
                            <p:childTnLst>
                              <p:par>
                                <p:cTn id="63" presetID="3" presetClass="entr" presetSubtype="5" fill="hold" grpId="0" nodeType="afterEffect">
                                  <p:stCondLst>
                                    <p:cond delay="0"/>
                                  </p:stCondLst>
                                  <p:childTnLst>
                                    <p:set>
                                      <p:cBhvr>
                                        <p:cTn id="64" dur="1" fill="hold">
                                          <p:stCondLst>
                                            <p:cond delay="0"/>
                                          </p:stCondLst>
                                        </p:cTn>
                                        <p:tgtEl>
                                          <p:spTgt spid="425185"/>
                                        </p:tgtEl>
                                        <p:attrNameLst>
                                          <p:attrName>style.visibility</p:attrName>
                                        </p:attrNameLst>
                                      </p:cBhvr>
                                      <p:to>
                                        <p:strVal val="visible"/>
                                      </p:to>
                                    </p:set>
                                    <p:animEffect transition="in" filter="blinds(vertical)">
                                      <p:cBhvr>
                                        <p:cTn id="65" dur="500"/>
                                        <p:tgtEl>
                                          <p:spTgt spid="425185"/>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2" fill="hold" nodeType="clickEffect">
                                  <p:stCondLst>
                                    <p:cond delay="0"/>
                                  </p:stCondLst>
                                  <p:childTnLst>
                                    <p:set>
                                      <p:cBhvr>
                                        <p:cTn id="69" dur="1" fill="hold">
                                          <p:stCondLst>
                                            <p:cond delay="0"/>
                                          </p:stCondLst>
                                        </p:cTn>
                                        <p:tgtEl>
                                          <p:spTgt spid="5"/>
                                        </p:tgtEl>
                                        <p:attrNameLst>
                                          <p:attrName>style.visibility</p:attrName>
                                        </p:attrNameLst>
                                      </p:cBhvr>
                                      <p:to>
                                        <p:strVal val="visible"/>
                                      </p:to>
                                    </p:set>
                                    <p:animEffect transition="in" filter="wipe(right)">
                                      <p:cBhvr>
                                        <p:cTn id="70" dur="500"/>
                                        <p:tgtEl>
                                          <p:spTgt spid="5"/>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1" fill="hold" nodeType="clickEffect">
                                  <p:stCondLst>
                                    <p:cond delay="0"/>
                                  </p:stCondLst>
                                  <p:childTnLst>
                                    <p:set>
                                      <p:cBhvr>
                                        <p:cTn id="74" dur="1" fill="hold">
                                          <p:stCondLst>
                                            <p:cond delay="0"/>
                                          </p:stCondLst>
                                        </p:cTn>
                                        <p:tgtEl>
                                          <p:spTgt spid="425205"/>
                                        </p:tgtEl>
                                        <p:attrNameLst>
                                          <p:attrName>style.visibility</p:attrName>
                                        </p:attrNameLst>
                                      </p:cBhvr>
                                      <p:to>
                                        <p:strVal val="visible"/>
                                      </p:to>
                                    </p:set>
                                    <p:animEffect transition="in" filter="wipe(up)">
                                      <p:cBhvr>
                                        <p:cTn id="75" dur="500"/>
                                        <p:tgtEl>
                                          <p:spTgt spid="425205"/>
                                        </p:tgtEl>
                                      </p:cBhvr>
                                    </p:animEffect>
                                  </p:childTnLst>
                                </p:cTn>
                              </p:par>
                            </p:childTnLst>
                          </p:cTn>
                        </p:par>
                        <p:par>
                          <p:cTn id="76" fill="hold" nodeType="afterGroup">
                            <p:stCondLst>
                              <p:cond delay="500"/>
                            </p:stCondLst>
                            <p:childTnLst>
                              <p:par>
                                <p:cTn id="77" presetID="22" presetClass="entr" presetSubtype="2" fill="hold" nodeType="afterEffect">
                                  <p:stCondLst>
                                    <p:cond delay="0"/>
                                  </p:stCondLst>
                                  <p:childTnLst>
                                    <p:set>
                                      <p:cBhvr>
                                        <p:cTn id="78" dur="1" fill="hold">
                                          <p:stCondLst>
                                            <p:cond delay="0"/>
                                          </p:stCondLst>
                                        </p:cTn>
                                        <p:tgtEl>
                                          <p:spTgt spid="425204"/>
                                        </p:tgtEl>
                                        <p:attrNameLst>
                                          <p:attrName>style.visibility</p:attrName>
                                        </p:attrNameLst>
                                      </p:cBhvr>
                                      <p:to>
                                        <p:strVal val="visible"/>
                                      </p:to>
                                    </p:set>
                                    <p:animEffect transition="in" filter="wipe(right)">
                                      <p:cBhvr>
                                        <p:cTn id="79" dur="500"/>
                                        <p:tgtEl>
                                          <p:spTgt spid="425204"/>
                                        </p:tgtEl>
                                      </p:cBhvr>
                                    </p:animEffect>
                                  </p:childTnLst>
                                </p:cTn>
                              </p:par>
                            </p:childTnLst>
                          </p:cTn>
                        </p:par>
                        <p:par>
                          <p:cTn id="80" fill="hold" nodeType="afterGroup">
                            <p:stCondLst>
                              <p:cond delay="1000"/>
                            </p:stCondLst>
                            <p:childTnLst>
                              <p:par>
                                <p:cTn id="81" presetID="22" presetClass="entr" presetSubtype="1" fill="hold" nodeType="afterEffect">
                                  <p:stCondLst>
                                    <p:cond delay="0"/>
                                  </p:stCondLst>
                                  <p:childTnLst>
                                    <p:set>
                                      <p:cBhvr>
                                        <p:cTn id="82" dur="1" fill="hold">
                                          <p:stCondLst>
                                            <p:cond delay="0"/>
                                          </p:stCondLst>
                                        </p:cTn>
                                        <p:tgtEl>
                                          <p:spTgt spid="425203"/>
                                        </p:tgtEl>
                                        <p:attrNameLst>
                                          <p:attrName>style.visibility</p:attrName>
                                        </p:attrNameLst>
                                      </p:cBhvr>
                                      <p:to>
                                        <p:strVal val="visible"/>
                                      </p:to>
                                    </p:set>
                                    <p:animEffect transition="in" filter="wipe(up)">
                                      <p:cBhvr>
                                        <p:cTn id="83" dur="500"/>
                                        <p:tgtEl>
                                          <p:spTgt spid="425203"/>
                                        </p:tgtEl>
                                      </p:cBhvr>
                                    </p:animEffect>
                                  </p:childTnLst>
                                </p:cTn>
                              </p:par>
                            </p:childTnLst>
                          </p:cTn>
                        </p:par>
                        <p:par>
                          <p:cTn id="84" fill="hold" nodeType="afterGroup">
                            <p:stCondLst>
                              <p:cond delay="1500"/>
                            </p:stCondLst>
                            <p:childTnLst>
                              <p:par>
                                <p:cTn id="85" presetID="22" presetClass="entr" presetSubtype="2" fill="hold" nodeType="afterEffect">
                                  <p:stCondLst>
                                    <p:cond delay="0"/>
                                  </p:stCondLst>
                                  <p:childTnLst>
                                    <p:set>
                                      <p:cBhvr>
                                        <p:cTn id="86" dur="1" fill="hold">
                                          <p:stCondLst>
                                            <p:cond delay="0"/>
                                          </p:stCondLst>
                                        </p:cTn>
                                        <p:tgtEl>
                                          <p:spTgt spid="425182"/>
                                        </p:tgtEl>
                                        <p:attrNameLst>
                                          <p:attrName>style.visibility</p:attrName>
                                        </p:attrNameLst>
                                      </p:cBhvr>
                                      <p:to>
                                        <p:strVal val="visible"/>
                                      </p:to>
                                    </p:set>
                                    <p:animEffect transition="in" filter="wipe(right)">
                                      <p:cBhvr>
                                        <p:cTn id="87" dur="500"/>
                                        <p:tgtEl>
                                          <p:spTgt spid="425182"/>
                                        </p:tgtEl>
                                      </p:cBhvr>
                                    </p:animEffect>
                                  </p:childTnLst>
                                </p:cTn>
                              </p:par>
                            </p:childTnLst>
                          </p:cTn>
                        </p:par>
                        <p:par>
                          <p:cTn id="88" fill="hold" nodeType="afterGroup">
                            <p:stCondLst>
                              <p:cond delay="2000"/>
                            </p:stCondLst>
                            <p:childTnLst>
                              <p:par>
                                <p:cTn id="89" presetID="22" presetClass="entr" presetSubtype="1" fill="hold" nodeType="afterEffect">
                                  <p:stCondLst>
                                    <p:cond delay="0"/>
                                  </p:stCondLst>
                                  <p:childTnLst>
                                    <p:set>
                                      <p:cBhvr>
                                        <p:cTn id="90" dur="1" fill="hold">
                                          <p:stCondLst>
                                            <p:cond delay="0"/>
                                          </p:stCondLst>
                                        </p:cTn>
                                        <p:tgtEl>
                                          <p:spTgt spid="425183"/>
                                        </p:tgtEl>
                                        <p:attrNameLst>
                                          <p:attrName>style.visibility</p:attrName>
                                        </p:attrNameLst>
                                      </p:cBhvr>
                                      <p:to>
                                        <p:strVal val="visible"/>
                                      </p:to>
                                    </p:set>
                                    <p:animEffect transition="in" filter="wipe(up)">
                                      <p:cBhvr>
                                        <p:cTn id="91" dur="500"/>
                                        <p:tgtEl>
                                          <p:spTgt spid="425183"/>
                                        </p:tgtEl>
                                      </p:cBhvr>
                                    </p:animEffect>
                                  </p:childTnLst>
                                </p:cTn>
                              </p:par>
                            </p:childTnLst>
                          </p:cTn>
                        </p:par>
                        <p:par>
                          <p:cTn id="92" fill="hold" nodeType="afterGroup">
                            <p:stCondLst>
                              <p:cond delay="2500"/>
                            </p:stCondLst>
                            <p:childTnLst>
                              <p:par>
                                <p:cTn id="93" presetID="22" presetClass="entr" presetSubtype="1" fill="hold" grpId="0" nodeType="afterEffect">
                                  <p:stCondLst>
                                    <p:cond delay="0"/>
                                  </p:stCondLst>
                                  <p:childTnLst>
                                    <p:set>
                                      <p:cBhvr>
                                        <p:cTn id="94" dur="1" fill="hold">
                                          <p:stCondLst>
                                            <p:cond delay="0"/>
                                          </p:stCondLst>
                                        </p:cTn>
                                        <p:tgtEl>
                                          <p:spTgt spid="425184"/>
                                        </p:tgtEl>
                                        <p:attrNameLst>
                                          <p:attrName>style.visibility</p:attrName>
                                        </p:attrNameLst>
                                      </p:cBhvr>
                                      <p:to>
                                        <p:strVal val="visible"/>
                                      </p:to>
                                    </p:set>
                                    <p:animEffect transition="in" filter="wipe(up)">
                                      <p:cBhvr>
                                        <p:cTn id="95" dur="500"/>
                                        <p:tgtEl>
                                          <p:spTgt spid="425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5160" grpId="0" autoUpdateAnimBg="0"/>
      <p:bldP spid="425174" grpId="0" animBg="1" autoUpdateAnimBg="0"/>
      <p:bldP spid="425175" grpId="0" autoUpdateAnimBg="0"/>
      <p:bldP spid="425176" grpId="0" animBg="1" autoUpdateAnimBg="0"/>
      <p:bldP spid="425177" grpId="0" animBg="1" autoUpdateAnimBg="0"/>
      <p:bldP spid="425178" grpId="0" animBg="1" autoUpdateAnimBg="0"/>
      <p:bldP spid="425184" grpId="0" autoUpdateAnimBg="0"/>
      <p:bldP spid="425185" grpId="0" animBg="1" autoUpdateAnimBg="0"/>
      <p:bldP spid="425186"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634" name="Group 2"/>
          <p:cNvGrpSpPr>
            <a:grpSpLocks/>
          </p:cNvGrpSpPr>
          <p:nvPr/>
        </p:nvGrpSpPr>
        <p:grpSpPr bwMode="auto">
          <a:xfrm>
            <a:off x="1528763" y="1268413"/>
            <a:ext cx="6816725" cy="4333875"/>
            <a:chOff x="963" y="799"/>
            <a:chExt cx="4294" cy="2730"/>
          </a:xfrm>
        </p:grpSpPr>
        <p:sp>
          <p:nvSpPr>
            <p:cNvPr id="425987" name="Oval 3"/>
            <p:cNvSpPr>
              <a:spLocks noChangeArrowheads="1"/>
            </p:cNvSpPr>
            <p:nvPr/>
          </p:nvSpPr>
          <p:spPr bwMode="auto">
            <a:xfrm>
              <a:off x="4569" y="910"/>
              <a:ext cx="68" cy="68"/>
            </a:xfrm>
            <a:prstGeom prst="ellipse">
              <a:avLst/>
            </a:prstGeom>
            <a:noFill/>
            <a:ln w="38100">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69677" name="Rectangle 4"/>
            <p:cNvSpPr>
              <a:spLocks noChangeArrowheads="1"/>
            </p:cNvSpPr>
            <p:nvPr/>
          </p:nvSpPr>
          <p:spPr bwMode="auto">
            <a:xfrm>
              <a:off x="4013" y="2499"/>
              <a:ext cx="332" cy="233"/>
            </a:xfrm>
            <a:prstGeom prst="rect">
              <a:avLst/>
            </a:prstGeom>
            <a:noFill/>
            <a:ln w="9525">
              <a:noFill/>
              <a:miter lim="800000"/>
              <a:headEnd/>
              <a:tailEnd/>
            </a:ln>
          </p:spPr>
          <p:txBody>
            <a:bodyPr wrap="none">
              <a:spAutoFit/>
            </a:bodyPr>
            <a:lstStyle/>
            <a:p>
              <a:pPr eaLnBrk="0" hangingPunct="0">
                <a:defRPr/>
              </a:pPr>
              <a:r>
                <a:rPr lang="en-US" altLang="zh-CN" b="1">
                  <a:latin typeface="Times New Roman" panose="02020603050405020304" pitchFamily="18" charset="0"/>
                  <a:cs typeface="Times New Roman" panose="02020603050405020304" pitchFamily="18" charset="0"/>
                </a:rPr>
                <a:t>  T</a:t>
              </a:r>
              <a:r>
                <a:rPr lang="en-US" altLang="zh-CN" b="1" baseline="-25000">
                  <a:latin typeface="Times New Roman" panose="02020603050405020304" pitchFamily="18" charset="0"/>
                  <a:cs typeface="Times New Roman" panose="02020603050405020304" pitchFamily="18" charset="0"/>
                </a:rPr>
                <a:t>5</a:t>
              </a:r>
            </a:p>
          </p:txBody>
        </p:sp>
        <p:sp>
          <p:nvSpPr>
            <p:cNvPr id="69678" name="Text Box 5"/>
            <p:cNvSpPr txBox="1">
              <a:spLocks noChangeArrowheads="1"/>
            </p:cNvSpPr>
            <p:nvPr/>
          </p:nvSpPr>
          <p:spPr bwMode="auto">
            <a:xfrm>
              <a:off x="4635" y="2124"/>
              <a:ext cx="319" cy="233"/>
            </a:xfrm>
            <a:prstGeom prst="rect">
              <a:avLst/>
            </a:prstGeom>
            <a:noFill/>
            <a:ln w="9525">
              <a:noFill/>
              <a:miter lim="800000"/>
              <a:headEnd/>
              <a:tailEnd/>
            </a:ln>
          </p:spPr>
          <p:txBody>
            <a:bodyPr>
              <a:spAutoFit/>
            </a:bodyPr>
            <a:lstStyle/>
            <a:p>
              <a:pPr>
                <a:spcBef>
                  <a:spcPct val="50000"/>
                </a:spcBef>
                <a:defRPr/>
              </a:pPr>
              <a:r>
                <a:rPr lang="en-US" altLang="zh-CN" b="1" i="1">
                  <a:solidFill>
                    <a:srgbClr val="FF3300"/>
                  </a:solidFill>
                  <a:latin typeface="Times New Roman" panose="02020603050405020304" pitchFamily="18" charset="0"/>
                  <a:cs typeface="Times New Roman" panose="02020603050405020304" pitchFamily="18" charset="0"/>
                </a:rPr>
                <a:t>Y </a:t>
              </a:r>
              <a:endParaRPr lang="en-US" altLang="zh-CN" b="1">
                <a:solidFill>
                  <a:srgbClr val="FF3300"/>
                </a:solidFill>
                <a:latin typeface="Times New Roman" panose="02020603050405020304" pitchFamily="18" charset="0"/>
                <a:cs typeface="Times New Roman" panose="02020603050405020304" pitchFamily="18" charset="0"/>
              </a:endParaRPr>
            </a:p>
          </p:txBody>
        </p:sp>
        <p:sp>
          <p:nvSpPr>
            <p:cNvPr id="69679" name="Text Box 6"/>
            <p:cNvSpPr txBox="1">
              <a:spLocks noChangeArrowheads="1"/>
            </p:cNvSpPr>
            <p:nvPr/>
          </p:nvSpPr>
          <p:spPr bwMode="auto">
            <a:xfrm>
              <a:off x="2953" y="2807"/>
              <a:ext cx="511" cy="233"/>
            </a:xfrm>
            <a:prstGeom prst="rect">
              <a:avLst/>
            </a:prstGeom>
            <a:noFill/>
            <a:ln w="9525">
              <a:noFill/>
              <a:miter lim="800000"/>
              <a:headEnd/>
              <a:tailEnd/>
            </a:ln>
          </p:spPr>
          <p:txBody>
            <a:bodyPr>
              <a:spAutoFit/>
            </a:bodyPr>
            <a:lstStyle/>
            <a:p>
              <a:pPr>
                <a:spcBef>
                  <a:spcPct val="50000"/>
                </a:spcBef>
                <a:defRPr/>
              </a:pPr>
              <a:r>
                <a:rPr lang="en-US" altLang="zh-CN" b="1" i="1">
                  <a:latin typeface="Times New Roman" panose="02020603050405020304" pitchFamily="18" charset="0"/>
                  <a:cs typeface="Times New Roman" panose="02020603050405020304" pitchFamily="18" charset="0"/>
                </a:rPr>
                <a:t>R</a:t>
              </a:r>
              <a:r>
                <a:rPr lang="en-US" altLang="zh-CN" b="1" baseline="-25000">
                  <a:latin typeface="Times New Roman" panose="02020603050405020304" pitchFamily="18" charset="0"/>
                  <a:cs typeface="Times New Roman" panose="02020603050405020304" pitchFamily="18" charset="0"/>
                </a:rPr>
                <a:t>3</a:t>
              </a:r>
              <a:endParaRPr lang="en-US" altLang="zh-CN" b="1">
                <a:latin typeface="Times New Roman" panose="02020603050405020304" pitchFamily="18" charset="0"/>
                <a:cs typeface="Times New Roman" panose="02020603050405020304" pitchFamily="18" charset="0"/>
              </a:endParaRPr>
            </a:p>
          </p:txBody>
        </p:sp>
        <p:sp>
          <p:nvSpPr>
            <p:cNvPr id="69680" name="Text Box 7"/>
            <p:cNvSpPr txBox="1">
              <a:spLocks noChangeArrowheads="1"/>
            </p:cNvSpPr>
            <p:nvPr/>
          </p:nvSpPr>
          <p:spPr bwMode="auto">
            <a:xfrm>
              <a:off x="3678" y="2799"/>
              <a:ext cx="478" cy="233"/>
            </a:xfrm>
            <a:prstGeom prst="rect">
              <a:avLst/>
            </a:prstGeom>
            <a:noFill/>
            <a:ln w="9525">
              <a:noFill/>
              <a:miter lim="800000"/>
              <a:headEnd/>
              <a:tailEnd/>
            </a:ln>
          </p:spPr>
          <p:txBody>
            <a:bodyPr>
              <a:spAutoFit/>
            </a:bodyPr>
            <a:lstStyle/>
            <a:p>
              <a:pPr>
                <a:spcBef>
                  <a:spcPct val="50000"/>
                </a:spcBef>
                <a:defRPr/>
              </a:pPr>
              <a:r>
                <a:rPr lang="en-US" altLang="zh-CN" b="1" i="1">
                  <a:latin typeface="Times New Roman" panose="02020603050405020304" pitchFamily="18" charset="0"/>
                  <a:cs typeface="Times New Roman" panose="02020603050405020304" pitchFamily="18" charset="0"/>
                </a:rPr>
                <a:t>R</a:t>
              </a:r>
              <a:r>
                <a:rPr lang="en-US" altLang="zh-CN" b="1" baseline="-25000">
                  <a:latin typeface="Times New Roman" panose="02020603050405020304" pitchFamily="18" charset="0"/>
                  <a:cs typeface="Times New Roman" panose="02020603050405020304" pitchFamily="18" charset="0"/>
                </a:rPr>
                <a:t>5</a:t>
              </a:r>
              <a:endParaRPr lang="en-US" altLang="zh-CN" b="1">
                <a:latin typeface="Times New Roman" panose="02020603050405020304" pitchFamily="18" charset="0"/>
                <a:cs typeface="Times New Roman" panose="02020603050405020304" pitchFamily="18" charset="0"/>
              </a:endParaRPr>
            </a:p>
          </p:txBody>
        </p:sp>
        <p:sp>
          <p:nvSpPr>
            <p:cNvPr id="69681" name="Text Box 8"/>
            <p:cNvSpPr txBox="1">
              <a:spLocks noChangeArrowheads="1"/>
            </p:cNvSpPr>
            <p:nvPr/>
          </p:nvSpPr>
          <p:spPr bwMode="auto">
            <a:xfrm>
              <a:off x="987" y="2103"/>
              <a:ext cx="318" cy="233"/>
            </a:xfrm>
            <a:prstGeom prst="rect">
              <a:avLst/>
            </a:prstGeom>
            <a:noFill/>
            <a:ln w="9525">
              <a:noFill/>
              <a:miter lim="800000"/>
              <a:headEnd/>
              <a:tailEnd/>
            </a:ln>
          </p:spPr>
          <p:txBody>
            <a:bodyPr>
              <a:spAutoFit/>
            </a:bodyPr>
            <a:lstStyle/>
            <a:p>
              <a:pPr>
                <a:spcBef>
                  <a:spcPct val="50000"/>
                </a:spcBef>
                <a:defRPr/>
              </a:pPr>
              <a:r>
                <a:rPr lang="en-US" altLang="zh-CN" b="1" i="1" dirty="0">
                  <a:solidFill>
                    <a:srgbClr val="FF3300"/>
                  </a:solidFill>
                  <a:latin typeface="Times New Roman" panose="02020603050405020304" pitchFamily="18" charset="0"/>
                  <a:cs typeface="Times New Roman" panose="02020603050405020304" pitchFamily="18" charset="0"/>
                </a:rPr>
                <a:t>A</a:t>
              </a:r>
              <a:endParaRPr lang="en-US" altLang="zh-CN" b="1" dirty="0">
                <a:solidFill>
                  <a:srgbClr val="FF3300"/>
                </a:solidFill>
                <a:latin typeface="Times New Roman" panose="02020603050405020304" pitchFamily="18" charset="0"/>
                <a:cs typeface="Times New Roman" panose="02020603050405020304" pitchFamily="18" charset="0"/>
              </a:endParaRPr>
            </a:p>
          </p:txBody>
        </p:sp>
        <p:sp>
          <p:nvSpPr>
            <p:cNvPr id="69682" name="Rectangle 9"/>
            <p:cNvSpPr>
              <a:spLocks noChangeArrowheads="1"/>
            </p:cNvSpPr>
            <p:nvPr/>
          </p:nvSpPr>
          <p:spPr bwMode="auto">
            <a:xfrm>
              <a:off x="963" y="2323"/>
              <a:ext cx="250" cy="233"/>
            </a:xfrm>
            <a:prstGeom prst="rect">
              <a:avLst/>
            </a:prstGeom>
            <a:noFill/>
            <a:ln w="9525">
              <a:noFill/>
              <a:miter lim="800000"/>
              <a:headEnd/>
              <a:tailEnd/>
            </a:ln>
          </p:spPr>
          <p:txBody>
            <a:bodyPr wrap="none">
              <a:spAutoFit/>
            </a:bodyPr>
            <a:lstStyle/>
            <a:p>
              <a:pPr>
                <a:defRPr/>
              </a:pPr>
              <a:r>
                <a:rPr lang="en-US" altLang="zh-CN" b="1" i="1">
                  <a:solidFill>
                    <a:srgbClr val="FF3300"/>
                  </a:solidFill>
                  <a:latin typeface="Times New Roman" panose="02020603050405020304" pitchFamily="18" charset="0"/>
                  <a:cs typeface="Times New Roman" panose="02020603050405020304" pitchFamily="18" charset="0"/>
                </a:rPr>
                <a:t>B</a:t>
              </a:r>
              <a:r>
                <a:rPr lang="en-US" altLang="zh-CN" b="1">
                  <a:solidFill>
                    <a:srgbClr val="FF3300"/>
                  </a:solidFill>
                  <a:latin typeface="Times New Roman" panose="02020603050405020304" pitchFamily="18" charset="0"/>
                  <a:cs typeface="Times New Roman" panose="02020603050405020304" pitchFamily="18" charset="0"/>
                </a:rPr>
                <a:t> </a:t>
              </a:r>
            </a:p>
          </p:txBody>
        </p:sp>
        <p:sp>
          <p:nvSpPr>
            <p:cNvPr id="69683" name="Rectangle 10"/>
            <p:cNvSpPr>
              <a:spLocks noChangeArrowheads="1"/>
            </p:cNvSpPr>
            <p:nvPr/>
          </p:nvSpPr>
          <p:spPr bwMode="auto">
            <a:xfrm>
              <a:off x="963" y="2537"/>
              <a:ext cx="244" cy="288"/>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1">
                  <a:solidFill>
                    <a:srgbClr val="FF3300"/>
                  </a:solidFill>
                  <a:cs typeface="Times New Roman" panose="02020603050405020304" pitchFamily="18" charset="0"/>
                </a:rPr>
                <a:t>C</a:t>
              </a:r>
            </a:p>
          </p:txBody>
        </p:sp>
        <p:sp>
          <p:nvSpPr>
            <p:cNvPr id="69684" name="Text Box 11"/>
            <p:cNvSpPr txBox="1">
              <a:spLocks noChangeArrowheads="1"/>
            </p:cNvSpPr>
            <p:nvPr/>
          </p:nvSpPr>
          <p:spPr bwMode="auto">
            <a:xfrm>
              <a:off x="4208" y="1114"/>
              <a:ext cx="531" cy="233"/>
            </a:xfrm>
            <a:prstGeom prst="rect">
              <a:avLst/>
            </a:prstGeom>
            <a:noFill/>
            <a:ln w="9525">
              <a:noFill/>
              <a:miter lim="800000"/>
              <a:headEnd/>
              <a:tailEnd/>
            </a:ln>
          </p:spPr>
          <p:txBody>
            <a:bodyPr>
              <a:spAutoFit/>
            </a:bodyPr>
            <a:lstStyle/>
            <a:p>
              <a:pPr>
                <a:spcBef>
                  <a:spcPct val="50000"/>
                </a:spcBef>
                <a:defRPr/>
              </a:pPr>
              <a:r>
                <a:rPr lang="en-US" altLang="zh-CN" b="1" i="1">
                  <a:latin typeface="Times New Roman" panose="02020603050405020304" pitchFamily="18" charset="0"/>
                  <a:cs typeface="Times New Roman" panose="02020603050405020304" pitchFamily="18" charset="0"/>
                </a:rPr>
                <a:t>R</a:t>
              </a:r>
              <a:r>
                <a:rPr lang="en-US" altLang="zh-CN" b="1" baseline="-25000">
                  <a:latin typeface="Times New Roman" panose="02020603050405020304" pitchFamily="18" charset="0"/>
                  <a:cs typeface="Times New Roman" panose="02020603050405020304" pitchFamily="18" charset="0"/>
                </a:rPr>
                <a:t>4</a:t>
              </a:r>
              <a:endParaRPr lang="en-US" altLang="zh-CN" b="1">
                <a:latin typeface="Times New Roman" panose="02020603050405020304" pitchFamily="18" charset="0"/>
                <a:cs typeface="Times New Roman" panose="02020603050405020304" pitchFamily="18" charset="0"/>
              </a:endParaRPr>
            </a:p>
          </p:txBody>
        </p:sp>
        <p:sp>
          <p:nvSpPr>
            <p:cNvPr id="69685" name="Text Box 12"/>
            <p:cNvSpPr txBox="1">
              <a:spLocks noChangeArrowheads="1"/>
            </p:cNvSpPr>
            <p:nvPr/>
          </p:nvSpPr>
          <p:spPr bwMode="auto">
            <a:xfrm>
              <a:off x="2971" y="1183"/>
              <a:ext cx="432" cy="233"/>
            </a:xfrm>
            <a:prstGeom prst="rect">
              <a:avLst/>
            </a:prstGeom>
            <a:noFill/>
            <a:ln w="9525">
              <a:noFill/>
              <a:miter lim="800000"/>
              <a:headEnd/>
              <a:tailEnd/>
            </a:ln>
          </p:spPr>
          <p:txBody>
            <a:bodyPr>
              <a:spAutoFit/>
            </a:bodyPr>
            <a:lstStyle/>
            <a:p>
              <a:pPr>
                <a:spcBef>
                  <a:spcPct val="50000"/>
                </a:spcBef>
                <a:defRPr/>
              </a:pPr>
              <a:r>
                <a:rPr lang="en-US" altLang="zh-CN" b="1" i="1">
                  <a:latin typeface="Times New Roman" panose="02020603050405020304" pitchFamily="18" charset="0"/>
                  <a:cs typeface="Times New Roman" panose="02020603050405020304" pitchFamily="18" charset="0"/>
                </a:rPr>
                <a:t>R</a:t>
              </a:r>
              <a:r>
                <a:rPr lang="en-US" altLang="zh-CN" b="1" baseline="-25000">
                  <a:latin typeface="Times New Roman" panose="02020603050405020304" pitchFamily="18" charset="0"/>
                  <a:cs typeface="Times New Roman" panose="02020603050405020304" pitchFamily="18" charset="0"/>
                </a:rPr>
                <a:t>2</a:t>
              </a:r>
              <a:endParaRPr lang="en-US" altLang="zh-CN" b="1">
                <a:latin typeface="Times New Roman" panose="02020603050405020304" pitchFamily="18" charset="0"/>
                <a:cs typeface="Times New Roman" panose="02020603050405020304" pitchFamily="18" charset="0"/>
              </a:endParaRPr>
            </a:p>
          </p:txBody>
        </p:sp>
        <p:sp>
          <p:nvSpPr>
            <p:cNvPr id="69686" name="Text Box 13"/>
            <p:cNvSpPr txBox="1">
              <a:spLocks noChangeArrowheads="1"/>
            </p:cNvSpPr>
            <p:nvPr/>
          </p:nvSpPr>
          <p:spPr bwMode="auto">
            <a:xfrm>
              <a:off x="2236" y="1225"/>
              <a:ext cx="354" cy="233"/>
            </a:xfrm>
            <a:prstGeom prst="rect">
              <a:avLst/>
            </a:prstGeom>
            <a:noFill/>
            <a:ln w="9525">
              <a:noFill/>
              <a:miter lim="800000"/>
              <a:headEnd/>
              <a:tailEnd/>
            </a:ln>
          </p:spPr>
          <p:txBody>
            <a:bodyPr>
              <a:spAutoFit/>
            </a:bodyPr>
            <a:lstStyle/>
            <a:p>
              <a:pPr>
                <a:spcBef>
                  <a:spcPct val="50000"/>
                </a:spcBef>
                <a:defRPr/>
              </a:pPr>
              <a:r>
                <a:rPr lang="en-US" altLang="zh-CN" b="1" i="1">
                  <a:latin typeface="Times New Roman" panose="02020603050405020304" pitchFamily="18" charset="0"/>
                  <a:cs typeface="Times New Roman" panose="02020603050405020304" pitchFamily="18" charset="0"/>
                </a:rPr>
                <a:t>R</a:t>
              </a:r>
              <a:r>
                <a:rPr lang="en-US" altLang="zh-CN" b="1" baseline="-25000">
                  <a:latin typeface="Times New Roman" panose="02020603050405020304" pitchFamily="18" charset="0"/>
                  <a:cs typeface="Times New Roman" panose="02020603050405020304" pitchFamily="18" charset="0"/>
                </a:rPr>
                <a:t>1</a:t>
              </a:r>
              <a:endParaRPr lang="en-US" altLang="zh-CN" b="1">
                <a:latin typeface="Times New Roman" panose="02020603050405020304" pitchFamily="18" charset="0"/>
                <a:cs typeface="Times New Roman" panose="02020603050405020304" pitchFamily="18" charset="0"/>
              </a:endParaRPr>
            </a:p>
          </p:txBody>
        </p:sp>
        <p:sp>
          <p:nvSpPr>
            <p:cNvPr id="69687" name="Rectangle 14"/>
            <p:cNvSpPr>
              <a:spLocks noChangeArrowheads="1"/>
            </p:cNvSpPr>
            <p:nvPr/>
          </p:nvSpPr>
          <p:spPr bwMode="auto">
            <a:xfrm>
              <a:off x="3207" y="1610"/>
              <a:ext cx="332" cy="233"/>
            </a:xfrm>
            <a:prstGeom prst="rect">
              <a:avLst/>
            </a:prstGeom>
            <a:noFill/>
            <a:ln w="9525">
              <a:noFill/>
              <a:miter lim="800000"/>
              <a:headEnd/>
              <a:tailEnd/>
            </a:ln>
          </p:spPr>
          <p:txBody>
            <a:bodyPr wrap="none">
              <a:spAutoFit/>
            </a:bodyPr>
            <a:lstStyle/>
            <a:p>
              <a:pPr>
                <a:spcBef>
                  <a:spcPct val="50000"/>
                </a:spcBef>
                <a:defRPr/>
              </a:pPr>
              <a:r>
                <a:rPr lang="en-US" altLang="zh-CN" b="1">
                  <a:latin typeface="Times New Roman" panose="02020603050405020304" pitchFamily="18" charset="0"/>
                  <a:cs typeface="Times New Roman" panose="02020603050405020304" pitchFamily="18" charset="0"/>
                </a:rPr>
                <a:t>  T</a:t>
              </a:r>
              <a:r>
                <a:rPr lang="en-US" altLang="zh-CN" b="1" baseline="-25000">
                  <a:latin typeface="Times New Roman" panose="02020603050405020304" pitchFamily="18" charset="0"/>
                  <a:cs typeface="Times New Roman" panose="02020603050405020304" pitchFamily="18" charset="0"/>
                </a:rPr>
                <a:t>3</a:t>
              </a:r>
            </a:p>
          </p:txBody>
        </p:sp>
        <p:sp>
          <p:nvSpPr>
            <p:cNvPr id="69688" name="Rectangle 15"/>
            <p:cNvSpPr>
              <a:spLocks noChangeArrowheads="1"/>
            </p:cNvSpPr>
            <p:nvPr/>
          </p:nvSpPr>
          <p:spPr bwMode="auto">
            <a:xfrm>
              <a:off x="3982" y="1764"/>
              <a:ext cx="332" cy="233"/>
            </a:xfrm>
            <a:prstGeom prst="rect">
              <a:avLst/>
            </a:prstGeom>
            <a:noFill/>
            <a:ln w="9525">
              <a:noFill/>
              <a:miter lim="800000"/>
              <a:headEnd/>
              <a:tailEnd/>
            </a:ln>
          </p:spPr>
          <p:txBody>
            <a:bodyPr wrap="none">
              <a:spAutoFit/>
            </a:bodyPr>
            <a:lstStyle/>
            <a:p>
              <a:pPr eaLnBrk="0" hangingPunct="0">
                <a:defRPr/>
              </a:pPr>
              <a:r>
                <a:rPr lang="en-US" altLang="zh-CN" b="1">
                  <a:latin typeface="Times New Roman" panose="02020603050405020304" pitchFamily="18" charset="0"/>
                  <a:cs typeface="Times New Roman" panose="02020603050405020304" pitchFamily="18" charset="0"/>
                </a:rPr>
                <a:t>  T</a:t>
              </a:r>
              <a:r>
                <a:rPr lang="en-US" altLang="zh-CN" b="1" baseline="-25000">
                  <a:latin typeface="Times New Roman" panose="02020603050405020304" pitchFamily="18" charset="0"/>
                  <a:cs typeface="Times New Roman" panose="02020603050405020304" pitchFamily="18" charset="0"/>
                </a:rPr>
                <a:t>4</a:t>
              </a:r>
            </a:p>
          </p:txBody>
        </p:sp>
        <p:sp>
          <p:nvSpPr>
            <p:cNvPr id="69689" name="Rectangle 16"/>
            <p:cNvSpPr>
              <a:spLocks noChangeArrowheads="1"/>
            </p:cNvSpPr>
            <p:nvPr/>
          </p:nvSpPr>
          <p:spPr bwMode="auto">
            <a:xfrm>
              <a:off x="2761" y="2001"/>
              <a:ext cx="262" cy="233"/>
            </a:xfrm>
            <a:prstGeom prst="rect">
              <a:avLst/>
            </a:prstGeom>
            <a:noFill/>
            <a:ln w="9525">
              <a:noFill/>
              <a:miter lim="800000"/>
              <a:headEnd/>
              <a:tailEnd/>
            </a:ln>
          </p:spPr>
          <p:txBody>
            <a:bodyPr wrap="none">
              <a:spAutoFit/>
            </a:bodyPr>
            <a:lstStyle/>
            <a:p>
              <a:pPr eaLnBrk="0" hangingPunct="0">
                <a:defRPr/>
              </a:pPr>
              <a:r>
                <a:rPr lang="en-US" altLang="zh-CN" b="1">
                  <a:latin typeface="Times New Roman" panose="02020603050405020304" pitchFamily="18" charset="0"/>
                  <a:cs typeface="Times New Roman" panose="02020603050405020304" pitchFamily="18" charset="0"/>
                </a:rPr>
                <a:t>T</a:t>
              </a:r>
              <a:r>
                <a:rPr lang="en-US" altLang="zh-CN" b="1" baseline="-25000">
                  <a:latin typeface="Times New Roman" panose="02020603050405020304" pitchFamily="18" charset="0"/>
                  <a:cs typeface="Times New Roman" panose="02020603050405020304" pitchFamily="18" charset="0"/>
                </a:rPr>
                <a:t>2</a:t>
              </a:r>
            </a:p>
          </p:txBody>
        </p:sp>
        <p:sp>
          <p:nvSpPr>
            <p:cNvPr id="69690" name="Text Box 17"/>
            <p:cNvSpPr txBox="1">
              <a:spLocks noChangeArrowheads="1"/>
            </p:cNvSpPr>
            <p:nvPr/>
          </p:nvSpPr>
          <p:spPr bwMode="auto">
            <a:xfrm>
              <a:off x="4626" y="799"/>
              <a:ext cx="631" cy="233"/>
            </a:xfrm>
            <a:prstGeom prst="rect">
              <a:avLst/>
            </a:prstGeom>
            <a:noFill/>
            <a:ln w="9525">
              <a:noFill/>
              <a:miter lim="800000"/>
              <a:headEnd/>
              <a:tailEnd/>
            </a:ln>
          </p:spPr>
          <p:txBody>
            <a:bodyPr>
              <a:spAutoFit/>
            </a:bodyPr>
            <a:lstStyle/>
            <a:p>
              <a:pPr>
                <a:spcBef>
                  <a:spcPct val="50000"/>
                </a:spcBef>
                <a:defRPr/>
              </a:pPr>
              <a:r>
                <a:rPr lang="en-US" altLang="zh-CN" b="1">
                  <a:solidFill>
                    <a:srgbClr val="FF3300"/>
                  </a:solidFill>
                  <a:latin typeface="Times New Roman" panose="02020603050405020304" pitchFamily="18" charset="0"/>
                  <a:cs typeface="Times New Roman" panose="02020603050405020304" pitchFamily="18" charset="0"/>
                </a:rPr>
                <a:t>+5V</a:t>
              </a:r>
            </a:p>
          </p:txBody>
        </p:sp>
        <p:sp>
          <p:nvSpPr>
            <p:cNvPr id="69691" name="Text Box 18"/>
            <p:cNvSpPr txBox="1">
              <a:spLocks noChangeArrowheads="1"/>
            </p:cNvSpPr>
            <p:nvPr/>
          </p:nvSpPr>
          <p:spPr bwMode="auto">
            <a:xfrm>
              <a:off x="1710" y="1597"/>
              <a:ext cx="568" cy="233"/>
            </a:xfrm>
            <a:prstGeom prst="rect">
              <a:avLst/>
            </a:prstGeom>
            <a:noFill/>
            <a:ln w="9525">
              <a:noFill/>
              <a:miter lim="800000"/>
              <a:headEnd/>
              <a:tailEnd/>
            </a:ln>
          </p:spPr>
          <p:txBody>
            <a:bodyPr>
              <a:spAutoFit/>
            </a:bodyPr>
            <a:lstStyle/>
            <a:p>
              <a:pPr>
                <a:spcBef>
                  <a:spcPct val="50000"/>
                </a:spcBef>
                <a:defRPr/>
              </a:pPr>
              <a:r>
                <a:rPr lang="en-US" altLang="zh-CN" b="1">
                  <a:latin typeface="Times New Roman" panose="02020603050405020304" pitchFamily="18" charset="0"/>
                  <a:cs typeface="Times New Roman" panose="02020603050405020304" pitchFamily="18" charset="0"/>
                </a:rPr>
                <a:t>    T</a:t>
              </a:r>
              <a:r>
                <a:rPr lang="en-US" altLang="zh-CN" b="1" baseline="-25000">
                  <a:latin typeface="Times New Roman" panose="02020603050405020304" pitchFamily="18" charset="0"/>
                  <a:cs typeface="Times New Roman" panose="02020603050405020304" pitchFamily="18" charset="0"/>
                </a:rPr>
                <a:t>1</a:t>
              </a:r>
            </a:p>
          </p:txBody>
        </p:sp>
        <p:sp>
          <p:nvSpPr>
            <p:cNvPr id="426003" name="Line 19"/>
            <p:cNvSpPr>
              <a:spLocks noChangeShapeType="1"/>
            </p:cNvSpPr>
            <p:nvPr/>
          </p:nvSpPr>
          <p:spPr bwMode="auto">
            <a:xfrm>
              <a:off x="2847" y="3529"/>
              <a:ext cx="149" cy="0"/>
            </a:xfrm>
            <a:prstGeom prst="line">
              <a:avLst/>
            </a:prstGeom>
            <a:noFill/>
            <a:ln w="38100">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04" name="Line 20"/>
            <p:cNvSpPr>
              <a:spLocks noChangeShapeType="1"/>
            </p:cNvSpPr>
            <p:nvPr/>
          </p:nvSpPr>
          <p:spPr bwMode="auto">
            <a:xfrm>
              <a:off x="4186" y="2801"/>
              <a:ext cx="0" cy="601"/>
            </a:xfrm>
            <a:prstGeom prst="line">
              <a:avLst/>
            </a:prstGeom>
            <a:noFill/>
            <a:ln w="38100">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05" name="Line 21"/>
            <p:cNvSpPr>
              <a:spLocks noChangeShapeType="1"/>
            </p:cNvSpPr>
            <p:nvPr/>
          </p:nvSpPr>
          <p:spPr bwMode="auto">
            <a:xfrm>
              <a:off x="4160" y="2098"/>
              <a:ext cx="0" cy="379"/>
            </a:xfrm>
            <a:prstGeom prst="line">
              <a:avLst/>
            </a:prstGeom>
            <a:noFill/>
            <a:ln w="38100">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06" name="Line 22"/>
            <p:cNvSpPr>
              <a:spLocks noChangeShapeType="1"/>
            </p:cNvSpPr>
            <p:nvPr/>
          </p:nvSpPr>
          <p:spPr bwMode="auto">
            <a:xfrm>
              <a:off x="3902" y="2455"/>
              <a:ext cx="0" cy="357"/>
            </a:xfrm>
            <a:prstGeom prst="line">
              <a:avLst/>
            </a:prstGeom>
            <a:noFill/>
            <a:ln w="38100">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07" name="Line 23"/>
            <p:cNvSpPr>
              <a:spLocks noChangeShapeType="1"/>
            </p:cNvSpPr>
            <p:nvPr/>
          </p:nvSpPr>
          <p:spPr bwMode="auto">
            <a:xfrm flipH="1">
              <a:off x="3902" y="2470"/>
              <a:ext cx="272" cy="114"/>
            </a:xfrm>
            <a:prstGeom prst="line">
              <a:avLst/>
            </a:prstGeom>
            <a:noFill/>
            <a:ln w="38100">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08" name="Line 24"/>
            <p:cNvSpPr>
              <a:spLocks noChangeShapeType="1"/>
            </p:cNvSpPr>
            <p:nvPr/>
          </p:nvSpPr>
          <p:spPr bwMode="auto">
            <a:xfrm>
              <a:off x="3902" y="2698"/>
              <a:ext cx="306" cy="114"/>
            </a:xfrm>
            <a:prstGeom prst="line">
              <a:avLst/>
            </a:prstGeom>
            <a:noFill/>
            <a:ln w="38100">
              <a:solidFill>
                <a:schemeClr val="tx2"/>
              </a:solidFill>
              <a:round/>
              <a:headEnd/>
              <a:tailEnd type="stealth" w="med" len="lg"/>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09" name="Line 25"/>
            <p:cNvSpPr>
              <a:spLocks noChangeShapeType="1"/>
            </p:cNvSpPr>
            <p:nvPr/>
          </p:nvSpPr>
          <p:spPr bwMode="auto">
            <a:xfrm rot="10787484" flipV="1">
              <a:off x="2208" y="951"/>
              <a:ext cx="2349" cy="0"/>
            </a:xfrm>
            <a:prstGeom prst="line">
              <a:avLst/>
            </a:prstGeom>
            <a:noFill/>
            <a:ln w="38100">
              <a:solidFill>
                <a:schemeClr val="tx2"/>
              </a:solidFill>
              <a:round/>
              <a:headEnd/>
              <a:tailEnd/>
            </a:ln>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10" name="Line 26"/>
            <p:cNvSpPr>
              <a:spLocks noChangeShapeType="1"/>
            </p:cNvSpPr>
            <p:nvPr/>
          </p:nvSpPr>
          <p:spPr bwMode="auto">
            <a:xfrm>
              <a:off x="3476" y="1590"/>
              <a:ext cx="674" cy="0"/>
            </a:xfrm>
            <a:prstGeom prst="line">
              <a:avLst/>
            </a:prstGeom>
            <a:noFill/>
            <a:ln w="38100">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11" name="Line 27"/>
            <p:cNvSpPr>
              <a:spLocks noChangeShapeType="1"/>
            </p:cNvSpPr>
            <p:nvPr/>
          </p:nvSpPr>
          <p:spPr bwMode="auto">
            <a:xfrm rot="5400000">
              <a:off x="2109" y="1612"/>
              <a:ext cx="0" cy="570"/>
            </a:xfrm>
            <a:prstGeom prst="line">
              <a:avLst/>
            </a:prstGeom>
            <a:noFill/>
            <a:ln w="38100">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12" name="Line 28"/>
            <p:cNvSpPr>
              <a:spLocks noChangeShapeType="1"/>
            </p:cNvSpPr>
            <p:nvPr/>
          </p:nvSpPr>
          <p:spPr bwMode="auto">
            <a:xfrm rot="5400000" flipH="1">
              <a:off x="2210" y="1954"/>
              <a:ext cx="241" cy="127"/>
            </a:xfrm>
            <a:prstGeom prst="line">
              <a:avLst/>
            </a:prstGeom>
            <a:noFill/>
            <a:ln w="38100">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13" name="Line 29"/>
            <p:cNvSpPr>
              <a:spLocks noChangeShapeType="1"/>
            </p:cNvSpPr>
            <p:nvPr/>
          </p:nvSpPr>
          <p:spPr bwMode="auto">
            <a:xfrm rot="5400000">
              <a:off x="1960" y="1952"/>
              <a:ext cx="241" cy="126"/>
            </a:xfrm>
            <a:prstGeom prst="line">
              <a:avLst/>
            </a:prstGeom>
            <a:noFill/>
            <a:ln w="38100">
              <a:solidFill>
                <a:schemeClr val="tx2"/>
              </a:solidFill>
              <a:round/>
              <a:headEnd/>
              <a:tailEnd type="stealth" w="med" len="lg"/>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14" name="Line 30"/>
            <p:cNvSpPr>
              <a:spLocks noChangeShapeType="1"/>
            </p:cNvSpPr>
            <p:nvPr/>
          </p:nvSpPr>
          <p:spPr bwMode="auto">
            <a:xfrm rot="5400000">
              <a:off x="1832" y="1951"/>
              <a:ext cx="241" cy="126"/>
            </a:xfrm>
            <a:prstGeom prst="line">
              <a:avLst/>
            </a:prstGeom>
            <a:noFill/>
            <a:ln w="38100">
              <a:solidFill>
                <a:schemeClr val="tx2"/>
              </a:solidFill>
              <a:round/>
              <a:headEnd/>
              <a:tailEnd type="stealth" w="med" len="lg"/>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15" name="Line 31"/>
            <p:cNvSpPr>
              <a:spLocks noChangeShapeType="1"/>
            </p:cNvSpPr>
            <p:nvPr/>
          </p:nvSpPr>
          <p:spPr bwMode="auto">
            <a:xfrm rot="5400000">
              <a:off x="1704" y="1954"/>
              <a:ext cx="241" cy="127"/>
            </a:xfrm>
            <a:prstGeom prst="line">
              <a:avLst/>
            </a:prstGeom>
            <a:noFill/>
            <a:ln w="38100">
              <a:solidFill>
                <a:schemeClr val="tx2"/>
              </a:solidFill>
              <a:round/>
              <a:headEnd/>
              <a:tailEnd type="stealth" w="med" len="lg"/>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16" name="Line 32"/>
            <p:cNvSpPr>
              <a:spLocks noChangeShapeType="1"/>
            </p:cNvSpPr>
            <p:nvPr/>
          </p:nvSpPr>
          <p:spPr bwMode="auto">
            <a:xfrm>
              <a:off x="2653" y="1949"/>
              <a:ext cx="0" cy="384"/>
            </a:xfrm>
            <a:prstGeom prst="line">
              <a:avLst/>
            </a:prstGeom>
            <a:noFill/>
            <a:ln w="38100">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17" name="Line 33"/>
            <p:cNvSpPr>
              <a:spLocks noChangeShapeType="1"/>
            </p:cNvSpPr>
            <p:nvPr/>
          </p:nvSpPr>
          <p:spPr bwMode="auto">
            <a:xfrm rot="509728" flipH="1">
              <a:off x="2659" y="1948"/>
              <a:ext cx="259" cy="145"/>
            </a:xfrm>
            <a:prstGeom prst="line">
              <a:avLst/>
            </a:prstGeom>
            <a:noFill/>
            <a:ln w="38100">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18" name="Line 34"/>
            <p:cNvSpPr>
              <a:spLocks noChangeShapeType="1"/>
            </p:cNvSpPr>
            <p:nvPr/>
          </p:nvSpPr>
          <p:spPr bwMode="auto">
            <a:xfrm>
              <a:off x="2652" y="2211"/>
              <a:ext cx="295" cy="145"/>
            </a:xfrm>
            <a:prstGeom prst="line">
              <a:avLst/>
            </a:prstGeom>
            <a:noFill/>
            <a:ln w="38100">
              <a:solidFill>
                <a:schemeClr val="tx2"/>
              </a:solidFill>
              <a:round/>
              <a:headEnd/>
              <a:tailEnd type="stealth" w="med" len="lg"/>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19" name="Line 35"/>
            <p:cNvSpPr>
              <a:spLocks noChangeShapeType="1"/>
            </p:cNvSpPr>
            <p:nvPr/>
          </p:nvSpPr>
          <p:spPr bwMode="auto">
            <a:xfrm>
              <a:off x="2385" y="2145"/>
              <a:ext cx="270" cy="0"/>
            </a:xfrm>
            <a:prstGeom prst="line">
              <a:avLst/>
            </a:prstGeom>
            <a:noFill/>
            <a:ln w="38100">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20" name="Line 36"/>
            <p:cNvSpPr>
              <a:spLocks noChangeShapeType="1"/>
            </p:cNvSpPr>
            <p:nvPr/>
          </p:nvSpPr>
          <p:spPr bwMode="auto">
            <a:xfrm>
              <a:off x="3853" y="1729"/>
              <a:ext cx="0" cy="383"/>
            </a:xfrm>
            <a:prstGeom prst="line">
              <a:avLst/>
            </a:prstGeom>
            <a:noFill/>
            <a:ln w="38100">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21" name="Line 37"/>
            <p:cNvSpPr>
              <a:spLocks noChangeShapeType="1"/>
            </p:cNvSpPr>
            <p:nvPr/>
          </p:nvSpPr>
          <p:spPr bwMode="auto">
            <a:xfrm flipH="1">
              <a:off x="3847" y="1769"/>
              <a:ext cx="306" cy="98"/>
            </a:xfrm>
            <a:prstGeom prst="line">
              <a:avLst/>
            </a:prstGeom>
            <a:noFill/>
            <a:ln w="38100">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22" name="Line 38"/>
            <p:cNvSpPr>
              <a:spLocks noChangeShapeType="1"/>
            </p:cNvSpPr>
            <p:nvPr/>
          </p:nvSpPr>
          <p:spPr bwMode="auto">
            <a:xfrm>
              <a:off x="3847" y="1990"/>
              <a:ext cx="331" cy="122"/>
            </a:xfrm>
            <a:prstGeom prst="line">
              <a:avLst/>
            </a:prstGeom>
            <a:noFill/>
            <a:ln w="38100">
              <a:solidFill>
                <a:schemeClr val="tx2"/>
              </a:solidFill>
              <a:round/>
              <a:headEnd/>
              <a:tailEnd type="stealth" w="med" len="lg"/>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23" name="Line 39"/>
            <p:cNvSpPr>
              <a:spLocks noChangeShapeType="1"/>
            </p:cNvSpPr>
            <p:nvPr/>
          </p:nvSpPr>
          <p:spPr bwMode="auto">
            <a:xfrm>
              <a:off x="3497" y="1934"/>
              <a:ext cx="363" cy="0"/>
            </a:xfrm>
            <a:prstGeom prst="line">
              <a:avLst/>
            </a:prstGeom>
            <a:noFill/>
            <a:ln w="38100">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24" name="Rectangle 40"/>
            <p:cNvSpPr>
              <a:spLocks noChangeArrowheads="1"/>
            </p:cNvSpPr>
            <p:nvPr/>
          </p:nvSpPr>
          <p:spPr bwMode="auto">
            <a:xfrm>
              <a:off x="2160" y="1253"/>
              <a:ext cx="90" cy="246"/>
            </a:xfrm>
            <a:prstGeom prst="rect">
              <a:avLst/>
            </a:prstGeom>
            <a:noFill/>
            <a:ln w="38100">
              <a:solidFill>
                <a:schemeClr val="tx2"/>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25" name="Line 41"/>
            <p:cNvSpPr>
              <a:spLocks noChangeShapeType="1"/>
            </p:cNvSpPr>
            <p:nvPr/>
          </p:nvSpPr>
          <p:spPr bwMode="auto">
            <a:xfrm>
              <a:off x="2213" y="953"/>
              <a:ext cx="0" cy="312"/>
            </a:xfrm>
            <a:prstGeom prst="line">
              <a:avLst/>
            </a:prstGeom>
            <a:noFill/>
            <a:ln w="38100">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26" name="Line 42"/>
            <p:cNvSpPr>
              <a:spLocks noChangeShapeType="1"/>
            </p:cNvSpPr>
            <p:nvPr/>
          </p:nvSpPr>
          <p:spPr bwMode="auto">
            <a:xfrm flipH="1">
              <a:off x="2925" y="958"/>
              <a:ext cx="11" cy="1018"/>
            </a:xfrm>
            <a:prstGeom prst="line">
              <a:avLst/>
            </a:prstGeom>
            <a:noFill/>
            <a:ln w="38100">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27" name="Line 43"/>
            <p:cNvSpPr>
              <a:spLocks noChangeShapeType="1"/>
            </p:cNvSpPr>
            <p:nvPr/>
          </p:nvSpPr>
          <p:spPr bwMode="auto">
            <a:xfrm>
              <a:off x="2921" y="2327"/>
              <a:ext cx="0" cy="528"/>
            </a:xfrm>
            <a:prstGeom prst="line">
              <a:avLst/>
            </a:prstGeom>
            <a:noFill/>
            <a:ln w="38100">
              <a:solidFill>
                <a:schemeClr val="tx2"/>
              </a:solidFill>
              <a:round/>
              <a:headEnd/>
              <a:tailEnd type="none" w="med" len="lg"/>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28" name="Line 44"/>
            <p:cNvSpPr>
              <a:spLocks noChangeShapeType="1"/>
            </p:cNvSpPr>
            <p:nvPr/>
          </p:nvSpPr>
          <p:spPr bwMode="auto">
            <a:xfrm>
              <a:off x="3627" y="1940"/>
              <a:ext cx="0" cy="872"/>
            </a:xfrm>
            <a:prstGeom prst="line">
              <a:avLst/>
            </a:prstGeom>
            <a:noFill/>
            <a:ln w="38100">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29" name="Line 45"/>
            <p:cNvSpPr>
              <a:spLocks noChangeShapeType="1"/>
            </p:cNvSpPr>
            <p:nvPr/>
          </p:nvSpPr>
          <p:spPr bwMode="auto">
            <a:xfrm>
              <a:off x="4152" y="953"/>
              <a:ext cx="0" cy="240"/>
            </a:xfrm>
            <a:prstGeom prst="line">
              <a:avLst/>
            </a:prstGeom>
            <a:noFill/>
            <a:ln w="38100">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30" name="Line 46"/>
            <p:cNvSpPr>
              <a:spLocks noChangeShapeType="1"/>
            </p:cNvSpPr>
            <p:nvPr/>
          </p:nvSpPr>
          <p:spPr bwMode="auto">
            <a:xfrm>
              <a:off x="4158" y="1375"/>
              <a:ext cx="0" cy="404"/>
            </a:xfrm>
            <a:prstGeom prst="line">
              <a:avLst/>
            </a:prstGeom>
            <a:noFill/>
            <a:ln w="38100">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31" name="Line 47"/>
            <p:cNvSpPr>
              <a:spLocks noChangeShapeType="1"/>
            </p:cNvSpPr>
            <p:nvPr/>
          </p:nvSpPr>
          <p:spPr bwMode="auto">
            <a:xfrm>
              <a:off x="2925" y="3400"/>
              <a:ext cx="1266" cy="0"/>
            </a:xfrm>
            <a:prstGeom prst="line">
              <a:avLst/>
            </a:prstGeom>
            <a:noFill/>
            <a:ln w="38100">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32" name="Line 48"/>
            <p:cNvSpPr>
              <a:spLocks noChangeShapeType="1"/>
            </p:cNvSpPr>
            <p:nvPr/>
          </p:nvSpPr>
          <p:spPr bwMode="auto">
            <a:xfrm>
              <a:off x="3214" y="1610"/>
              <a:ext cx="0" cy="302"/>
            </a:xfrm>
            <a:prstGeom prst="line">
              <a:avLst/>
            </a:prstGeom>
            <a:noFill/>
            <a:ln w="38100">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33" name="Line 49"/>
            <p:cNvSpPr>
              <a:spLocks noChangeShapeType="1"/>
            </p:cNvSpPr>
            <p:nvPr/>
          </p:nvSpPr>
          <p:spPr bwMode="auto">
            <a:xfrm flipH="1">
              <a:off x="3214" y="1587"/>
              <a:ext cx="283" cy="122"/>
            </a:xfrm>
            <a:prstGeom prst="line">
              <a:avLst/>
            </a:prstGeom>
            <a:noFill/>
            <a:ln w="38100">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34" name="Line 50"/>
            <p:cNvSpPr>
              <a:spLocks noChangeShapeType="1"/>
            </p:cNvSpPr>
            <p:nvPr/>
          </p:nvSpPr>
          <p:spPr bwMode="auto">
            <a:xfrm>
              <a:off x="3220" y="1818"/>
              <a:ext cx="320" cy="122"/>
            </a:xfrm>
            <a:prstGeom prst="line">
              <a:avLst/>
            </a:prstGeom>
            <a:noFill/>
            <a:ln w="38100">
              <a:solidFill>
                <a:schemeClr val="tx2"/>
              </a:solidFill>
              <a:round/>
              <a:headEnd/>
              <a:tailEnd type="stealth" w="med" len="lg"/>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35" name="Line 51"/>
            <p:cNvSpPr>
              <a:spLocks noChangeShapeType="1"/>
            </p:cNvSpPr>
            <p:nvPr/>
          </p:nvSpPr>
          <p:spPr bwMode="auto">
            <a:xfrm>
              <a:off x="4165" y="2284"/>
              <a:ext cx="425" cy="0"/>
            </a:xfrm>
            <a:prstGeom prst="line">
              <a:avLst/>
            </a:prstGeom>
            <a:noFill/>
            <a:ln w="38100">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36" name="Oval 52"/>
            <p:cNvSpPr>
              <a:spLocks noChangeArrowheads="1"/>
            </p:cNvSpPr>
            <p:nvPr/>
          </p:nvSpPr>
          <p:spPr bwMode="auto">
            <a:xfrm>
              <a:off x="4590" y="2241"/>
              <a:ext cx="68" cy="68"/>
            </a:xfrm>
            <a:prstGeom prst="ellipse">
              <a:avLst/>
            </a:prstGeom>
            <a:noFill/>
            <a:ln w="38100">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37" name="Line 53"/>
            <p:cNvSpPr>
              <a:spLocks noChangeShapeType="1"/>
            </p:cNvSpPr>
            <p:nvPr/>
          </p:nvSpPr>
          <p:spPr bwMode="auto">
            <a:xfrm>
              <a:off x="1774" y="2112"/>
              <a:ext cx="0" cy="215"/>
            </a:xfrm>
            <a:prstGeom prst="line">
              <a:avLst/>
            </a:prstGeom>
            <a:noFill/>
            <a:ln w="38100">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38" name="Line 54"/>
            <p:cNvSpPr>
              <a:spLocks noChangeShapeType="1"/>
            </p:cNvSpPr>
            <p:nvPr/>
          </p:nvSpPr>
          <p:spPr bwMode="auto">
            <a:xfrm flipH="1" flipV="1">
              <a:off x="1282" y="2327"/>
              <a:ext cx="492" cy="0"/>
            </a:xfrm>
            <a:prstGeom prst="line">
              <a:avLst/>
            </a:prstGeom>
            <a:noFill/>
            <a:ln w="38100">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39" name="Line 55"/>
            <p:cNvSpPr>
              <a:spLocks noChangeShapeType="1"/>
            </p:cNvSpPr>
            <p:nvPr/>
          </p:nvSpPr>
          <p:spPr bwMode="auto">
            <a:xfrm>
              <a:off x="1913" y="2112"/>
              <a:ext cx="0" cy="386"/>
            </a:xfrm>
            <a:prstGeom prst="line">
              <a:avLst/>
            </a:prstGeom>
            <a:noFill/>
            <a:ln w="38100">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40" name="Line 56"/>
            <p:cNvSpPr>
              <a:spLocks noChangeShapeType="1"/>
            </p:cNvSpPr>
            <p:nvPr/>
          </p:nvSpPr>
          <p:spPr bwMode="auto">
            <a:xfrm flipH="1" flipV="1">
              <a:off x="1282" y="2498"/>
              <a:ext cx="638" cy="0"/>
            </a:xfrm>
            <a:prstGeom prst="line">
              <a:avLst/>
            </a:prstGeom>
            <a:noFill/>
            <a:ln w="38100">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41" name="Line 57"/>
            <p:cNvSpPr>
              <a:spLocks noChangeShapeType="1"/>
            </p:cNvSpPr>
            <p:nvPr/>
          </p:nvSpPr>
          <p:spPr bwMode="auto">
            <a:xfrm>
              <a:off x="2026" y="2112"/>
              <a:ext cx="0" cy="558"/>
            </a:xfrm>
            <a:prstGeom prst="line">
              <a:avLst/>
            </a:prstGeom>
            <a:noFill/>
            <a:ln w="38100">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42" name="Line 58"/>
            <p:cNvSpPr>
              <a:spLocks noChangeShapeType="1"/>
            </p:cNvSpPr>
            <p:nvPr/>
          </p:nvSpPr>
          <p:spPr bwMode="auto">
            <a:xfrm flipH="1" flipV="1">
              <a:off x="1275" y="2670"/>
              <a:ext cx="759" cy="0"/>
            </a:xfrm>
            <a:prstGeom prst="line">
              <a:avLst/>
            </a:prstGeom>
            <a:noFill/>
            <a:ln w="38100">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43" name="Line 59"/>
            <p:cNvSpPr>
              <a:spLocks noChangeShapeType="1"/>
            </p:cNvSpPr>
            <p:nvPr/>
          </p:nvSpPr>
          <p:spPr bwMode="auto">
            <a:xfrm>
              <a:off x="2919" y="3400"/>
              <a:ext cx="0" cy="129"/>
            </a:xfrm>
            <a:prstGeom prst="line">
              <a:avLst/>
            </a:prstGeom>
            <a:noFill/>
            <a:ln w="38100">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44" name="Oval 60"/>
            <p:cNvSpPr>
              <a:spLocks noChangeArrowheads="1"/>
            </p:cNvSpPr>
            <p:nvPr/>
          </p:nvSpPr>
          <p:spPr bwMode="auto">
            <a:xfrm>
              <a:off x="1211" y="2284"/>
              <a:ext cx="68" cy="69"/>
            </a:xfrm>
            <a:prstGeom prst="ellipse">
              <a:avLst/>
            </a:prstGeom>
            <a:noFill/>
            <a:ln w="38100">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45" name="Oval 61"/>
            <p:cNvSpPr>
              <a:spLocks noChangeArrowheads="1"/>
            </p:cNvSpPr>
            <p:nvPr/>
          </p:nvSpPr>
          <p:spPr bwMode="auto">
            <a:xfrm>
              <a:off x="1211" y="2456"/>
              <a:ext cx="68" cy="68"/>
            </a:xfrm>
            <a:prstGeom prst="ellipse">
              <a:avLst/>
            </a:prstGeom>
            <a:noFill/>
            <a:ln w="38100">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46" name="Oval 62"/>
            <p:cNvSpPr>
              <a:spLocks noChangeArrowheads="1"/>
            </p:cNvSpPr>
            <p:nvPr/>
          </p:nvSpPr>
          <p:spPr bwMode="auto">
            <a:xfrm>
              <a:off x="1211" y="2627"/>
              <a:ext cx="68" cy="69"/>
            </a:xfrm>
            <a:prstGeom prst="ellipse">
              <a:avLst/>
            </a:prstGeom>
            <a:noFill/>
            <a:ln w="38100">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47" name="Line 63"/>
            <p:cNvSpPr>
              <a:spLocks noChangeShapeType="1"/>
            </p:cNvSpPr>
            <p:nvPr/>
          </p:nvSpPr>
          <p:spPr bwMode="auto">
            <a:xfrm>
              <a:off x="2925" y="2641"/>
              <a:ext cx="973" cy="0"/>
            </a:xfrm>
            <a:prstGeom prst="line">
              <a:avLst/>
            </a:prstGeom>
            <a:noFill/>
            <a:ln w="38100">
              <a:solidFill>
                <a:srgbClr val="000018"/>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48" name="Line 64"/>
            <p:cNvSpPr>
              <a:spLocks noChangeShapeType="1"/>
            </p:cNvSpPr>
            <p:nvPr/>
          </p:nvSpPr>
          <p:spPr bwMode="auto">
            <a:xfrm>
              <a:off x="2922" y="1748"/>
              <a:ext cx="299" cy="0"/>
            </a:xfrm>
            <a:prstGeom prst="line">
              <a:avLst/>
            </a:prstGeom>
            <a:noFill/>
            <a:ln w="38100">
              <a:solidFill>
                <a:srgbClr val="000018"/>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49" name="Line 65"/>
            <p:cNvSpPr>
              <a:spLocks noChangeShapeType="1"/>
            </p:cNvSpPr>
            <p:nvPr/>
          </p:nvSpPr>
          <p:spPr bwMode="auto">
            <a:xfrm flipV="1">
              <a:off x="2208" y="1511"/>
              <a:ext cx="0" cy="386"/>
            </a:xfrm>
            <a:prstGeom prst="line">
              <a:avLst/>
            </a:prstGeom>
            <a:noFill/>
            <a:ln w="38100">
              <a:solidFill>
                <a:srgbClr val="000018"/>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50" name="Rectangle 66"/>
            <p:cNvSpPr>
              <a:spLocks noChangeArrowheads="1"/>
            </p:cNvSpPr>
            <p:nvPr/>
          </p:nvSpPr>
          <p:spPr bwMode="auto">
            <a:xfrm>
              <a:off x="2886" y="1233"/>
              <a:ext cx="90" cy="246"/>
            </a:xfrm>
            <a:prstGeom prst="rect">
              <a:avLst/>
            </a:prstGeom>
            <a:solidFill>
              <a:schemeClr val="bg1"/>
            </a:solidFill>
            <a:ln w="38100">
              <a:solidFill>
                <a:schemeClr val="tx2"/>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51" name="Rectangle 67"/>
            <p:cNvSpPr>
              <a:spLocks noChangeArrowheads="1"/>
            </p:cNvSpPr>
            <p:nvPr/>
          </p:nvSpPr>
          <p:spPr bwMode="auto">
            <a:xfrm>
              <a:off x="2872" y="2842"/>
              <a:ext cx="90" cy="246"/>
            </a:xfrm>
            <a:prstGeom prst="rect">
              <a:avLst/>
            </a:prstGeom>
            <a:noFill/>
            <a:ln w="38100">
              <a:solidFill>
                <a:schemeClr val="tx2"/>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52" name="Line 68"/>
            <p:cNvSpPr>
              <a:spLocks noChangeShapeType="1"/>
            </p:cNvSpPr>
            <p:nvPr/>
          </p:nvSpPr>
          <p:spPr bwMode="auto">
            <a:xfrm flipV="1">
              <a:off x="2920" y="3100"/>
              <a:ext cx="0" cy="300"/>
            </a:xfrm>
            <a:prstGeom prst="line">
              <a:avLst/>
            </a:prstGeom>
            <a:noFill/>
            <a:ln w="38100">
              <a:solidFill>
                <a:srgbClr val="000018"/>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53" name="Rectangle 69"/>
            <p:cNvSpPr>
              <a:spLocks noChangeArrowheads="1"/>
            </p:cNvSpPr>
            <p:nvPr/>
          </p:nvSpPr>
          <p:spPr bwMode="auto">
            <a:xfrm>
              <a:off x="3581" y="2799"/>
              <a:ext cx="90" cy="246"/>
            </a:xfrm>
            <a:prstGeom prst="rect">
              <a:avLst/>
            </a:prstGeom>
            <a:noFill/>
            <a:ln w="38100">
              <a:solidFill>
                <a:schemeClr val="tx2"/>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54" name="Line 70"/>
            <p:cNvSpPr>
              <a:spLocks noChangeShapeType="1"/>
            </p:cNvSpPr>
            <p:nvPr/>
          </p:nvSpPr>
          <p:spPr bwMode="auto">
            <a:xfrm>
              <a:off x="3633" y="3057"/>
              <a:ext cx="0" cy="343"/>
            </a:xfrm>
            <a:prstGeom prst="line">
              <a:avLst/>
            </a:prstGeom>
            <a:noFill/>
            <a:ln w="38100">
              <a:solidFill>
                <a:srgbClr val="000018"/>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55" name="Rectangle 71"/>
            <p:cNvSpPr>
              <a:spLocks noChangeArrowheads="1"/>
            </p:cNvSpPr>
            <p:nvPr/>
          </p:nvSpPr>
          <p:spPr bwMode="auto">
            <a:xfrm>
              <a:off x="4111" y="1132"/>
              <a:ext cx="90" cy="246"/>
            </a:xfrm>
            <a:prstGeom prst="rect">
              <a:avLst/>
            </a:prstGeom>
            <a:solidFill>
              <a:schemeClr val="bg1"/>
            </a:solidFill>
            <a:ln w="38100">
              <a:solidFill>
                <a:schemeClr val="tx2"/>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69745" name="Rectangle 72"/>
            <p:cNvSpPr>
              <a:spLocks noChangeArrowheads="1"/>
            </p:cNvSpPr>
            <p:nvPr/>
          </p:nvSpPr>
          <p:spPr bwMode="auto">
            <a:xfrm>
              <a:off x="2680" y="1627"/>
              <a:ext cx="116" cy="233"/>
            </a:xfrm>
            <a:prstGeom prst="rect">
              <a:avLst/>
            </a:prstGeom>
            <a:noFill/>
            <a:ln w="28575">
              <a:noFill/>
              <a:miter lim="800000"/>
              <a:headEnd/>
              <a:tailEnd/>
            </a:ln>
          </p:spPr>
          <p:txBody>
            <a:bodyPr wrap="none" anchor="ctr">
              <a:spAutoFit/>
            </a:bodyPr>
            <a:lstStyle/>
            <a:p>
              <a:pPr algn="ctr">
                <a:spcBef>
                  <a:spcPct val="50000"/>
                </a:spcBef>
                <a:defRPr/>
              </a:pPr>
              <a:endParaRPr lang="zh-CN" altLang="zh-CN" b="1">
                <a:solidFill>
                  <a:srgbClr val="FF3300"/>
                </a:solidFill>
                <a:latin typeface="Times New Roman" panose="02020603050405020304" pitchFamily="18" charset="0"/>
                <a:cs typeface="Times New Roman" panose="02020603050405020304" pitchFamily="18" charset="0"/>
              </a:endParaRPr>
            </a:p>
          </p:txBody>
        </p:sp>
      </p:grpSp>
      <p:sp>
        <p:nvSpPr>
          <p:cNvPr id="426057" name="Rectangle 73"/>
          <p:cNvSpPr>
            <a:spLocks noChangeArrowheads="1"/>
          </p:cNvSpPr>
          <p:nvPr/>
        </p:nvSpPr>
        <p:spPr bwMode="auto">
          <a:xfrm>
            <a:off x="546100" y="457200"/>
            <a:ext cx="2743200" cy="533400"/>
          </a:xfrm>
          <a:prstGeom prst="rect">
            <a:avLst/>
          </a:prstGeom>
          <a:noFill/>
          <a:ln w="9525">
            <a:noFill/>
            <a:miter lim="800000"/>
            <a:headEnd/>
            <a:tailEnd/>
          </a:ln>
        </p:spPr>
        <p:txBody>
          <a:bodyPr/>
          <a:lstStyle/>
          <a:p>
            <a:pPr>
              <a:spcBef>
                <a:spcPct val="20000"/>
              </a:spcBef>
              <a:defRPr/>
            </a:pPr>
            <a:r>
              <a:rPr lang="en-US" altLang="zh-CN" sz="2800" b="1">
                <a:solidFill>
                  <a:srgbClr val="E60000"/>
                </a:solidFill>
                <a:latin typeface="Times New Roman" panose="02020603050405020304" pitchFamily="18" charset="0"/>
                <a:cs typeface="Times New Roman" panose="02020603050405020304" pitchFamily="18" charset="0"/>
              </a:rPr>
              <a:t>2. </a:t>
            </a:r>
            <a:r>
              <a:rPr lang="zh-CN" altLang="en-US" sz="2800" b="1">
                <a:solidFill>
                  <a:srgbClr val="E60000"/>
                </a:solidFill>
                <a:latin typeface="Times New Roman" panose="02020603050405020304" pitchFamily="18" charset="0"/>
                <a:cs typeface="Times New Roman" panose="02020603050405020304" pitchFamily="18" charset="0"/>
              </a:rPr>
              <a:t>工作原理</a:t>
            </a:r>
          </a:p>
        </p:txBody>
      </p:sp>
      <p:sp>
        <p:nvSpPr>
          <p:cNvPr id="426058" name="Rectangle 74"/>
          <p:cNvSpPr>
            <a:spLocks noChangeArrowheads="1"/>
          </p:cNvSpPr>
          <p:nvPr/>
        </p:nvSpPr>
        <p:spPr bwMode="auto">
          <a:xfrm>
            <a:off x="5118100" y="5562600"/>
            <a:ext cx="2133600" cy="519113"/>
          </a:xfrm>
          <a:prstGeom prst="rect">
            <a:avLst/>
          </a:prstGeom>
          <a:noFill/>
          <a:ln w="28575">
            <a:noFill/>
            <a:miter lim="800000"/>
            <a:headEnd/>
            <a:tailEnd/>
          </a:ln>
          <a:effectLst/>
        </p:spPr>
        <p:txBody>
          <a:bodyPr anchor="ctr">
            <a:spAutoFit/>
          </a:bodyPr>
          <a:lstStyle/>
          <a:p>
            <a:pPr eaLnBrk="0" hangingPunct="0">
              <a:defRPr/>
            </a:pPr>
            <a:r>
              <a:rPr lang="en-US" altLang="zh-CN" sz="2800" b="1">
                <a:solidFill>
                  <a:srgbClr val="000099"/>
                </a:solidFill>
                <a:latin typeface="Times New Roman" panose="02020603050405020304" pitchFamily="18" charset="0"/>
                <a:cs typeface="Times New Roman" panose="02020603050405020304" pitchFamily="18" charset="0"/>
              </a:rPr>
              <a:t>T</a:t>
            </a:r>
            <a:r>
              <a:rPr lang="en-US" altLang="zh-CN" sz="2800" b="1" baseline="-25000">
                <a:solidFill>
                  <a:srgbClr val="000099"/>
                </a:solidFill>
                <a:latin typeface="Times New Roman" panose="02020603050405020304" pitchFamily="18" charset="0"/>
                <a:cs typeface="Times New Roman" panose="02020603050405020304" pitchFamily="18" charset="0"/>
              </a:rPr>
              <a:t>2</a:t>
            </a:r>
            <a:r>
              <a:rPr lang="zh-CN" altLang="en-US" sz="2800" b="1">
                <a:solidFill>
                  <a:srgbClr val="000099"/>
                </a:solidFill>
                <a:latin typeface="Times New Roman" panose="02020603050405020304" pitchFamily="18" charset="0"/>
                <a:cs typeface="Times New Roman" panose="02020603050405020304" pitchFamily="18" charset="0"/>
              </a:rPr>
              <a:t>、</a:t>
            </a:r>
            <a:r>
              <a:rPr lang="en-US" altLang="zh-CN" sz="2800" b="1">
                <a:solidFill>
                  <a:srgbClr val="000099"/>
                </a:solidFill>
                <a:latin typeface="Times New Roman" panose="02020603050405020304" pitchFamily="18" charset="0"/>
                <a:cs typeface="Times New Roman" panose="02020603050405020304" pitchFamily="18" charset="0"/>
              </a:rPr>
              <a:t>T</a:t>
            </a:r>
            <a:r>
              <a:rPr lang="en-US" altLang="zh-CN" sz="2800" b="1" baseline="-25000">
                <a:solidFill>
                  <a:srgbClr val="000099"/>
                </a:solidFill>
                <a:latin typeface="Times New Roman" panose="02020603050405020304" pitchFamily="18" charset="0"/>
                <a:cs typeface="Times New Roman" panose="02020603050405020304" pitchFamily="18" charset="0"/>
              </a:rPr>
              <a:t>5</a:t>
            </a:r>
            <a:r>
              <a:rPr lang="zh-CN" altLang="zh-CN" sz="2800" b="1">
                <a:solidFill>
                  <a:srgbClr val="000099"/>
                </a:solidFill>
                <a:latin typeface="Times New Roman" panose="02020603050405020304" pitchFamily="18" charset="0"/>
                <a:cs typeface="Times New Roman" panose="02020603050405020304" pitchFamily="18" charset="0"/>
              </a:rPr>
              <a:t>截止</a:t>
            </a:r>
            <a:endParaRPr lang="zh-CN" altLang="en-US" sz="2800" b="1">
              <a:solidFill>
                <a:srgbClr val="000099"/>
              </a:solidFill>
              <a:latin typeface="Times New Roman" panose="02020603050405020304" pitchFamily="18" charset="0"/>
              <a:cs typeface="Times New Roman" panose="02020603050405020304" pitchFamily="18" charset="0"/>
            </a:endParaRPr>
          </a:p>
        </p:txBody>
      </p:sp>
      <p:sp>
        <p:nvSpPr>
          <p:cNvPr id="426059" name="Rectangle 75"/>
          <p:cNvSpPr>
            <a:spLocks noChangeArrowheads="1"/>
          </p:cNvSpPr>
          <p:nvPr/>
        </p:nvSpPr>
        <p:spPr bwMode="auto">
          <a:xfrm>
            <a:off x="6718300" y="2438400"/>
            <a:ext cx="1752600" cy="830997"/>
          </a:xfrm>
          <a:prstGeom prst="rect">
            <a:avLst/>
          </a:prstGeom>
          <a:noFill/>
          <a:ln w="38100" cap="sq">
            <a:noFill/>
            <a:miter lim="800000"/>
            <a:headEnd/>
            <a:tailEnd/>
          </a:ln>
          <a:effectLst/>
        </p:spPr>
        <p:txBody>
          <a:bodyPr>
            <a:spAutoFit/>
          </a:bodyPr>
          <a:lstStyle/>
          <a:p>
            <a:pPr>
              <a:spcBef>
                <a:spcPct val="50000"/>
              </a:spcBef>
              <a:defRPr/>
            </a:pPr>
            <a:r>
              <a:rPr lang="en-US" altLang="zh-CN" sz="2400" b="1" dirty="0">
                <a:solidFill>
                  <a:srgbClr val="000099"/>
                </a:solidFill>
                <a:latin typeface="Times New Roman" panose="02020603050405020304" pitchFamily="18" charset="0"/>
                <a:cs typeface="Times New Roman" panose="02020603050405020304" pitchFamily="18" charset="0"/>
              </a:rPr>
              <a:t> </a:t>
            </a:r>
            <a:r>
              <a:rPr lang="zh-CN" altLang="en-US" sz="2400" b="1" dirty="0">
                <a:solidFill>
                  <a:srgbClr val="000099"/>
                </a:solidFill>
                <a:latin typeface="Times New Roman" panose="02020603050405020304" pitchFamily="18" charset="0"/>
                <a:cs typeface="Times New Roman" panose="02020603050405020304" pitchFamily="18" charset="0"/>
              </a:rPr>
              <a:t>负载电流（拉电流）</a:t>
            </a:r>
          </a:p>
        </p:txBody>
      </p:sp>
      <p:grpSp>
        <p:nvGrpSpPr>
          <p:cNvPr id="3" name="Group 76"/>
          <p:cNvGrpSpPr>
            <a:grpSpLocks/>
          </p:cNvGrpSpPr>
          <p:nvPr/>
        </p:nvGrpSpPr>
        <p:grpSpPr bwMode="auto">
          <a:xfrm>
            <a:off x="612776" y="3500438"/>
            <a:ext cx="1133475" cy="1379537"/>
            <a:chOff x="522" y="2271"/>
            <a:chExt cx="714" cy="869"/>
          </a:xfrm>
        </p:grpSpPr>
        <p:sp>
          <p:nvSpPr>
            <p:cNvPr id="69672" name="Text Box 77"/>
            <p:cNvSpPr txBox="1">
              <a:spLocks noChangeArrowheads="1"/>
            </p:cNvSpPr>
            <p:nvPr/>
          </p:nvSpPr>
          <p:spPr bwMode="auto">
            <a:xfrm>
              <a:off x="522" y="2810"/>
              <a:ext cx="714" cy="330"/>
            </a:xfrm>
            <a:prstGeom prst="rect">
              <a:avLst/>
            </a:prstGeom>
            <a:noFill/>
            <a:ln w="28575">
              <a:noFill/>
              <a:miter lim="800000"/>
              <a:headEnd/>
              <a:tailEnd/>
            </a:ln>
          </p:spPr>
          <p:txBody>
            <a:bodyPr wrap="none" anchor="ctr">
              <a:spAutoFit/>
            </a:bodyPr>
            <a:lstStyle/>
            <a:p>
              <a:pPr algn="ctr">
                <a:spcBef>
                  <a:spcPct val="50000"/>
                </a:spcBef>
                <a:defRPr/>
              </a:pPr>
              <a:r>
                <a:rPr lang="en-US" altLang="zh-CN" sz="2800" b="1">
                  <a:solidFill>
                    <a:srgbClr val="FF3300"/>
                  </a:solidFill>
                  <a:latin typeface="Times New Roman" panose="02020603050405020304" pitchFamily="18" charset="0"/>
                  <a:cs typeface="Times New Roman" panose="02020603050405020304" pitchFamily="18" charset="0"/>
                </a:rPr>
                <a:t>(0.3V)</a:t>
              </a:r>
              <a:endParaRPr lang="en-US" altLang="zh-CN" sz="3200" b="1">
                <a:solidFill>
                  <a:srgbClr val="FF3300"/>
                </a:solidFill>
                <a:latin typeface="Times New Roman" panose="02020603050405020304" pitchFamily="18" charset="0"/>
                <a:cs typeface="Times New Roman" panose="02020603050405020304" pitchFamily="18" charset="0"/>
              </a:endParaRPr>
            </a:p>
          </p:txBody>
        </p:sp>
        <p:sp>
          <p:nvSpPr>
            <p:cNvPr id="426062" name="AutoShape 78"/>
            <p:cNvSpPr>
              <a:spLocks/>
            </p:cNvSpPr>
            <p:nvPr/>
          </p:nvSpPr>
          <p:spPr bwMode="auto">
            <a:xfrm>
              <a:off x="1056" y="2271"/>
              <a:ext cx="69" cy="336"/>
            </a:xfrm>
            <a:prstGeom prst="leftBrace">
              <a:avLst>
                <a:gd name="adj1" fmla="val 40580"/>
                <a:gd name="adj2" fmla="val 50000"/>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69674" name="Text Box 79"/>
            <p:cNvSpPr txBox="1">
              <a:spLocks noChangeArrowheads="1"/>
            </p:cNvSpPr>
            <p:nvPr/>
          </p:nvSpPr>
          <p:spPr bwMode="auto">
            <a:xfrm>
              <a:off x="669" y="2289"/>
              <a:ext cx="340" cy="327"/>
            </a:xfrm>
            <a:prstGeom prst="rect">
              <a:avLst/>
            </a:prstGeom>
            <a:noFill/>
            <a:ln w="28575">
              <a:noFill/>
              <a:miter lim="800000"/>
              <a:headEnd/>
              <a:tailEnd/>
            </a:ln>
          </p:spPr>
          <p:txBody>
            <a:bodyPr wrap="none" anchor="ctr">
              <a:spAutoFit/>
            </a:bodyPr>
            <a:lstStyle/>
            <a:p>
              <a:pPr algn="ctr">
                <a:spcBef>
                  <a:spcPct val="50000"/>
                </a:spcBef>
                <a:defRPr/>
              </a:pPr>
              <a:r>
                <a:rPr lang="en-US" altLang="zh-CN" sz="2800" b="1">
                  <a:solidFill>
                    <a:srgbClr val="FF3300"/>
                  </a:solidFill>
                  <a:latin typeface="Times New Roman" panose="02020603050405020304" pitchFamily="18" charset="0"/>
                  <a:cs typeface="Times New Roman" panose="02020603050405020304" pitchFamily="18" charset="0"/>
                </a:rPr>
                <a:t> 1 </a:t>
              </a:r>
              <a:endParaRPr lang="en-US" altLang="zh-CN" sz="3200" b="1">
                <a:solidFill>
                  <a:srgbClr val="FF3300"/>
                </a:solidFill>
                <a:latin typeface="Times New Roman" panose="02020603050405020304" pitchFamily="18" charset="0"/>
                <a:cs typeface="Times New Roman" panose="02020603050405020304" pitchFamily="18" charset="0"/>
              </a:endParaRPr>
            </a:p>
          </p:txBody>
        </p:sp>
        <p:sp>
          <p:nvSpPr>
            <p:cNvPr id="69675" name="Text Box 80"/>
            <p:cNvSpPr txBox="1">
              <a:spLocks noChangeArrowheads="1"/>
            </p:cNvSpPr>
            <p:nvPr/>
          </p:nvSpPr>
          <p:spPr bwMode="auto">
            <a:xfrm>
              <a:off x="659" y="2599"/>
              <a:ext cx="340" cy="327"/>
            </a:xfrm>
            <a:prstGeom prst="rect">
              <a:avLst/>
            </a:prstGeom>
            <a:noFill/>
            <a:ln w="28575">
              <a:noFill/>
              <a:miter lim="800000"/>
              <a:headEnd/>
              <a:tailEnd/>
            </a:ln>
          </p:spPr>
          <p:txBody>
            <a:bodyPr wrap="none" anchor="ctr">
              <a:spAutoFit/>
            </a:bodyPr>
            <a:lstStyle/>
            <a:p>
              <a:pPr algn="ctr">
                <a:spcBef>
                  <a:spcPct val="50000"/>
                </a:spcBef>
                <a:defRPr/>
              </a:pPr>
              <a:r>
                <a:rPr lang="en-US" altLang="zh-CN" sz="2800" b="1">
                  <a:solidFill>
                    <a:schemeClr val="tx2"/>
                  </a:solidFill>
                  <a:latin typeface="Times New Roman" panose="02020603050405020304" pitchFamily="18" charset="0"/>
                  <a:cs typeface="Times New Roman" panose="02020603050405020304" pitchFamily="18" charset="0"/>
                </a:rPr>
                <a:t> 0 </a:t>
              </a:r>
              <a:endParaRPr lang="en-US" altLang="zh-CN" sz="3200" b="1">
                <a:solidFill>
                  <a:schemeClr val="tx2"/>
                </a:solidFill>
                <a:latin typeface="Times New Roman" panose="02020603050405020304" pitchFamily="18" charset="0"/>
                <a:cs typeface="Times New Roman" panose="02020603050405020304" pitchFamily="18" charset="0"/>
              </a:endParaRPr>
            </a:p>
          </p:txBody>
        </p:sp>
      </p:grpSp>
      <p:sp>
        <p:nvSpPr>
          <p:cNvPr id="426065" name="Line 81"/>
          <p:cNvSpPr>
            <a:spLocks noChangeShapeType="1"/>
          </p:cNvSpPr>
          <p:nvPr/>
        </p:nvSpPr>
        <p:spPr bwMode="auto">
          <a:xfrm>
            <a:off x="3616325" y="1557338"/>
            <a:ext cx="0" cy="1447800"/>
          </a:xfrm>
          <a:prstGeom prst="line">
            <a:avLst/>
          </a:prstGeom>
          <a:noFill/>
          <a:ln w="28575">
            <a:solidFill>
              <a:srgbClr val="CC0099"/>
            </a:solidFill>
            <a:prstDash val="dash"/>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66" name="Line 82"/>
          <p:cNvSpPr>
            <a:spLocks noChangeShapeType="1"/>
          </p:cNvSpPr>
          <p:nvPr/>
        </p:nvSpPr>
        <p:spPr bwMode="auto">
          <a:xfrm flipH="1">
            <a:off x="3309938" y="2900363"/>
            <a:ext cx="304800" cy="609600"/>
          </a:xfrm>
          <a:prstGeom prst="line">
            <a:avLst/>
          </a:prstGeom>
          <a:noFill/>
          <a:ln w="28575">
            <a:solidFill>
              <a:srgbClr val="CC0099"/>
            </a:solidFill>
            <a:prstDash val="dash"/>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67" name="Line 83"/>
          <p:cNvSpPr>
            <a:spLocks noChangeShapeType="1"/>
          </p:cNvSpPr>
          <p:nvPr/>
        </p:nvSpPr>
        <p:spPr bwMode="auto">
          <a:xfrm>
            <a:off x="3330575" y="3614738"/>
            <a:ext cx="0" cy="685800"/>
          </a:xfrm>
          <a:prstGeom prst="line">
            <a:avLst/>
          </a:prstGeom>
          <a:noFill/>
          <a:ln w="28575">
            <a:solidFill>
              <a:srgbClr val="CC0099"/>
            </a:solidFill>
            <a:prstDash val="dash"/>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68" name="Line 84"/>
          <p:cNvSpPr>
            <a:spLocks noChangeShapeType="1"/>
          </p:cNvSpPr>
          <p:nvPr/>
        </p:nvSpPr>
        <p:spPr bwMode="auto">
          <a:xfrm flipH="1">
            <a:off x="2263775" y="4329113"/>
            <a:ext cx="1066800" cy="0"/>
          </a:xfrm>
          <a:prstGeom prst="line">
            <a:avLst/>
          </a:prstGeom>
          <a:noFill/>
          <a:ln w="28575">
            <a:solidFill>
              <a:srgbClr val="CC0099"/>
            </a:solidFill>
            <a:prstDash val="dash"/>
            <a:round/>
            <a:headEnd/>
            <a:tailEnd type="stealth" w="med" len="lg"/>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69" name="Line 85"/>
          <p:cNvSpPr>
            <a:spLocks noChangeShapeType="1"/>
          </p:cNvSpPr>
          <p:nvPr/>
        </p:nvSpPr>
        <p:spPr bwMode="auto">
          <a:xfrm>
            <a:off x="6718300" y="1628775"/>
            <a:ext cx="0" cy="1905000"/>
          </a:xfrm>
          <a:prstGeom prst="line">
            <a:avLst/>
          </a:prstGeom>
          <a:noFill/>
          <a:ln w="38100" cap="sq">
            <a:solidFill>
              <a:srgbClr val="339933"/>
            </a:solidFill>
            <a:round/>
            <a:headEnd/>
            <a:tailEnd/>
          </a:ln>
          <a:effectLst/>
        </p:spPr>
        <p:txBody>
          <a:bodyPr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70" name="Line 86"/>
          <p:cNvSpPr>
            <a:spLocks noChangeShapeType="1"/>
          </p:cNvSpPr>
          <p:nvPr/>
        </p:nvSpPr>
        <p:spPr bwMode="auto">
          <a:xfrm>
            <a:off x="6718300" y="3533775"/>
            <a:ext cx="533400" cy="0"/>
          </a:xfrm>
          <a:prstGeom prst="line">
            <a:avLst/>
          </a:prstGeom>
          <a:noFill/>
          <a:ln w="38100" cap="sq">
            <a:solidFill>
              <a:srgbClr val="339933"/>
            </a:solidFill>
            <a:round/>
            <a:headEnd/>
            <a:tailEnd type="stealth" w="med" len="lg"/>
          </a:ln>
          <a:effectLst/>
        </p:spPr>
        <p:txBody>
          <a:bodyPr wrap="none"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71" name="Rectangle 87" descr="40%"/>
          <p:cNvSpPr>
            <a:spLocks noChangeArrowheads="1"/>
          </p:cNvSpPr>
          <p:nvPr/>
        </p:nvSpPr>
        <p:spPr bwMode="auto">
          <a:xfrm>
            <a:off x="1506538" y="5003800"/>
            <a:ext cx="2273300" cy="946150"/>
          </a:xfrm>
          <a:prstGeom prst="rect">
            <a:avLst/>
          </a:prstGeom>
          <a:pattFill prst="pct40">
            <a:fgClr>
              <a:srgbClr val="FFCCFF"/>
            </a:fgClr>
            <a:bgClr>
              <a:srgbClr val="FFFFFF"/>
            </a:bgClr>
          </a:pattFill>
          <a:ln w="9525">
            <a:noFill/>
            <a:miter lim="800000"/>
            <a:headEnd/>
            <a:tailEnd/>
          </a:ln>
        </p:spPr>
        <p:txBody>
          <a:bodyPr>
            <a:spAutoFit/>
          </a:bodyPr>
          <a:lstStyle/>
          <a:p>
            <a:pPr>
              <a:spcBef>
                <a:spcPct val="50000"/>
              </a:spcBef>
              <a:defRPr/>
            </a:pPr>
            <a:r>
              <a:rPr lang="zh-CN" altLang="en-US" sz="2800" b="1">
                <a:latin typeface="Times New Roman" panose="02020603050405020304" pitchFamily="18" charset="0"/>
                <a:cs typeface="Times New Roman" panose="02020603050405020304" pitchFamily="18" charset="0"/>
              </a:rPr>
              <a:t>输入有低 </a:t>
            </a:r>
            <a:r>
              <a:rPr lang="zh-CN" altLang="en-US" sz="2800" b="1">
                <a:solidFill>
                  <a:srgbClr val="FF3300"/>
                </a:solidFill>
                <a:latin typeface="Times New Roman" panose="02020603050405020304" pitchFamily="18" charset="0"/>
                <a:cs typeface="Times New Roman" panose="02020603050405020304" pitchFamily="18" charset="0"/>
              </a:rPr>
              <a:t> </a:t>
            </a:r>
            <a:r>
              <a:rPr lang="en-US" altLang="zh-CN" sz="2800" b="1">
                <a:solidFill>
                  <a:srgbClr val="FF3300"/>
                </a:solidFill>
                <a:latin typeface="Times New Roman" panose="02020603050405020304" pitchFamily="18" charset="0"/>
                <a:cs typeface="Times New Roman" panose="02020603050405020304" pitchFamily="18" charset="0"/>
              </a:rPr>
              <a:t>0 </a:t>
            </a:r>
            <a:r>
              <a:rPr lang="zh-CN" altLang="en-US" sz="2800" b="1">
                <a:latin typeface="Times New Roman" panose="02020603050405020304" pitchFamily="18" charset="0"/>
                <a:cs typeface="Times New Roman" panose="02020603050405020304" pitchFamily="18" charset="0"/>
              </a:rPr>
              <a:t>输出为高 </a:t>
            </a:r>
            <a:r>
              <a:rPr lang="zh-CN" altLang="en-US" sz="2800" b="1">
                <a:solidFill>
                  <a:srgbClr val="FF3300"/>
                </a:solidFill>
                <a:latin typeface="Times New Roman" panose="02020603050405020304" pitchFamily="18" charset="0"/>
                <a:cs typeface="Times New Roman" panose="02020603050405020304" pitchFamily="18" charset="0"/>
              </a:rPr>
              <a:t> </a:t>
            </a:r>
            <a:r>
              <a:rPr lang="en-US" altLang="zh-CN" sz="2800" b="1">
                <a:solidFill>
                  <a:srgbClr val="FF3300"/>
                </a:solidFill>
                <a:latin typeface="Times New Roman" panose="02020603050405020304" pitchFamily="18" charset="0"/>
                <a:cs typeface="Times New Roman" panose="02020603050405020304" pitchFamily="18" charset="0"/>
              </a:rPr>
              <a:t>1 </a:t>
            </a:r>
          </a:p>
        </p:txBody>
      </p:sp>
      <p:sp>
        <p:nvSpPr>
          <p:cNvPr id="426072" name="AutoShape 88" descr="70%"/>
          <p:cNvSpPr>
            <a:spLocks noChangeArrowheads="1"/>
          </p:cNvSpPr>
          <p:nvPr/>
        </p:nvSpPr>
        <p:spPr bwMode="auto">
          <a:xfrm>
            <a:off x="1689100" y="1981200"/>
            <a:ext cx="1117600" cy="609600"/>
          </a:xfrm>
          <a:prstGeom prst="wedgeEllipseCallout">
            <a:avLst>
              <a:gd name="adj1" fmla="val 103551"/>
              <a:gd name="adj2" fmla="val 107032"/>
            </a:avLst>
          </a:prstGeom>
          <a:pattFill prst="pct70">
            <a:fgClr>
              <a:srgbClr val="FFCC00"/>
            </a:fgClr>
            <a:bgClr>
              <a:srgbClr val="FFFFFF"/>
            </a:bgClr>
          </a:pattFill>
          <a:ln w="28575">
            <a:solidFill>
              <a:srgbClr val="FFCC00"/>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a:solidFill>
                  <a:schemeClr val="accent2"/>
                </a:solidFill>
                <a:cs typeface="Times New Roman" panose="02020603050405020304" pitchFamily="18" charset="0"/>
              </a:rPr>
              <a:t>1V</a:t>
            </a:r>
          </a:p>
        </p:txBody>
      </p:sp>
      <p:sp>
        <p:nvSpPr>
          <p:cNvPr id="426073" name="Text Box 89"/>
          <p:cNvSpPr txBox="1">
            <a:spLocks noChangeArrowheads="1"/>
          </p:cNvSpPr>
          <p:nvPr/>
        </p:nvSpPr>
        <p:spPr bwMode="auto">
          <a:xfrm>
            <a:off x="436563" y="908050"/>
            <a:ext cx="5287962" cy="519113"/>
          </a:xfrm>
          <a:prstGeom prst="rect">
            <a:avLst/>
          </a:prstGeom>
          <a:noFill/>
          <a:ln w="28575">
            <a:noFill/>
            <a:miter lim="800000"/>
            <a:headEnd/>
            <a:tailEnd/>
          </a:ln>
          <a:effectLst/>
        </p:spPr>
        <p:txBody>
          <a:bodyPr wrap="none" anchor="ctr">
            <a:spAutoFit/>
          </a:bodyPr>
          <a:lstStyle/>
          <a:p>
            <a:pPr algn="ctr">
              <a:spcBef>
                <a:spcPct val="50000"/>
              </a:spcBef>
              <a:defRPr/>
            </a:pPr>
            <a:r>
              <a:rPr lang="en-US" altLang="zh-CN" sz="2800" b="1">
                <a:solidFill>
                  <a:srgbClr val="005800"/>
                </a:solidFill>
                <a:latin typeface="Times New Roman" panose="02020603050405020304" pitchFamily="18" charset="0"/>
                <a:cs typeface="Times New Roman" panose="02020603050405020304" pitchFamily="18" charset="0"/>
              </a:rPr>
              <a:t>(2)  </a:t>
            </a:r>
            <a:r>
              <a:rPr lang="zh-CN" altLang="en-US" sz="2800" b="1">
                <a:solidFill>
                  <a:srgbClr val="005800"/>
                </a:solidFill>
                <a:latin typeface="Times New Roman" panose="02020603050405020304" pitchFamily="18" charset="0"/>
                <a:cs typeface="Times New Roman" panose="02020603050405020304" pitchFamily="18" charset="0"/>
              </a:rPr>
              <a:t>输入端有任一低电平 </a:t>
            </a:r>
            <a:r>
              <a:rPr lang="en-US" altLang="zh-CN" sz="2800" b="1">
                <a:solidFill>
                  <a:srgbClr val="005800"/>
                </a:solidFill>
                <a:latin typeface="Times New Roman" panose="02020603050405020304" pitchFamily="18" charset="0"/>
                <a:cs typeface="Times New Roman" panose="02020603050405020304" pitchFamily="18" charset="0"/>
              </a:rPr>
              <a:t>0 (0.3V)</a:t>
            </a:r>
          </a:p>
        </p:txBody>
      </p:sp>
      <p:sp>
        <p:nvSpPr>
          <p:cNvPr id="426074" name="Rectangle 90" descr="40%"/>
          <p:cNvSpPr>
            <a:spLocks noChangeArrowheads="1"/>
          </p:cNvSpPr>
          <p:nvPr/>
        </p:nvSpPr>
        <p:spPr bwMode="auto">
          <a:xfrm>
            <a:off x="468313" y="1844675"/>
            <a:ext cx="2514600" cy="860425"/>
          </a:xfrm>
          <a:prstGeom prst="rect">
            <a:avLst/>
          </a:prstGeom>
          <a:pattFill prst="pct40">
            <a:fgClr>
              <a:srgbClr val="00FF00"/>
            </a:fgClr>
            <a:bgClr>
              <a:srgbClr val="FFFFFF"/>
            </a:bgClr>
          </a:pattFill>
          <a:ln w="38100" cap="sq">
            <a:solidFill>
              <a:srgbClr val="FF0000"/>
            </a:solidFill>
            <a:miter lim="800000"/>
            <a:headEnd/>
            <a:tailEnd/>
          </a:ln>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FF3300"/>
                </a:solidFill>
                <a:cs typeface="Times New Roman" panose="02020603050405020304" pitchFamily="18" charset="0"/>
              </a:rPr>
              <a:t> </a:t>
            </a:r>
            <a:r>
              <a:rPr lang="zh-CN" altLang="en-US">
                <a:solidFill>
                  <a:srgbClr val="FF3300"/>
                </a:solidFill>
                <a:cs typeface="Times New Roman" panose="02020603050405020304" pitchFamily="18" charset="0"/>
              </a:rPr>
              <a:t>流过 </a:t>
            </a:r>
            <a:r>
              <a:rPr lang="en-US" altLang="zh-CN">
                <a:solidFill>
                  <a:srgbClr val="FF3300"/>
                </a:solidFill>
                <a:cs typeface="Times New Roman" panose="02020603050405020304" pitchFamily="18" charset="0"/>
              </a:rPr>
              <a:t>E</a:t>
            </a:r>
            <a:r>
              <a:rPr lang="zh-CN" altLang="en-US">
                <a:solidFill>
                  <a:srgbClr val="FF3300"/>
                </a:solidFill>
                <a:cs typeface="Times New Roman" panose="02020603050405020304" pitchFamily="18" charset="0"/>
              </a:rPr>
              <a:t>结的电流为正向电流</a:t>
            </a:r>
          </a:p>
        </p:txBody>
      </p:sp>
      <p:grpSp>
        <p:nvGrpSpPr>
          <p:cNvPr id="4" name="Group 91"/>
          <p:cNvGrpSpPr>
            <a:grpSpLocks/>
          </p:cNvGrpSpPr>
          <p:nvPr/>
        </p:nvGrpSpPr>
        <p:grpSpPr bwMode="auto">
          <a:xfrm>
            <a:off x="4794250" y="1590675"/>
            <a:ext cx="2286000" cy="2133600"/>
            <a:chOff x="3120" y="1008"/>
            <a:chExt cx="1440" cy="1344"/>
          </a:xfrm>
        </p:grpSpPr>
        <p:sp>
          <p:nvSpPr>
            <p:cNvPr id="426076" name="Line 92"/>
            <p:cNvSpPr>
              <a:spLocks noChangeShapeType="1"/>
            </p:cNvSpPr>
            <p:nvPr/>
          </p:nvSpPr>
          <p:spPr bwMode="auto">
            <a:xfrm>
              <a:off x="4200" y="2124"/>
              <a:ext cx="0" cy="192"/>
            </a:xfrm>
            <a:prstGeom prst="line">
              <a:avLst/>
            </a:prstGeom>
            <a:noFill/>
            <a:ln w="28575">
              <a:solidFill>
                <a:srgbClr val="FF0000"/>
              </a:solidFill>
              <a:prstDash val="dash"/>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77" name="Line 93"/>
            <p:cNvSpPr>
              <a:spLocks noChangeShapeType="1"/>
            </p:cNvSpPr>
            <p:nvPr/>
          </p:nvSpPr>
          <p:spPr bwMode="auto">
            <a:xfrm>
              <a:off x="3120" y="1008"/>
              <a:ext cx="0" cy="720"/>
            </a:xfrm>
            <a:prstGeom prst="line">
              <a:avLst/>
            </a:prstGeom>
            <a:noFill/>
            <a:ln w="28575">
              <a:solidFill>
                <a:srgbClr val="FF0000"/>
              </a:solidFill>
              <a:prstDash val="dash"/>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78" name="Line 94"/>
            <p:cNvSpPr>
              <a:spLocks noChangeShapeType="1"/>
            </p:cNvSpPr>
            <p:nvPr/>
          </p:nvSpPr>
          <p:spPr bwMode="auto">
            <a:xfrm>
              <a:off x="3120" y="1707"/>
              <a:ext cx="168" cy="0"/>
            </a:xfrm>
            <a:prstGeom prst="line">
              <a:avLst/>
            </a:prstGeom>
            <a:noFill/>
            <a:ln w="28575">
              <a:solidFill>
                <a:srgbClr val="FF0000"/>
              </a:solidFill>
              <a:prstDash val="dash"/>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79" name="Line 95"/>
            <p:cNvSpPr>
              <a:spLocks noChangeShapeType="1"/>
            </p:cNvSpPr>
            <p:nvPr/>
          </p:nvSpPr>
          <p:spPr bwMode="auto">
            <a:xfrm>
              <a:off x="3276" y="1712"/>
              <a:ext cx="384" cy="192"/>
            </a:xfrm>
            <a:prstGeom prst="line">
              <a:avLst/>
            </a:prstGeom>
            <a:noFill/>
            <a:ln w="28575">
              <a:solidFill>
                <a:srgbClr val="FF0000"/>
              </a:solidFill>
              <a:prstDash val="dash"/>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80" name="Line 96"/>
            <p:cNvSpPr>
              <a:spLocks noChangeShapeType="1"/>
            </p:cNvSpPr>
            <p:nvPr/>
          </p:nvSpPr>
          <p:spPr bwMode="auto">
            <a:xfrm>
              <a:off x="4224" y="2352"/>
              <a:ext cx="336" cy="0"/>
            </a:xfrm>
            <a:prstGeom prst="line">
              <a:avLst/>
            </a:prstGeom>
            <a:noFill/>
            <a:ln w="28575">
              <a:solidFill>
                <a:srgbClr val="FF0000"/>
              </a:solidFill>
              <a:prstDash val="dash"/>
              <a:round/>
              <a:headEnd/>
              <a:tailEnd type="triangle" w="med" len="me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81" name="Line 97"/>
            <p:cNvSpPr>
              <a:spLocks noChangeShapeType="1"/>
            </p:cNvSpPr>
            <p:nvPr/>
          </p:nvSpPr>
          <p:spPr bwMode="auto">
            <a:xfrm>
              <a:off x="4184" y="1056"/>
              <a:ext cx="0" cy="480"/>
            </a:xfrm>
            <a:prstGeom prst="line">
              <a:avLst/>
            </a:prstGeom>
            <a:noFill/>
            <a:ln w="28575">
              <a:solidFill>
                <a:srgbClr val="FF0000"/>
              </a:solidFill>
              <a:prstDash val="dash"/>
              <a:round/>
              <a:headEnd/>
              <a:tailEnd type="triangle" w="med" len="me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82" name="Line 98"/>
            <p:cNvSpPr>
              <a:spLocks noChangeShapeType="1"/>
            </p:cNvSpPr>
            <p:nvPr/>
          </p:nvSpPr>
          <p:spPr bwMode="auto">
            <a:xfrm>
              <a:off x="3692" y="1896"/>
              <a:ext cx="144" cy="0"/>
            </a:xfrm>
            <a:prstGeom prst="line">
              <a:avLst/>
            </a:prstGeom>
            <a:noFill/>
            <a:ln w="28575">
              <a:solidFill>
                <a:srgbClr val="FF0000"/>
              </a:solidFill>
              <a:prstDash val="dash"/>
              <a:round/>
              <a:headEnd/>
              <a:tailEnd type="triangle" w="med" len="me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83" name="Line 99"/>
            <p:cNvSpPr>
              <a:spLocks noChangeShapeType="1"/>
            </p:cNvSpPr>
            <p:nvPr/>
          </p:nvSpPr>
          <p:spPr bwMode="auto">
            <a:xfrm flipH="1">
              <a:off x="3648" y="1548"/>
              <a:ext cx="502" cy="0"/>
            </a:xfrm>
            <a:prstGeom prst="line">
              <a:avLst/>
            </a:prstGeom>
            <a:noFill/>
            <a:ln w="28575">
              <a:solidFill>
                <a:srgbClr val="FF0000"/>
              </a:solidFill>
              <a:prstDash val="dash"/>
              <a:round/>
              <a:headEnd/>
              <a:tailEnd type="triangle" w="med" len="me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84" name="Line 100"/>
            <p:cNvSpPr>
              <a:spLocks noChangeShapeType="1"/>
            </p:cNvSpPr>
            <p:nvPr/>
          </p:nvSpPr>
          <p:spPr bwMode="auto">
            <a:xfrm>
              <a:off x="4188" y="1616"/>
              <a:ext cx="0" cy="432"/>
            </a:xfrm>
            <a:prstGeom prst="line">
              <a:avLst/>
            </a:prstGeom>
            <a:noFill/>
            <a:ln w="28575">
              <a:solidFill>
                <a:srgbClr val="FF0000"/>
              </a:solidFill>
              <a:prstDash val="dash"/>
              <a:round/>
              <a:headEnd/>
              <a:tailEnd type="triangle" w="med" len="me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sp>
        <p:nvSpPr>
          <p:cNvPr id="426085" name="Rectangle 101"/>
          <p:cNvSpPr>
            <a:spLocks noChangeArrowheads="1"/>
          </p:cNvSpPr>
          <p:nvPr/>
        </p:nvSpPr>
        <p:spPr bwMode="auto">
          <a:xfrm>
            <a:off x="4103688" y="2590800"/>
            <a:ext cx="466794" cy="369332"/>
          </a:xfrm>
          <a:prstGeom prst="rect">
            <a:avLst/>
          </a:prstGeom>
          <a:noFill/>
          <a:ln w="9525">
            <a:noFill/>
            <a:miter lim="800000"/>
            <a:headEnd/>
            <a:tailEnd/>
          </a:ln>
        </p:spPr>
        <p:txBody>
          <a:bodyPr wrap="none">
            <a:spAutoFit/>
          </a:bodyPr>
          <a:lstStyle/>
          <a:p>
            <a:pPr>
              <a:spcBef>
                <a:spcPct val="50000"/>
              </a:spcBef>
              <a:defRPr/>
            </a:pPr>
            <a:r>
              <a:rPr lang="en-US" altLang="zh-CN" b="1" dirty="0">
                <a:solidFill>
                  <a:srgbClr val="FF3300"/>
                </a:solidFill>
                <a:latin typeface="Times New Roman" panose="02020603050405020304" pitchFamily="18" charset="0"/>
                <a:cs typeface="Times New Roman" panose="02020603050405020304" pitchFamily="18" charset="0"/>
              </a:rPr>
              <a:t>5V</a:t>
            </a:r>
          </a:p>
        </p:txBody>
      </p:sp>
      <p:grpSp>
        <p:nvGrpSpPr>
          <p:cNvPr id="5" name="Group 102"/>
          <p:cNvGrpSpPr>
            <a:grpSpLocks/>
          </p:cNvGrpSpPr>
          <p:nvPr/>
        </p:nvGrpSpPr>
        <p:grpSpPr bwMode="auto">
          <a:xfrm>
            <a:off x="6678613" y="3587750"/>
            <a:ext cx="2286000" cy="1000125"/>
            <a:chOff x="3888" y="2314"/>
            <a:chExt cx="1440" cy="630"/>
          </a:xfrm>
        </p:grpSpPr>
        <p:sp>
          <p:nvSpPr>
            <p:cNvPr id="69661" name="Rectangle 103"/>
            <p:cNvSpPr>
              <a:spLocks noChangeArrowheads="1"/>
            </p:cNvSpPr>
            <p:nvPr/>
          </p:nvSpPr>
          <p:spPr bwMode="auto">
            <a:xfrm>
              <a:off x="3888" y="2314"/>
              <a:ext cx="1440" cy="411"/>
            </a:xfrm>
            <a:prstGeom prst="rect">
              <a:avLst/>
            </a:prstGeom>
            <a:noFill/>
            <a:ln w="28575">
              <a:noFill/>
              <a:miter lim="800000"/>
              <a:headEnd/>
              <a:tailEnd/>
            </a:ln>
          </p:spPr>
          <p:txBody>
            <a:bodyPr anchor="ctr">
              <a:spAutoFit/>
            </a:bodyPr>
            <a:lstStyle/>
            <a:p>
              <a:pPr algn="ctr">
                <a:lnSpc>
                  <a:spcPct val="130000"/>
                </a:lnSpc>
                <a:spcBef>
                  <a:spcPct val="50000"/>
                </a:spcBef>
                <a:defRPr/>
              </a:pPr>
              <a:r>
                <a:rPr lang="en-US" altLang="zh-CN" sz="2800" b="1" dirty="0">
                  <a:solidFill>
                    <a:srgbClr val="FF0000"/>
                  </a:solidFill>
                  <a:latin typeface="Times New Roman" panose="02020603050405020304" pitchFamily="18" charset="0"/>
                  <a:cs typeface="Times New Roman" panose="02020603050405020304" pitchFamily="18" charset="0"/>
                </a:rPr>
                <a:t>V</a:t>
              </a:r>
              <a:r>
                <a:rPr lang="en-US" altLang="zh-CN" sz="2800" b="1" baseline="-25000" dirty="0">
                  <a:solidFill>
                    <a:srgbClr val="FF0000"/>
                  </a:solidFill>
                  <a:latin typeface="Times New Roman" panose="02020603050405020304" pitchFamily="18" charset="0"/>
                  <a:cs typeface="Times New Roman" panose="02020603050405020304" pitchFamily="18" charset="0"/>
                </a:rPr>
                <a:t>Y</a:t>
              </a:r>
              <a:r>
                <a:rPr lang="en-US" altLang="zh-CN" sz="2800" b="1" dirty="0">
                  <a:solidFill>
                    <a:srgbClr val="FF0000"/>
                  </a:solidFill>
                  <a:latin typeface="Times New Roman" panose="02020603050405020304" pitchFamily="18" charset="0"/>
                  <a:cs typeface="Times New Roman" panose="02020603050405020304" pitchFamily="18" charset="0"/>
                  <a:sym typeface="Symbol" pitchFamily="18" charset="2"/>
                </a:rPr>
                <a:t> </a:t>
              </a:r>
              <a:r>
                <a:rPr lang="en-US" altLang="zh-CN" sz="2800" b="1" dirty="0">
                  <a:solidFill>
                    <a:srgbClr val="FF0000"/>
                  </a:solidFill>
                  <a:latin typeface="Times New Roman" panose="02020603050405020304" pitchFamily="18" charset="0"/>
                  <a:cs typeface="Times New Roman" panose="02020603050405020304" pitchFamily="18" charset="0"/>
                </a:rPr>
                <a:t>5-0.7-0.7</a:t>
              </a:r>
              <a:endParaRPr lang="en-US" altLang="zh-CN" sz="3200" b="1" dirty="0">
                <a:solidFill>
                  <a:srgbClr val="FF0000"/>
                </a:solidFill>
                <a:latin typeface="Times New Roman" panose="02020603050405020304" pitchFamily="18" charset="0"/>
                <a:cs typeface="Times New Roman" panose="02020603050405020304" pitchFamily="18" charset="0"/>
              </a:endParaRPr>
            </a:p>
          </p:txBody>
        </p:sp>
        <p:sp>
          <p:nvSpPr>
            <p:cNvPr id="69662" name="Rectangle 104"/>
            <p:cNvSpPr>
              <a:spLocks noChangeArrowheads="1"/>
            </p:cNvSpPr>
            <p:nvPr/>
          </p:nvSpPr>
          <p:spPr bwMode="auto">
            <a:xfrm>
              <a:off x="3984" y="2514"/>
              <a:ext cx="886" cy="430"/>
            </a:xfrm>
            <a:prstGeom prst="rect">
              <a:avLst/>
            </a:prstGeom>
            <a:noFill/>
            <a:ln w="28575">
              <a:noFill/>
              <a:miter lim="800000"/>
              <a:headEnd/>
              <a:tailEnd/>
            </a:ln>
          </p:spPr>
          <p:txBody>
            <a:bodyPr wrap="none" anchor="ctr">
              <a:spAutoFit/>
            </a:bodyPr>
            <a:lstStyle/>
            <a:p>
              <a:pPr algn="ctr">
                <a:lnSpc>
                  <a:spcPct val="120000"/>
                </a:lnSpc>
                <a:spcBef>
                  <a:spcPct val="50000"/>
                </a:spcBef>
                <a:defRPr/>
              </a:pPr>
              <a:r>
                <a:rPr lang="en-US" altLang="zh-CN" sz="3200" b="1" dirty="0">
                  <a:solidFill>
                    <a:srgbClr val="FF0000"/>
                  </a:solidFill>
                  <a:latin typeface="Times New Roman" panose="02020603050405020304" pitchFamily="18" charset="0"/>
                  <a:cs typeface="Times New Roman" panose="02020603050405020304" pitchFamily="18" charset="0"/>
                </a:rPr>
                <a:t>   </a:t>
              </a:r>
              <a:r>
                <a:rPr lang="en-US" altLang="zh-CN" sz="2800" b="1" dirty="0">
                  <a:solidFill>
                    <a:srgbClr val="FF0000"/>
                  </a:solidFill>
                  <a:latin typeface="Times New Roman" panose="02020603050405020304" pitchFamily="18" charset="0"/>
                  <a:cs typeface="Times New Roman" panose="02020603050405020304" pitchFamily="18" charset="0"/>
                </a:rPr>
                <a:t>=3.6V</a:t>
              </a:r>
              <a:endParaRPr lang="en-US" altLang="zh-CN" sz="3200" b="1" dirty="0">
                <a:solidFill>
                  <a:srgbClr val="FF0000"/>
                </a:solidFill>
                <a:latin typeface="Times New Roman" panose="02020603050405020304" pitchFamily="18" charset="0"/>
                <a:cs typeface="Times New Roman" panose="02020603050405020304" pitchFamily="18" charset="0"/>
              </a:endParaRPr>
            </a:p>
          </p:txBody>
        </p:sp>
      </p:grpSp>
      <p:grpSp>
        <p:nvGrpSpPr>
          <p:cNvPr id="6" name="Group 105"/>
          <p:cNvGrpSpPr>
            <a:grpSpLocks/>
          </p:cNvGrpSpPr>
          <p:nvPr/>
        </p:nvGrpSpPr>
        <p:grpSpPr bwMode="auto">
          <a:xfrm>
            <a:off x="3792538" y="3092450"/>
            <a:ext cx="2894012" cy="1371600"/>
            <a:chOff x="2521" y="1948"/>
            <a:chExt cx="1823" cy="864"/>
          </a:xfrm>
        </p:grpSpPr>
        <p:sp>
          <p:nvSpPr>
            <p:cNvPr id="426090" name="Line 106"/>
            <p:cNvSpPr>
              <a:spLocks noChangeShapeType="1"/>
            </p:cNvSpPr>
            <p:nvPr/>
          </p:nvSpPr>
          <p:spPr bwMode="auto">
            <a:xfrm>
              <a:off x="4038" y="2455"/>
              <a:ext cx="0" cy="357"/>
            </a:xfrm>
            <a:prstGeom prst="line">
              <a:avLst/>
            </a:prstGeom>
            <a:noFill/>
            <a:ln w="57150">
              <a:solidFill>
                <a:schemeClr val="bg1"/>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91" name="Line 107"/>
            <p:cNvSpPr>
              <a:spLocks noChangeShapeType="1"/>
            </p:cNvSpPr>
            <p:nvPr/>
          </p:nvSpPr>
          <p:spPr bwMode="auto">
            <a:xfrm flipH="1">
              <a:off x="4038" y="2470"/>
              <a:ext cx="272" cy="114"/>
            </a:xfrm>
            <a:prstGeom prst="line">
              <a:avLst/>
            </a:prstGeom>
            <a:noFill/>
            <a:ln w="57150">
              <a:solidFill>
                <a:schemeClr val="bg1"/>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92" name="Line 108"/>
            <p:cNvSpPr>
              <a:spLocks noChangeShapeType="1"/>
            </p:cNvSpPr>
            <p:nvPr/>
          </p:nvSpPr>
          <p:spPr bwMode="auto">
            <a:xfrm>
              <a:off x="4038" y="2698"/>
              <a:ext cx="306" cy="114"/>
            </a:xfrm>
            <a:prstGeom prst="line">
              <a:avLst/>
            </a:prstGeom>
            <a:noFill/>
            <a:ln w="57150">
              <a:solidFill>
                <a:schemeClr val="bg1"/>
              </a:solidFill>
              <a:round/>
              <a:headEnd/>
              <a:tailEnd type="stealth" w="med" len="lg"/>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93" name="Line 109"/>
            <p:cNvSpPr>
              <a:spLocks noChangeShapeType="1"/>
            </p:cNvSpPr>
            <p:nvPr/>
          </p:nvSpPr>
          <p:spPr bwMode="auto">
            <a:xfrm>
              <a:off x="2789" y="1949"/>
              <a:ext cx="0" cy="384"/>
            </a:xfrm>
            <a:prstGeom prst="line">
              <a:avLst/>
            </a:prstGeom>
            <a:noFill/>
            <a:ln w="57150">
              <a:solidFill>
                <a:schemeClr val="bg1"/>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94" name="Line 110"/>
            <p:cNvSpPr>
              <a:spLocks noChangeShapeType="1"/>
            </p:cNvSpPr>
            <p:nvPr/>
          </p:nvSpPr>
          <p:spPr bwMode="auto">
            <a:xfrm rot="509728" flipH="1">
              <a:off x="2795" y="1948"/>
              <a:ext cx="259" cy="145"/>
            </a:xfrm>
            <a:prstGeom prst="line">
              <a:avLst/>
            </a:prstGeom>
            <a:noFill/>
            <a:ln w="57150">
              <a:solidFill>
                <a:schemeClr val="bg1"/>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95" name="Line 111"/>
            <p:cNvSpPr>
              <a:spLocks noChangeShapeType="1"/>
            </p:cNvSpPr>
            <p:nvPr/>
          </p:nvSpPr>
          <p:spPr bwMode="auto">
            <a:xfrm>
              <a:off x="2788" y="2211"/>
              <a:ext cx="295" cy="145"/>
            </a:xfrm>
            <a:prstGeom prst="line">
              <a:avLst/>
            </a:prstGeom>
            <a:noFill/>
            <a:ln w="57150">
              <a:solidFill>
                <a:schemeClr val="bg1"/>
              </a:solidFill>
              <a:round/>
              <a:headEnd/>
              <a:tailEnd type="stealth" w="med" len="lg"/>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96" name="Line 112"/>
            <p:cNvSpPr>
              <a:spLocks noChangeShapeType="1"/>
            </p:cNvSpPr>
            <p:nvPr/>
          </p:nvSpPr>
          <p:spPr bwMode="auto">
            <a:xfrm>
              <a:off x="2521" y="2145"/>
              <a:ext cx="270" cy="0"/>
            </a:xfrm>
            <a:prstGeom prst="line">
              <a:avLst/>
            </a:prstGeom>
            <a:noFill/>
            <a:ln w="57150">
              <a:solidFill>
                <a:schemeClr val="bg1"/>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6097" name="Line 113"/>
            <p:cNvSpPr>
              <a:spLocks noChangeShapeType="1"/>
            </p:cNvSpPr>
            <p:nvPr/>
          </p:nvSpPr>
          <p:spPr bwMode="auto">
            <a:xfrm>
              <a:off x="3787" y="2641"/>
              <a:ext cx="247" cy="0"/>
            </a:xfrm>
            <a:prstGeom prst="line">
              <a:avLst/>
            </a:prstGeom>
            <a:noFill/>
            <a:ln w="57150">
              <a:solidFill>
                <a:schemeClr val="bg1"/>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6868516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426065"/>
                                        </p:tgtEl>
                                        <p:attrNameLst>
                                          <p:attrName>style.visibility</p:attrName>
                                        </p:attrNameLst>
                                      </p:cBhvr>
                                      <p:to>
                                        <p:strVal val="visible"/>
                                      </p:to>
                                    </p:set>
                                    <p:animEffect transition="in" filter="wipe(up)">
                                      <p:cBhvr>
                                        <p:cTn id="12" dur="500"/>
                                        <p:tgtEl>
                                          <p:spTgt spid="426065"/>
                                        </p:tgtEl>
                                      </p:cBhvr>
                                    </p:animEffect>
                                  </p:childTnLst>
                                </p:cTn>
                              </p:par>
                            </p:childTnLst>
                          </p:cTn>
                        </p:par>
                        <p:par>
                          <p:cTn id="13" fill="hold" nodeType="afterGroup">
                            <p:stCondLst>
                              <p:cond delay="500"/>
                            </p:stCondLst>
                            <p:childTnLst>
                              <p:par>
                                <p:cTn id="14" presetID="22" presetClass="entr" presetSubtype="1" fill="hold" nodeType="afterEffect">
                                  <p:stCondLst>
                                    <p:cond delay="0"/>
                                  </p:stCondLst>
                                  <p:childTnLst>
                                    <p:set>
                                      <p:cBhvr>
                                        <p:cTn id="15" dur="1" fill="hold">
                                          <p:stCondLst>
                                            <p:cond delay="0"/>
                                          </p:stCondLst>
                                        </p:cTn>
                                        <p:tgtEl>
                                          <p:spTgt spid="426066"/>
                                        </p:tgtEl>
                                        <p:attrNameLst>
                                          <p:attrName>style.visibility</p:attrName>
                                        </p:attrNameLst>
                                      </p:cBhvr>
                                      <p:to>
                                        <p:strVal val="visible"/>
                                      </p:to>
                                    </p:set>
                                    <p:animEffect transition="in" filter="wipe(up)">
                                      <p:cBhvr>
                                        <p:cTn id="16" dur="500"/>
                                        <p:tgtEl>
                                          <p:spTgt spid="426066"/>
                                        </p:tgtEl>
                                      </p:cBhvr>
                                    </p:animEffect>
                                  </p:childTnLst>
                                </p:cTn>
                              </p:par>
                            </p:childTnLst>
                          </p:cTn>
                        </p:par>
                        <p:par>
                          <p:cTn id="17" fill="hold" nodeType="afterGroup">
                            <p:stCondLst>
                              <p:cond delay="1000"/>
                            </p:stCondLst>
                            <p:childTnLst>
                              <p:par>
                                <p:cTn id="18" presetID="22" presetClass="entr" presetSubtype="1" fill="hold" nodeType="afterEffect">
                                  <p:stCondLst>
                                    <p:cond delay="0"/>
                                  </p:stCondLst>
                                  <p:childTnLst>
                                    <p:set>
                                      <p:cBhvr>
                                        <p:cTn id="19" dur="1" fill="hold">
                                          <p:stCondLst>
                                            <p:cond delay="0"/>
                                          </p:stCondLst>
                                        </p:cTn>
                                        <p:tgtEl>
                                          <p:spTgt spid="426067"/>
                                        </p:tgtEl>
                                        <p:attrNameLst>
                                          <p:attrName>style.visibility</p:attrName>
                                        </p:attrNameLst>
                                      </p:cBhvr>
                                      <p:to>
                                        <p:strVal val="visible"/>
                                      </p:to>
                                    </p:set>
                                    <p:animEffect transition="in" filter="wipe(up)">
                                      <p:cBhvr>
                                        <p:cTn id="20" dur="500"/>
                                        <p:tgtEl>
                                          <p:spTgt spid="426067"/>
                                        </p:tgtEl>
                                      </p:cBhvr>
                                    </p:animEffect>
                                  </p:childTnLst>
                                </p:cTn>
                              </p:par>
                            </p:childTnLst>
                          </p:cTn>
                        </p:par>
                        <p:par>
                          <p:cTn id="21" fill="hold" nodeType="afterGroup">
                            <p:stCondLst>
                              <p:cond delay="1500"/>
                            </p:stCondLst>
                            <p:childTnLst>
                              <p:par>
                                <p:cTn id="22" presetID="22" presetClass="entr" presetSubtype="2" fill="hold" nodeType="afterEffect">
                                  <p:stCondLst>
                                    <p:cond delay="0"/>
                                  </p:stCondLst>
                                  <p:childTnLst>
                                    <p:set>
                                      <p:cBhvr>
                                        <p:cTn id="23" dur="1" fill="hold">
                                          <p:stCondLst>
                                            <p:cond delay="0"/>
                                          </p:stCondLst>
                                        </p:cTn>
                                        <p:tgtEl>
                                          <p:spTgt spid="426068"/>
                                        </p:tgtEl>
                                        <p:attrNameLst>
                                          <p:attrName>style.visibility</p:attrName>
                                        </p:attrNameLst>
                                      </p:cBhvr>
                                      <p:to>
                                        <p:strVal val="visible"/>
                                      </p:to>
                                    </p:set>
                                    <p:animEffect transition="in" filter="wipe(right)">
                                      <p:cBhvr>
                                        <p:cTn id="24" dur="500"/>
                                        <p:tgtEl>
                                          <p:spTgt spid="426068"/>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426072"/>
                                        </p:tgtEl>
                                        <p:attrNameLst>
                                          <p:attrName>style.visibility</p:attrName>
                                        </p:attrNameLst>
                                      </p:cBhvr>
                                      <p:to>
                                        <p:strVal val="visible"/>
                                      </p:to>
                                    </p:set>
                                    <p:animEffect transition="in" filter="wipe(left)">
                                      <p:cBhvr>
                                        <p:cTn id="29" dur="500"/>
                                        <p:tgtEl>
                                          <p:spTgt spid="426072"/>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426074"/>
                                        </p:tgtEl>
                                        <p:attrNameLst>
                                          <p:attrName>style.visibility</p:attrName>
                                        </p:attrNameLst>
                                      </p:cBhvr>
                                      <p:to>
                                        <p:strVal val="visible"/>
                                      </p:to>
                                    </p:set>
                                    <p:animEffect transition="in" filter="wipe(left)">
                                      <p:cBhvr>
                                        <p:cTn id="34" dur="500"/>
                                        <p:tgtEl>
                                          <p:spTgt spid="426074"/>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426058"/>
                                        </p:tgtEl>
                                        <p:attrNameLst>
                                          <p:attrName>style.visibility</p:attrName>
                                        </p:attrNameLst>
                                      </p:cBhvr>
                                      <p:to>
                                        <p:strVal val="visible"/>
                                      </p:to>
                                    </p:set>
                                    <p:animEffect transition="in" filter="blinds(horizontal)">
                                      <p:cBhvr>
                                        <p:cTn id="39" dur="500"/>
                                        <p:tgtEl>
                                          <p:spTgt spid="426058"/>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wipe(left)">
                                      <p:cBhvr>
                                        <p:cTn id="44" dur="500"/>
                                        <p:tgtEl>
                                          <p:spTgt spid="6"/>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426085"/>
                                        </p:tgtEl>
                                        <p:attrNameLst>
                                          <p:attrName>style.visibility</p:attrName>
                                        </p:attrNameLst>
                                      </p:cBhvr>
                                      <p:to>
                                        <p:strVal val="visible"/>
                                      </p:to>
                                    </p:set>
                                    <p:animEffect transition="in" filter="wipe(left)">
                                      <p:cBhvr>
                                        <p:cTn id="49" dur="500"/>
                                        <p:tgtEl>
                                          <p:spTgt spid="426085"/>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1" fill="hold" nodeType="click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wipe(up)">
                                      <p:cBhvr>
                                        <p:cTn id="54" dur="500"/>
                                        <p:tgtEl>
                                          <p:spTgt spid="4"/>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wipe(left)">
                                      <p:cBhvr>
                                        <p:cTn id="59" dur="500"/>
                                        <p:tgtEl>
                                          <p:spTgt spid="5"/>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1" fill="hold" nodeType="clickEffect">
                                  <p:stCondLst>
                                    <p:cond delay="0"/>
                                  </p:stCondLst>
                                  <p:childTnLst>
                                    <p:set>
                                      <p:cBhvr>
                                        <p:cTn id="63" dur="1" fill="hold">
                                          <p:stCondLst>
                                            <p:cond delay="0"/>
                                          </p:stCondLst>
                                        </p:cTn>
                                        <p:tgtEl>
                                          <p:spTgt spid="426069"/>
                                        </p:tgtEl>
                                        <p:attrNameLst>
                                          <p:attrName>style.visibility</p:attrName>
                                        </p:attrNameLst>
                                      </p:cBhvr>
                                      <p:to>
                                        <p:strVal val="visible"/>
                                      </p:to>
                                    </p:set>
                                    <p:animEffect transition="in" filter="wipe(up)">
                                      <p:cBhvr>
                                        <p:cTn id="64" dur="500"/>
                                        <p:tgtEl>
                                          <p:spTgt spid="426069"/>
                                        </p:tgtEl>
                                      </p:cBhvr>
                                    </p:animEffect>
                                  </p:childTnLst>
                                </p:cTn>
                              </p:par>
                            </p:childTnLst>
                          </p:cTn>
                        </p:par>
                        <p:par>
                          <p:cTn id="65" fill="hold" nodeType="afterGroup">
                            <p:stCondLst>
                              <p:cond delay="500"/>
                            </p:stCondLst>
                            <p:childTnLst>
                              <p:par>
                                <p:cTn id="66" presetID="22" presetClass="entr" presetSubtype="8" fill="hold" nodeType="afterEffect">
                                  <p:stCondLst>
                                    <p:cond delay="0"/>
                                  </p:stCondLst>
                                  <p:childTnLst>
                                    <p:set>
                                      <p:cBhvr>
                                        <p:cTn id="67" dur="1" fill="hold">
                                          <p:stCondLst>
                                            <p:cond delay="0"/>
                                          </p:stCondLst>
                                        </p:cTn>
                                        <p:tgtEl>
                                          <p:spTgt spid="426070"/>
                                        </p:tgtEl>
                                        <p:attrNameLst>
                                          <p:attrName>style.visibility</p:attrName>
                                        </p:attrNameLst>
                                      </p:cBhvr>
                                      <p:to>
                                        <p:strVal val="visible"/>
                                      </p:to>
                                    </p:set>
                                    <p:animEffect transition="in" filter="wipe(left)">
                                      <p:cBhvr>
                                        <p:cTn id="68" dur="500"/>
                                        <p:tgtEl>
                                          <p:spTgt spid="426070"/>
                                        </p:tgtEl>
                                      </p:cBhvr>
                                    </p:animEffect>
                                  </p:childTnLst>
                                </p:cTn>
                              </p:par>
                            </p:childTnLst>
                          </p:cTn>
                        </p:par>
                        <p:par>
                          <p:cTn id="69" fill="hold" nodeType="afterGroup">
                            <p:stCondLst>
                              <p:cond delay="1000"/>
                            </p:stCondLst>
                            <p:childTnLst>
                              <p:par>
                                <p:cTn id="70" presetID="3" presetClass="entr" presetSubtype="5" fill="hold" grpId="0" nodeType="afterEffect">
                                  <p:stCondLst>
                                    <p:cond delay="0"/>
                                  </p:stCondLst>
                                  <p:childTnLst>
                                    <p:set>
                                      <p:cBhvr>
                                        <p:cTn id="71" dur="1" fill="hold">
                                          <p:stCondLst>
                                            <p:cond delay="0"/>
                                          </p:stCondLst>
                                        </p:cTn>
                                        <p:tgtEl>
                                          <p:spTgt spid="426059"/>
                                        </p:tgtEl>
                                        <p:attrNameLst>
                                          <p:attrName>style.visibility</p:attrName>
                                        </p:attrNameLst>
                                      </p:cBhvr>
                                      <p:to>
                                        <p:strVal val="visible"/>
                                      </p:to>
                                    </p:set>
                                    <p:animEffect transition="in" filter="blinds(vertical)">
                                      <p:cBhvr>
                                        <p:cTn id="72" dur="500"/>
                                        <p:tgtEl>
                                          <p:spTgt spid="426059"/>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426071"/>
                                        </p:tgtEl>
                                        <p:attrNameLst>
                                          <p:attrName>style.visibility</p:attrName>
                                        </p:attrNameLst>
                                      </p:cBhvr>
                                      <p:to>
                                        <p:strVal val="visible"/>
                                      </p:to>
                                    </p:set>
                                    <p:animEffect transition="in" filter="wipe(left)">
                                      <p:cBhvr>
                                        <p:cTn id="77" dur="500"/>
                                        <p:tgtEl>
                                          <p:spTgt spid="4260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6058" grpId="0" autoUpdateAnimBg="0"/>
      <p:bldP spid="426059" grpId="0" autoUpdateAnimBg="0"/>
      <p:bldP spid="426071" grpId="0" animBg="1" autoUpdateAnimBg="0"/>
      <p:bldP spid="426072" grpId="0" animBg="1"/>
      <p:bldP spid="426074" grpId="0" animBg="1"/>
      <p:bldP spid="426085"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659188" y="2563813"/>
            <a:ext cx="3048000" cy="2362200"/>
            <a:chOff x="2304" y="2160"/>
            <a:chExt cx="1488" cy="1488"/>
          </a:xfrm>
        </p:grpSpPr>
        <p:sp>
          <p:nvSpPr>
            <p:cNvPr id="427011" name="AutoShape 3"/>
            <p:cNvSpPr>
              <a:spLocks/>
            </p:cNvSpPr>
            <p:nvPr/>
          </p:nvSpPr>
          <p:spPr bwMode="auto">
            <a:xfrm>
              <a:off x="2304" y="2160"/>
              <a:ext cx="48" cy="1488"/>
            </a:xfrm>
            <a:prstGeom prst="rightBrace">
              <a:avLst>
                <a:gd name="adj1" fmla="val 258333"/>
                <a:gd name="adj2" fmla="val 50000"/>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7012" name="Text Box 4"/>
            <p:cNvSpPr txBox="1">
              <a:spLocks noChangeArrowheads="1"/>
            </p:cNvSpPr>
            <p:nvPr/>
          </p:nvSpPr>
          <p:spPr bwMode="auto">
            <a:xfrm>
              <a:off x="2448" y="2736"/>
              <a:ext cx="1344" cy="327"/>
            </a:xfrm>
            <a:prstGeom prst="rect">
              <a:avLst/>
            </a:prstGeom>
            <a:noFill/>
            <a:ln w="9525">
              <a:noFill/>
              <a:miter lim="800000"/>
              <a:headEnd/>
              <a:tailEnd/>
            </a:ln>
            <a:effectLst/>
          </p:spPr>
          <p:txBody>
            <a:bodyPr>
              <a:spAutoFit/>
            </a:bodyPr>
            <a:lstStyle/>
            <a:p>
              <a:pPr>
                <a:spcBef>
                  <a:spcPct val="50000"/>
                </a:spcBef>
                <a:defRPr/>
              </a:pPr>
              <a:r>
                <a:rPr lang="zh-CN" altLang="en-US" sz="2800" b="1" dirty="0">
                  <a:solidFill>
                    <a:srgbClr val="FF3300"/>
                  </a:solidFill>
                  <a:latin typeface="Times New Roman" panose="02020603050405020304" pitchFamily="18" charset="0"/>
                  <a:cs typeface="Times New Roman" panose="02020603050405020304" pitchFamily="18" charset="0"/>
                </a:rPr>
                <a:t>有 </a:t>
              </a:r>
              <a:r>
                <a:rPr lang="en-US" altLang="zh-CN" sz="2800" b="1" dirty="0">
                  <a:solidFill>
                    <a:srgbClr val="FF3300"/>
                  </a:solidFill>
                  <a:latin typeface="Times New Roman" panose="02020603050405020304" pitchFamily="18" charset="0"/>
                  <a:cs typeface="Times New Roman" panose="02020603050405020304" pitchFamily="18" charset="0"/>
                </a:rPr>
                <a:t>0 </a:t>
              </a:r>
              <a:r>
                <a:rPr lang="zh-CN" altLang="en-US" sz="2800" b="1" dirty="0">
                  <a:solidFill>
                    <a:srgbClr val="FF3300"/>
                  </a:solidFill>
                  <a:latin typeface="Times New Roman" panose="02020603050405020304" pitchFamily="18" charset="0"/>
                  <a:cs typeface="Times New Roman" panose="02020603050405020304" pitchFamily="18" charset="0"/>
                </a:rPr>
                <a:t>出 </a:t>
              </a:r>
              <a:r>
                <a:rPr lang="en-US" altLang="zh-CN" sz="2800" b="1" dirty="0">
                  <a:solidFill>
                    <a:srgbClr val="FF3300"/>
                  </a:solidFill>
                  <a:latin typeface="Times New Roman" panose="02020603050405020304" pitchFamily="18" charset="0"/>
                  <a:cs typeface="Times New Roman" panose="02020603050405020304" pitchFamily="18" charset="0"/>
                </a:rPr>
                <a:t>1 </a:t>
              </a:r>
            </a:p>
          </p:txBody>
        </p:sp>
      </p:grpSp>
      <p:grpSp>
        <p:nvGrpSpPr>
          <p:cNvPr id="3" name="Group 5"/>
          <p:cNvGrpSpPr>
            <a:grpSpLocks/>
          </p:cNvGrpSpPr>
          <p:nvPr/>
        </p:nvGrpSpPr>
        <p:grpSpPr bwMode="auto">
          <a:xfrm>
            <a:off x="3582988" y="5049838"/>
            <a:ext cx="2066925" cy="519112"/>
            <a:chOff x="2304" y="3696"/>
            <a:chExt cx="1302" cy="327"/>
          </a:xfrm>
        </p:grpSpPr>
        <p:sp>
          <p:nvSpPr>
            <p:cNvPr id="427014" name="Line 6"/>
            <p:cNvSpPr>
              <a:spLocks noChangeShapeType="1"/>
            </p:cNvSpPr>
            <p:nvPr/>
          </p:nvSpPr>
          <p:spPr bwMode="auto">
            <a:xfrm flipH="1">
              <a:off x="2304" y="3840"/>
              <a:ext cx="240" cy="0"/>
            </a:xfrm>
            <a:prstGeom prst="line">
              <a:avLst/>
            </a:prstGeom>
            <a:noFill/>
            <a:ln w="28575">
              <a:solidFill>
                <a:srgbClr val="FF3300"/>
              </a:solidFill>
              <a:round/>
              <a:headEnd/>
              <a:tailEnd type="triangle" w="med" len="me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7015" name="Rectangle 7"/>
            <p:cNvSpPr>
              <a:spLocks noChangeArrowheads="1"/>
            </p:cNvSpPr>
            <p:nvPr/>
          </p:nvSpPr>
          <p:spPr bwMode="auto">
            <a:xfrm>
              <a:off x="2592" y="3696"/>
              <a:ext cx="1014" cy="327"/>
            </a:xfrm>
            <a:prstGeom prst="rect">
              <a:avLst/>
            </a:prstGeom>
            <a:noFill/>
            <a:ln w="9525">
              <a:noFill/>
              <a:miter lim="800000"/>
              <a:headEnd/>
              <a:tailEnd/>
            </a:ln>
            <a:effectLst/>
          </p:spPr>
          <p:txBody>
            <a:bodyPr wrap="none">
              <a:spAutoFit/>
            </a:bodyPr>
            <a:lstStyle/>
            <a:p>
              <a:pPr>
                <a:spcBef>
                  <a:spcPct val="50000"/>
                </a:spcBef>
                <a:defRPr/>
              </a:pPr>
              <a:r>
                <a:rPr lang="zh-CN" altLang="en-US" sz="2800" b="1" dirty="0">
                  <a:solidFill>
                    <a:srgbClr val="FF3300"/>
                  </a:solidFill>
                  <a:latin typeface="Times New Roman" panose="02020603050405020304" pitchFamily="18" charset="0"/>
                  <a:cs typeface="Times New Roman" panose="02020603050405020304" pitchFamily="18" charset="0"/>
                </a:rPr>
                <a:t>全 </a:t>
              </a:r>
              <a:r>
                <a:rPr lang="en-US" altLang="zh-CN" sz="2800" b="1" dirty="0">
                  <a:solidFill>
                    <a:srgbClr val="FF3300"/>
                  </a:solidFill>
                  <a:latin typeface="Times New Roman" panose="02020603050405020304" pitchFamily="18" charset="0"/>
                  <a:cs typeface="Times New Roman" panose="02020603050405020304" pitchFamily="18" charset="0"/>
                </a:rPr>
                <a:t>1 </a:t>
              </a:r>
              <a:r>
                <a:rPr lang="zh-CN" altLang="en-US" sz="2800" b="1" dirty="0">
                  <a:solidFill>
                    <a:srgbClr val="FF3300"/>
                  </a:solidFill>
                  <a:latin typeface="Times New Roman" panose="02020603050405020304" pitchFamily="18" charset="0"/>
                  <a:cs typeface="Times New Roman" panose="02020603050405020304" pitchFamily="18" charset="0"/>
                </a:rPr>
                <a:t>出 </a:t>
              </a:r>
              <a:r>
                <a:rPr lang="en-US" altLang="zh-CN" sz="2800" b="1" dirty="0">
                  <a:solidFill>
                    <a:srgbClr val="FF3300"/>
                  </a:solidFill>
                  <a:latin typeface="Times New Roman" panose="02020603050405020304" pitchFamily="18" charset="0"/>
                  <a:cs typeface="Times New Roman" panose="02020603050405020304" pitchFamily="18" charset="0"/>
                </a:rPr>
                <a:t>0 </a:t>
              </a:r>
            </a:p>
          </p:txBody>
        </p:sp>
      </p:grpSp>
      <p:sp>
        <p:nvSpPr>
          <p:cNvPr id="427016" name="AutoShape 8"/>
          <p:cNvSpPr>
            <a:spLocks/>
          </p:cNvSpPr>
          <p:nvPr/>
        </p:nvSpPr>
        <p:spPr bwMode="auto">
          <a:xfrm>
            <a:off x="5505450" y="3744913"/>
            <a:ext cx="304800" cy="1600200"/>
          </a:xfrm>
          <a:prstGeom prst="rightBrace">
            <a:avLst>
              <a:gd name="adj1" fmla="val 43750"/>
              <a:gd name="adj2" fmla="val 50000"/>
            </a:avLst>
          </a:prstGeom>
          <a:noFill/>
          <a:ln w="38100" cap="sq">
            <a:solidFill>
              <a:srgbClr val="000099"/>
            </a:solidFill>
            <a:round/>
            <a:headEnd/>
            <a:tailEnd/>
          </a:ln>
          <a:effectLst/>
        </p:spPr>
        <p:txBody>
          <a:bodyPr wrap="none" anchor="ctr">
            <a:spAutoFit/>
          </a:bodyPr>
          <a:lstStyle/>
          <a:p>
            <a:pPr>
              <a:defRPr/>
            </a:pPr>
            <a:endParaRPr lang="zh-CN" altLang="en-US">
              <a:effectLst>
                <a:outerShdw blurRad="38100" dist="38100" dir="2700000" algn="tl">
                  <a:srgbClr val="000000">
                    <a:alpha val="43137"/>
                  </a:srgbClr>
                </a:outerShdw>
              </a:effectLst>
            </a:endParaRPr>
          </a:p>
        </p:txBody>
      </p:sp>
      <p:sp>
        <p:nvSpPr>
          <p:cNvPr id="427017" name="Text Box 9"/>
          <p:cNvSpPr txBox="1">
            <a:spLocks noChangeArrowheads="1"/>
          </p:cNvSpPr>
          <p:nvPr/>
        </p:nvSpPr>
        <p:spPr bwMode="auto">
          <a:xfrm>
            <a:off x="5508625" y="4278313"/>
            <a:ext cx="2806700" cy="519112"/>
          </a:xfrm>
          <a:prstGeom prst="rect">
            <a:avLst/>
          </a:prstGeom>
          <a:noFill/>
          <a:ln w="38100" cap="sq">
            <a:noFill/>
            <a:miter lim="800000"/>
            <a:headEnd/>
            <a:tailEnd/>
          </a:ln>
          <a:effectLst/>
        </p:spPr>
        <p:txBody>
          <a:bodyPr anchor="ctr">
            <a:spAutoFit/>
          </a:bodyPr>
          <a:lstStyle/>
          <a:p>
            <a:pPr algn="ctr">
              <a:spcBef>
                <a:spcPct val="50000"/>
              </a:spcBef>
              <a:defRPr/>
            </a:pPr>
            <a:r>
              <a:rPr lang="en-US" altLang="zh-CN" sz="2800" b="1">
                <a:solidFill>
                  <a:srgbClr val="000099"/>
                </a:solidFill>
                <a:latin typeface="Times New Roman" panose="02020603050405020304" pitchFamily="18" charset="0"/>
                <a:cs typeface="Times New Roman" panose="02020603050405020304" pitchFamily="18" charset="0"/>
              </a:rPr>
              <a:t> </a:t>
            </a:r>
            <a:r>
              <a:rPr lang="zh-CN" altLang="en-US" sz="2800" b="1">
                <a:solidFill>
                  <a:srgbClr val="000099"/>
                </a:solidFill>
                <a:latin typeface="Times New Roman" panose="02020603050405020304" pitchFamily="18" charset="0"/>
                <a:cs typeface="Times New Roman" panose="02020603050405020304" pitchFamily="18" charset="0"/>
              </a:rPr>
              <a:t>与非逻辑关系</a:t>
            </a:r>
          </a:p>
        </p:txBody>
      </p:sp>
      <p:sp>
        <p:nvSpPr>
          <p:cNvPr id="427083" name="Rectangle 75"/>
          <p:cNvSpPr>
            <a:spLocks noChangeArrowheads="1"/>
          </p:cNvSpPr>
          <p:nvPr/>
        </p:nvSpPr>
        <p:spPr bwMode="auto">
          <a:xfrm>
            <a:off x="782638" y="709613"/>
            <a:ext cx="2133600" cy="519112"/>
          </a:xfrm>
          <a:prstGeom prst="rect">
            <a:avLst/>
          </a:prstGeom>
          <a:noFill/>
          <a:ln w="9525">
            <a:noFill/>
            <a:miter lim="800000"/>
            <a:headEnd/>
            <a:tailEnd/>
          </a:ln>
        </p:spPr>
        <p:txBody>
          <a:bodyPr>
            <a:spAutoFit/>
          </a:bodyPr>
          <a:lstStyle/>
          <a:p>
            <a:pPr>
              <a:defRPr/>
            </a:pPr>
            <a:r>
              <a:rPr lang="zh-CN" altLang="en-US" sz="2800" b="1">
                <a:latin typeface="Times New Roman" panose="02020603050405020304" pitchFamily="18" charset="0"/>
                <a:cs typeface="Times New Roman" panose="02020603050405020304" pitchFamily="18" charset="0"/>
              </a:rPr>
              <a:t>逻辑表达式： </a:t>
            </a:r>
          </a:p>
        </p:txBody>
      </p:sp>
      <p:grpSp>
        <p:nvGrpSpPr>
          <p:cNvPr id="70663" name="Group 92"/>
          <p:cNvGrpSpPr>
            <a:grpSpLocks/>
          </p:cNvGrpSpPr>
          <p:nvPr/>
        </p:nvGrpSpPr>
        <p:grpSpPr bwMode="auto">
          <a:xfrm>
            <a:off x="2868613" y="733425"/>
            <a:ext cx="1908175" cy="523875"/>
            <a:chOff x="1780" y="462"/>
            <a:chExt cx="1202" cy="330"/>
          </a:xfrm>
        </p:grpSpPr>
        <p:sp>
          <p:nvSpPr>
            <p:cNvPr id="70667" name="Rectangle 74"/>
            <p:cNvSpPr>
              <a:spLocks noChangeArrowheads="1"/>
            </p:cNvSpPr>
            <p:nvPr/>
          </p:nvSpPr>
          <p:spPr bwMode="auto">
            <a:xfrm>
              <a:off x="1780" y="462"/>
              <a:ext cx="1202" cy="330"/>
            </a:xfrm>
            <a:prstGeom prst="rect">
              <a:avLst/>
            </a:prstGeom>
            <a:noFill/>
            <a:ln w="9525">
              <a:noFill/>
              <a:miter lim="800000"/>
              <a:headEnd/>
              <a:tailEnd/>
            </a:ln>
          </p:spPr>
          <p:txBody>
            <a:bodyPr wrap="none">
              <a:spAutoFit/>
            </a:bodyPr>
            <a:lstStyle/>
            <a:p>
              <a:pPr>
                <a:defRPr/>
              </a:pPr>
              <a:r>
                <a:rPr lang="en-US" altLang="zh-CN" sz="2800" b="1" i="1" dirty="0">
                  <a:solidFill>
                    <a:srgbClr val="000099"/>
                  </a:solidFill>
                  <a:latin typeface="Times New Roman" panose="02020603050405020304" pitchFamily="18" charset="0"/>
                  <a:cs typeface="Times New Roman" panose="02020603050405020304" pitchFamily="18" charset="0"/>
                </a:rPr>
                <a:t>Y = A  B   C</a:t>
              </a:r>
              <a:endParaRPr lang="en-US" altLang="zh-CN" sz="2800" b="1" i="1" dirty="0">
                <a:solidFill>
                  <a:schemeClr val="accent2"/>
                </a:solidFill>
                <a:latin typeface="Times New Roman" panose="02020603050405020304" pitchFamily="18" charset="0"/>
                <a:cs typeface="Times New Roman" panose="02020603050405020304" pitchFamily="18" charset="0"/>
              </a:endParaRPr>
            </a:p>
          </p:txBody>
        </p:sp>
        <p:sp>
          <p:nvSpPr>
            <p:cNvPr id="427084" name="Oval 76"/>
            <p:cNvSpPr>
              <a:spLocks noChangeArrowheads="1"/>
            </p:cNvSpPr>
            <p:nvPr/>
          </p:nvSpPr>
          <p:spPr bwMode="auto">
            <a:xfrm>
              <a:off x="2372" y="622"/>
              <a:ext cx="48" cy="48"/>
            </a:xfrm>
            <a:prstGeom prst="ellipse">
              <a:avLst/>
            </a:prstGeom>
            <a:solidFill>
              <a:srgbClr val="000099"/>
            </a:solidFill>
            <a:ln w="9525">
              <a:solidFill>
                <a:srgbClr val="0000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7085" name="Oval 77"/>
            <p:cNvSpPr>
              <a:spLocks noChangeArrowheads="1"/>
            </p:cNvSpPr>
            <p:nvPr/>
          </p:nvSpPr>
          <p:spPr bwMode="auto">
            <a:xfrm>
              <a:off x="2660" y="622"/>
              <a:ext cx="48" cy="48"/>
            </a:xfrm>
            <a:prstGeom prst="ellipse">
              <a:avLst/>
            </a:prstGeom>
            <a:solidFill>
              <a:srgbClr val="000099"/>
            </a:solidFill>
            <a:ln w="9525">
              <a:solidFill>
                <a:srgbClr val="0000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7086" name="Line 78"/>
            <p:cNvSpPr>
              <a:spLocks noChangeShapeType="1"/>
            </p:cNvSpPr>
            <p:nvPr/>
          </p:nvSpPr>
          <p:spPr bwMode="auto">
            <a:xfrm flipV="1">
              <a:off x="2266" y="513"/>
              <a:ext cx="644" cy="14"/>
            </a:xfrm>
            <a:prstGeom prst="line">
              <a:avLst/>
            </a:prstGeom>
            <a:noFill/>
            <a:ln w="28575">
              <a:solidFill>
                <a:srgbClr val="0000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sp>
        <p:nvSpPr>
          <p:cNvPr id="427099" name="Rectangle 91"/>
          <p:cNvSpPr>
            <a:spLocks noChangeArrowheads="1"/>
          </p:cNvSpPr>
          <p:nvPr/>
        </p:nvSpPr>
        <p:spPr bwMode="auto">
          <a:xfrm>
            <a:off x="6167438" y="2755900"/>
            <a:ext cx="1266693" cy="461665"/>
          </a:xfrm>
          <a:prstGeom prst="rect">
            <a:avLst/>
          </a:prstGeom>
          <a:noFill/>
          <a:ln w="9525">
            <a:noFill/>
            <a:miter lim="800000"/>
            <a:headEnd/>
            <a:tailEnd/>
          </a:ln>
          <a:effectLst/>
        </p:spPr>
        <p:txBody>
          <a:bodyPr wrap="none">
            <a:spAutoFit/>
          </a:bodyPr>
          <a:lstStyle/>
          <a:p>
            <a:pPr>
              <a:spcBef>
                <a:spcPct val="50000"/>
              </a:spcBef>
              <a:defRPr/>
            </a:pPr>
            <a:r>
              <a:rPr lang="en-US" altLang="zh-CN" sz="2400" b="1">
                <a:solidFill>
                  <a:srgbClr val="000099"/>
                </a:solidFill>
                <a:latin typeface="Times New Roman" panose="02020603050405020304" pitchFamily="18" charset="0"/>
                <a:cs typeface="Times New Roman" panose="02020603050405020304" pitchFamily="18" charset="0"/>
              </a:rPr>
              <a:t> </a:t>
            </a:r>
            <a:r>
              <a:rPr lang="zh-CN" altLang="en-US" sz="2400" b="1">
                <a:solidFill>
                  <a:srgbClr val="000099"/>
                </a:solidFill>
                <a:latin typeface="Times New Roman" panose="02020603050405020304" pitchFamily="18" charset="0"/>
                <a:cs typeface="Times New Roman" panose="02020603050405020304" pitchFamily="18" charset="0"/>
              </a:rPr>
              <a:t>与非 门</a:t>
            </a:r>
          </a:p>
        </p:txBody>
      </p:sp>
      <p:pic>
        <p:nvPicPr>
          <p:cNvPr id="427102" name="Picture 94" descr="图片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1138" y="1484313"/>
            <a:ext cx="306705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 name="Picture 80" descr="C:\Users\Administrator\Desktop\图片4.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0063" y="1168400"/>
            <a:ext cx="3144837" cy="435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25257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wipe(left)">
                                      <p:cBhvr>
                                        <p:cTn id="7" dur="500"/>
                                        <p:tgtEl>
                                          <p:spTgt spid="143"/>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nodeType="afterGroup">
                            <p:stCondLst>
                              <p:cond delay="1000"/>
                            </p:stCondLst>
                            <p:childTnLst>
                              <p:par>
                                <p:cTn id="13" presetID="3" presetClass="entr" presetSubtype="5"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vertical)">
                                      <p:cBhvr>
                                        <p:cTn id="15" dur="500"/>
                                        <p:tgtEl>
                                          <p:spTgt spid="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427016"/>
                                        </p:tgtEl>
                                        <p:attrNameLst>
                                          <p:attrName>style.visibility</p:attrName>
                                        </p:attrNameLst>
                                      </p:cBhvr>
                                      <p:to>
                                        <p:strVal val="visible"/>
                                      </p:to>
                                    </p:set>
                                    <p:animEffect transition="in" filter="wipe(up)">
                                      <p:cBhvr>
                                        <p:cTn id="20" dur="500"/>
                                        <p:tgtEl>
                                          <p:spTgt spid="42701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427102"/>
                                        </p:tgtEl>
                                        <p:attrNameLst>
                                          <p:attrName>style.visibility</p:attrName>
                                        </p:attrNameLst>
                                      </p:cBhvr>
                                      <p:to>
                                        <p:strVal val="visible"/>
                                      </p:to>
                                    </p:set>
                                    <p:animEffect transition="in" filter="wipe(left)">
                                      <p:cBhvr>
                                        <p:cTn id="25" dur="1000"/>
                                        <p:tgtEl>
                                          <p:spTgt spid="427102"/>
                                        </p:tgtEl>
                                      </p:cBhvr>
                                    </p:animEffect>
                                  </p:childTnLst>
                                </p:cTn>
                              </p:par>
                            </p:childTnLst>
                          </p:cTn>
                        </p:par>
                        <p:par>
                          <p:cTn id="26" fill="hold" nodeType="afterGroup">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427017"/>
                                        </p:tgtEl>
                                        <p:attrNameLst>
                                          <p:attrName>style.visibility</p:attrName>
                                        </p:attrNameLst>
                                      </p:cBhvr>
                                      <p:to>
                                        <p:strVal val="visible"/>
                                      </p:to>
                                    </p:set>
                                    <p:animEffect transition="in" filter="wipe(left)">
                                      <p:cBhvr>
                                        <p:cTn id="29" dur="500"/>
                                        <p:tgtEl>
                                          <p:spTgt spid="427017"/>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427099"/>
                                        </p:tgtEl>
                                        <p:attrNameLst>
                                          <p:attrName>style.visibility</p:attrName>
                                        </p:attrNameLst>
                                      </p:cBhvr>
                                      <p:to>
                                        <p:strVal val="visible"/>
                                      </p:to>
                                    </p:set>
                                    <p:animEffect transition="in" filter="wipe(left)">
                                      <p:cBhvr>
                                        <p:cTn id="34" dur="500"/>
                                        <p:tgtEl>
                                          <p:spTgt spid="427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016" grpId="0" animBg="1"/>
      <p:bldP spid="427017" grpId="0" autoUpdateAnimBg="0"/>
      <p:bldP spid="427099"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ChangeArrowheads="1"/>
          </p:cNvSpPr>
          <p:nvPr/>
        </p:nvSpPr>
        <p:spPr bwMode="auto">
          <a:xfrm>
            <a:off x="1828800" y="5029200"/>
            <a:ext cx="5600700"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CC0000"/>
                </a:solidFill>
              </a:rPr>
              <a:t>74LS00</a:t>
            </a:r>
            <a:r>
              <a:rPr lang="zh-CN" altLang="en-US">
                <a:solidFill>
                  <a:srgbClr val="CC0000"/>
                </a:solidFill>
              </a:rPr>
              <a:t>、</a:t>
            </a:r>
            <a:r>
              <a:rPr lang="en-US" altLang="zh-CN">
                <a:solidFill>
                  <a:srgbClr val="CC0000"/>
                </a:solidFill>
              </a:rPr>
              <a:t>74LS20</a:t>
            </a:r>
            <a:r>
              <a:rPr lang="zh-CN" altLang="en-US">
                <a:solidFill>
                  <a:srgbClr val="CC0000"/>
                </a:solidFill>
              </a:rPr>
              <a:t>管脚排列示意图</a:t>
            </a:r>
          </a:p>
        </p:txBody>
      </p:sp>
      <p:pic>
        <p:nvPicPr>
          <p:cNvPr id="428201" name="Picture 169" descr="图片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025" y="1165225"/>
            <a:ext cx="3854450"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8202" name="Picture 170" descr="图片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9638" y="1212850"/>
            <a:ext cx="3859212"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46502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28201"/>
                                        </p:tgtEl>
                                        <p:attrNameLst>
                                          <p:attrName>style.visibility</p:attrName>
                                        </p:attrNameLst>
                                      </p:cBhvr>
                                      <p:to>
                                        <p:strVal val="visible"/>
                                      </p:to>
                                    </p:set>
                                    <p:animEffect transition="in" filter="wipe(left)">
                                      <p:cBhvr>
                                        <p:cTn id="7" dur="1000"/>
                                        <p:tgtEl>
                                          <p:spTgt spid="42820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28202"/>
                                        </p:tgtEl>
                                        <p:attrNameLst>
                                          <p:attrName>style.visibility</p:attrName>
                                        </p:attrNameLst>
                                      </p:cBhvr>
                                      <p:to>
                                        <p:strVal val="visible"/>
                                      </p:to>
                                    </p:set>
                                    <p:animEffect transition="in" filter="wipe(left)">
                                      <p:cBhvr>
                                        <p:cTn id="12" dur="1000"/>
                                        <p:tgtEl>
                                          <p:spTgt spid="42820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28034"/>
                                        </p:tgtEl>
                                        <p:attrNameLst>
                                          <p:attrName>style.visibility</p:attrName>
                                        </p:attrNameLst>
                                      </p:cBhvr>
                                      <p:to>
                                        <p:strVal val="visible"/>
                                      </p:to>
                                    </p:set>
                                    <p:animEffect transition="in" filter="wipe(left)">
                                      <p:cBhvr>
                                        <p:cTn id="17" dur="500"/>
                                        <p:tgtEl>
                                          <p:spTgt spid="428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034"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132" name="Rectangle 76"/>
          <p:cNvSpPr>
            <a:spLocks noChangeArrowheads="1"/>
          </p:cNvSpPr>
          <p:nvPr/>
        </p:nvSpPr>
        <p:spPr bwMode="auto">
          <a:xfrm>
            <a:off x="327025" y="1109663"/>
            <a:ext cx="3048000" cy="519112"/>
          </a:xfrm>
          <a:prstGeom prst="rect">
            <a:avLst/>
          </a:prstGeom>
          <a:noFill/>
          <a:ln w="9525">
            <a:noFill/>
            <a:miter lim="800000"/>
            <a:headEnd/>
            <a:tailEnd/>
          </a:ln>
          <a:effectLst/>
        </p:spPr>
        <p:txBody>
          <a:bodyPr>
            <a:spAutoFit/>
          </a:bodyPr>
          <a:lstStyle/>
          <a:p>
            <a:pPr>
              <a:spcBef>
                <a:spcPct val="50000"/>
              </a:spcBef>
              <a:defRPr/>
            </a:pPr>
            <a:r>
              <a:rPr lang="en-US" altLang="zh-CN" sz="2800" b="1">
                <a:solidFill>
                  <a:srgbClr val="005800"/>
                </a:solidFill>
                <a:latin typeface="Times New Roman" panose="02020603050405020304" pitchFamily="18" charset="0"/>
                <a:cs typeface="Times New Roman" panose="02020603050405020304" pitchFamily="18" charset="0"/>
              </a:rPr>
              <a:t>(1) </a:t>
            </a:r>
            <a:r>
              <a:rPr lang="zh-CN" altLang="en-US" sz="2800" b="1">
                <a:solidFill>
                  <a:srgbClr val="005800"/>
                </a:solidFill>
                <a:latin typeface="Times New Roman" panose="02020603050405020304" pitchFamily="18" charset="0"/>
                <a:cs typeface="Times New Roman" panose="02020603050405020304" pitchFamily="18" charset="0"/>
              </a:rPr>
              <a:t>电压传输特性</a:t>
            </a:r>
          </a:p>
        </p:txBody>
      </p:sp>
      <p:sp>
        <p:nvSpPr>
          <p:cNvPr id="429133" name="Rectangle 77"/>
          <p:cNvSpPr>
            <a:spLocks noChangeArrowheads="1"/>
          </p:cNvSpPr>
          <p:nvPr/>
        </p:nvSpPr>
        <p:spPr bwMode="auto">
          <a:xfrm>
            <a:off x="733425" y="1566863"/>
            <a:ext cx="5638800" cy="519112"/>
          </a:xfrm>
          <a:prstGeom prst="rect">
            <a:avLst/>
          </a:prstGeom>
          <a:noFill/>
          <a:ln w="9525">
            <a:noFill/>
            <a:miter lim="800000"/>
            <a:headEnd/>
            <a:tailEnd/>
          </a:ln>
          <a:effectLst/>
        </p:spPr>
        <p:txBody>
          <a:bodyPr>
            <a:spAutoFit/>
          </a:bodyPr>
          <a:lstStyle/>
          <a:p>
            <a:pPr>
              <a:spcBef>
                <a:spcPct val="50000"/>
              </a:spcBef>
              <a:defRPr/>
            </a:pPr>
            <a:r>
              <a:rPr lang="zh-CN" altLang="en-US" sz="2800" b="1">
                <a:solidFill>
                  <a:srgbClr val="000099"/>
                </a:solidFill>
                <a:latin typeface="Times New Roman" panose="02020603050405020304" pitchFamily="18" charset="0"/>
                <a:cs typeface="Times New Roman" panose="02020603050405020304" pitchFamily="18" charset="0"/>
              </a:rPr>
              <a:t>输出电压 </a:t>
            </a:r>
            <a:r>
              <a:rPr lang="en-US" altLang="zh-CN" sz="2800" b="1" i="1">
                <a:solidFill>
                  <a:srgbClr val="000099"/>
                </a:solidFill>
                <a:latin typeface="Times New Roman" panose="02020603050405020304" pitchFamily="18" charset="0"/>
                <a:cs typeface="Times New Roman" panose="02020603050405020304" pitchFamily="18" charset="0"/>
              </a:rPr>
              <a:t>U</a:t>
            </a:r>
            <a:r>
              <a:rPr lang="en-US" altLang="zh-CN" b="1" baseline="-25000">
                <a:solidFill>
                  <a:srgbClr val="000099"/>
                </a:solidFill>
                <a:latin typeface="Times New Roman" panose="02020603050405020304" pitchFamily="18" charset="0"/>
                <a:cs typeface="Times New Roman" panose="02020603050405020304" pitchFamily="18" charset="0"/>
              </a:rPr>
              <a:t>O</a:t>
            </a:r>
            <a:r>
              <a:rPr lang="zh-CN" altLang="en-US" sz="2800" b="1">
                <a:solidFill>
                  <a:srgbClr val="000099"/>
                </a:solidFill>
                <a:latin typeface="Times New Roman" panose="02020603050405020304" pitchFamily="18" charset="0"/>
                <a:cs typeface="Times New Roman" panose="02020603050405020304" pitchFamily="18" charset="0"/>
              </a:rPr>
              <a:t>与输入电压 </a:t>
            </a:r>
            <a:r>
              <a:rPr lang="en-US" altLang="zh-CN" sz="2800" b="1" i="1">
                <a:solidFill>
                  <a:srgbClr val="000099"/>
                </a:solidFill>
                <a:latin typeface="Times New Roman" panose="02020603050405020304" pitchFamily="18" charset="0"/>
                <a:cs typeface="Times New Roman" panose="02020603050405020304" pitchFamily="18" charset="0"/>
              </a:rPr>
              <a:t>U</a:t>
            </a:r>
            <a:r>
              <a:rPr lang="en-US" altLang="zh-CN" sz="2800" b="1" baseline="-25000">
                <a:solidFill>
                  <a:srgbClr val="000099"/>
                </a:solidFill>
                <a:latin typeface="Times New Roman" panose="02020603050405020304" pitchFamily="18" charset="0"/>
                <a:cs typeface="Times New Roman" panose="02020603050405020304" pitchFamily="18" charset="0"/>
              </a:rPr>
              <a:t>i</a:t>
            </a:r>
            <a:r>
              <a:rPr lang="zh-CN" altLang="en-US" sz="2800" b="1">
                <a:solidFill>
                  <a:srgbClr val="000099"/>
                </a:solidFill>
                <a:latin typeface="Times New Roman" panose="02020603050405020304" pitchFamily="18" charset="0"/>
                <a:cs typeface="Times New Roman" panose="02020603050405020304" pitchFamily="18" charset="0"/>
              </a:rPr>
              <a:t>的关系。</a:t>
            </a:r>
          </a:p>
        </p:txBody>
      </p:sp>
      <p:grpSp>
        <p:nvGrpSpPr>
          <p:cNvPr id="2" name="Group 78"/>
          <p:cNvGrpSpPr>
            <a:grpSpLocks/>
          </p:cNvGrpSpPr>
          <p:nvPr/>
        </p:nvGrpSpPr>
        <p:grpSpPr bwMode="auto">
          <a:xfrm>
            <a:off x="5568950" y="3386138"/>
            <a:ext cx="768350" cy="1117600"/>
            <a:chOff x="3792" y="1968"/>
            <a:chExt cx="484" cy="704"/>
          </a:xfrm>
        </p:grpSpPr>
        <p:sp>
          <p:nvSpPr>
            <p:cNvPr id="429135" name="Line 79"/>
            <p:cNvSpPr>
              <a:spLocks noChangeShapeType="1"/>
            </p:cNvSpPr>
            <p:nvPr/>
          </p:nvSpPr>
          <p:spPr bwMode="auto">
            <a:xfrm>
              <a:off x="3792" y="1968"/>
              <a:ext cx="240" cy="624"/>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9136" name="Rectangle 80"/>
            <p:cNvSpPr>
              <a:spLocks noChangeArrowheads="1"/>
            </p:cNvSpPr>
            <p:nvPr/>
          </p:nvSpPr>
          <p:spPr bwMode="auto">
            <a:xfrm>
              <a:off x="4032" y="2384"/>
              <a:ext cx="244" cy="288"/>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1">
                  <a:solidFill>
                    <a:srgbClr val="FF3300"/>
                  </a:solidFill>
                  <a:cs typeface="Times New Roman" panose="02020603050405020304" pitchFamily="18" charset="0"/>
                </a:rPr>
                <a:t>C</a:t>
              </a:r>
            </a:p>
          </p:txBody>
        </p:sp>
      </p:grpSp>
      <p:grpSp>
        <p:nvGrpSpPr>
          <p:cNvPr id="3" name="Group 81"/>
          <p:cNvGrpSpPr>
            <a:grpSpLocks/>
          </p:cNvGrpSpPr>
          <p:nvPr/>
        </p:nvGrpSpPr>
        <p:grpSpPr bwMode="auto">
          <a:xfrm>
            <a:off x="5949950" y="4357688"/>
            <a:ext cx="1835150" cy="1003300"/>
            <a:chOff x="4032" y="2544"/>
            <a:chExt cx="1156" cy="632"/>
          </a:xfrm>
        </p:grpSpPr>
        <p:grpSp>
          <p:nvGrpSpPr>
            <p:cNvPr id="72741" name="Group 82"/>
            <p:cNvGrpSpPr>
              <a:grpSpLocks/>
            </p:cNvGrpSpPr>
            <p:nvPr/>
          </p:nvGrpSpPr>
          <p:grpSpPr bwMode="auto">
            <a:xfrm>
              <a:off x="4032" y="2544"/>
              <a:ext cx="1056" cy="632"/>
              <a:chOff x="4368" y="2352"/>
              <a:chExt cx="1056" cy="632"/>
            </a:xfrm>
          </p:grpSpPr>
          <p:sp>
            <p:nvSpPr>
              <p:cNvPr id="429139" name="Freeform 83"/>
              <p:cNvSpPr>
                <a:spLocks/>
              </p:cNvSpPr>
              <p:nvPr/>
            </p:nvSpPr>
            <p:spPr bwMode="auto">
              <a:xfrm>
                <a:off x="4368" y="2352"/>
                <a:ext cx="144" cy="632"/>
              </a:xfrm>
              <a:custGeom>
                <a:avLst/>
                <a:gdLst/>
                <a:ahLst/>
                <a:cxnLst>
                  <a:cxn ang="0">
                    <a:pos x="0" y="0"/>
                  </a:cxn>
                  <a:cxn ang="0">
                    <a:pos x="48" y="528"/>
                  </a:cxn>
                  <a:cxn ang="0">
                    <a:pos x="144" y="624"/>
                  </a:cxn>
                </a:cxnLst>
                <a:rect l="0" t="0" r="r" b="b"/>
                <a:pathLst>
                  <a:path w="144" h="632">
                    <a:moveTo>
                      <a:pt x="0" y="0"/>
                    </a:moveTo>
                    <a:cubicBezTo>
                      <a:pt x="12" y="212"/>
                      <a:pt x="24" y="424"/>
                      <a:pt x="48" y="528"/>
                    </a:cubicBezTo>
                    <a:cubicBezTo>
                      <a:pt x="72" y="632"/>
                      <a:pt x="108" y="628"/>
                      <a:pt x="144" y="624"/>
                    </a:cubicBezTo>
                  </a:path>
                </a:pathLst>
              </a:custGeom>
              <a:noFill/>
              <a:ln w="38100" cap="flat" cmpd="sng">
                <a:solidFill>
                  <a:srgbClr val="FF3300"/>
                </a:solidFill>
                <a:prstDash val="solid"/>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9140" name="Line 84"/>
              <p:cNvSpPr>
                <a:spLocks noChangeShapeType="1"/>
              </p:cNvSpPr>
              <p:nvPr/>
            </p:nvSpPr>
            <p:spPr bwMode="auto">
              <a:xfrm>
                <a:off x="4512" y="2976"/>
                <a:ext cx="912" cy="0"/>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sp>
          <p:nvSpPr>
            <p:cNvPr id="429141" name="Rectangle 85"/>
            <p:cNvSpPr>
              <a:spLocks noChangeArrowheads="1"/>
            </p:cNvSpPr>
            <p:nvPr/>
          </p:nvSpPr>
          <p:spPr bwMode="auto">
            <a:xfrm>
              <a:off x="4080" y="2864"/>
              <a:ext cx="255" cy="288"/>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1">
                  <a:solidFill>
                    <a:srgbClr val="FF3300"/>
                  </a:solidFill>
                  <a:cs typeface="Times New Roman" panose="02020603050405020304" pitchFamily="18" charset="0"/>
                </a:rPr>
                <a:t>D</a:t>
              </a:r>
            </a:p>
          </p:txBody>
        </p:sp>
        <p:sp>
          <p:nvSpPr>
            <p:cNvPr id="429142" name="Rectangle 86"/>
            <p:cNvSpPr>
              <a:spLocks noChangeArrowheads="1"/>
            </p:cNvSpPr>
            <p:nvPr/>
          </p:nvSpPr>
          <p:spPr bwMode="auto">
            <a:xfrm>
              <a:off x="4944" y="2864"/>
              <a:ext cx="244" cy="288"/>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1">
                  <a:solidFill>
                    <a:srgbClr val="FF3300"/>
                  </a:solidFill>
                  <a:cs typeface="Times New Roman" panose="02020603050405020304" pitchFamily="18" charset="0"/>
                </a:rPr>
                <a:t>E</a:t>
              </a:r>
            </a:p>
          </p:txBody>
        </p:sp>
      </p:grpSp>
      <p:sp>
        <p:nvSpPr>
          <p:cNvPr id="429143" name="Rectangle 87"/>
          <p:cNvSpPr>
            <a:spLocks noGrp="1" noChangeArrowheads="1"/>
          </p:cNvSpPr>
          <p:nvPr>
            <p:ph type="subTitle" idx="1"/>
          </p:nvPr>
        </p:nvSpPr>
        <p:spPr bwMode="auto">
          <a:xfrm>
            <a:off x="428625" y="523875"/>
            <a:ext cx="5029200" cy="45720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en-US" altLang="zh-CN" sz="2800" b="1" dirty="0" smtClean="0">
                <a:solidFill>
                  <a:srgbClr val="E60000"/>
                </a:solidFill>
                <a:latin typeface="Times New Roman" panose="02020603050405020304" pitchFamily="18" charset="0"/>
                <a:cs typeface="Times New Roman" panose="02020603050405020304" pitchFamily="18" charset="0"/>
              </a:rPr>
              <a:t>3.  TTL</a:t>
            </a:r>
            <a:r>
              <a:rPr lang="zh-CN" altLang="en-US" sz="2800" b="1" dirty="0" smtClean="0">
                <a:solidFill>
                  <a:srgbClr val="E60000"/>
                </a:solidFill>
                <a:latin typeface="Times New Roman" panose="02020603050405020304" pitchFamily="18" charset="0"/>
                <a:cs typeface="Times New Roman" panose="02020603050405020304" pitchFamily="18" charset="0"/>
              </a:rPr>
              <a:t>与非门特性及参数</a:t>
            </a:r>
          </a:p>
        </p:txBody>
      </p:sp>
      <p:sp>
        <p:nvSpPr>
          <p:cNvPr id="429144" name="Text Box 88"/>
          <p:cNvSpPr txBox="1">
            <a:spLocks noChangeArrowheads="1"/>
          </p:cNvSpPr>
          <p:nvPr/>
        </p:nvSpPr>
        <p:spPr bwMode="auto">
          <a:xfrm>
            <a:off x="5310188" y="5924550"/>
            <a:ext cx="2819400" cy="461665"/>
          </a:xfrm>
          <a:prstGeom prst="rect">
            <a:avLst/>
          </a:prstGeom>
          <a:noFill/>
          <a:ln w="38100">
            <a:noFill/>
            <a:miter lim="800000"/>
            <a:headEnd/>
            <a:tailEnd type="none" w="sm" len="lg"/>
          </a:ln>
          <a:effectLst/>
        </p:spPr>
        <p:txBody>
          <a:bodyPr>
            <a:spAutoFit/>
          </a:bodyPr>
          <a:lstStyle/>
          <a:p>
            <a:pPr eaLnBrk="0" hangingPunct="0">
              <a:spcBef>
                <a:spcPct val="50000"/>
              </a:spcBef>
              <a:defRPr/>
            </a:pPr>
            <a:r>
              <a:rPr lang="zh-CN" altLang="en-US" sz="2400" b="1">
                <a:solidFill>
                  <a:srgbClr val="000099"/>
                </a:solidFill>
                <a:latin typeface="Times New Roman" panose="02020603050405020304" pitchFamily="18" charset="0"/>
                <a:cs typeface="Times New Roman" panose="02020603050405020304" pitchFamily="18" charset="0"/>
              </a:rPr>
              <a:t>电压传输特性</a:t>
            </a:r>
            <a:endParaRPr lang="zh-CN" altLang="en-US" sz="2400" b="1">
              <a:solidFill>
                <a:srgbClr val="000099"/>
              </a:solidFill>
              <a:latin typeface="Times New Roman" panose="02020603050405020304" pitchFamily="18" charset="0"/>
              <a:ea typeface="楷体_GB2312" pitchFamily="49" charset="-122"/>
              <a:cs typeface="Times New Roman" panose="02020603050405020304" pitchFamily="18" charset="0"/>
            </a:endParaRPr>
          </a:p>
        </p:txBody>
      </p:sp>
      <p:sp>
        <p:nvSpPr>
          <p:cNvPr id="429145" name="Text Box 89"/>
          <p:cNvSpPr txBox="1">
            <a:spLocks noChangeArrowheads="1"/>
          </p:cNvSpPr>
          <p:nvPr/>
        </p:nvSpPr>
        <p:spPr bwMode="auto">
          <a:xfrm>
            <a:off x="1908175" y="5424488"/>
            <a:ext cx="2000250" cy="461665"/>
          </a:xfrm>
          <a:prstGeom prst="rect">
            <a:avLst/>
          </a:prstGeom>
          <a:noFill/>
          <a:ln w="38100">
            <a:noFill/>
            <a:miter lim="800000"/>
            <a:headEnd/>
            <a:tailEnd type="none" w="sm" len="lg"/>
          </a:ln>
          <a:effectLst/>
        </p:spPr>
        <p:txBody>
          <a:bodyPr>
            <a:spAutoFit/>
          </a:bodyPr>
          <a:lstStyle/>
          <a:p>
            <a:pPr eaLnBrk="0" hangingPunct="0">
              <a:spcBef>
                <a:spcPct val="50000"/>
              </a:spcBef>
              <a:defRPr/>
            </a:pPr>
            <a:r>
              <a:rPr lang="zh-CN" altLang="en-US" sz="2400" b="1" dirty="0">
                <a:solidFill>
                  <a:srgbClr val="000099"/>
                </a:solidFill>
                <a:latin typeface="Times New Roman" panose="02020603050405020304" pitchFamily="18" charset="0"/>
                <a:cs typeface="Times New Roman" panose="02020603050405020304" pitchFamily="18" charset="0"/>
              </a:rPr>
              <a:t>测试电路</a:t>
            </a:r>
            <a:endParaRPr lang="zh-CN" altLang="en-US" sz="2400" b="1" dirty="0">
              <a:solidFill>
                <a:srgbClr val="000099"/>
              </a:solidFill>
              <a:latin typeface="Times New Roman" panose="02020603050405020304" pitchFamily="18" charset="0"/>
              <a:ea typeface="楷体_GB2312" pitchFamily="49" charset="-122"/>
              <a:cs typeface="Times New Roman" panose="02020603050405020304" pitchFamily="18" charset="0"/>
            </a:endParaRPr>
          </a:p>
        </p:txBody>
      </p:sp>
      <p:grpSp>
        <p:nvGrpSpPr>
          <p:cNvPr id="5" name="Group 90"/>
          <p:cNvGrpSpPr>
            <a:grpSpLocks/>
          </p:cNvGrpSpPr>
          <p:nvPr/>
        </p:nvGrpSpPr>
        <p:grpSpPr bwMode="auto">
          <a:xfrm>
            <a:off x="4652963" y="3095625"/>
            <a:ext cx="1301750" cy="533400"/>
            <a:chOff x="3216" y="1776"/>
            <a:chExt cx="820" cy="336"/>
          </a:xfrm>
        </p:grpSpPr>
        <p:sp>
          <p:nvSpPr>
            <p:cNvPr id="429147" name="Line 91"/>
            <p:cNvSpPr>
              <a:spLocks noChangeShapeType="1"/>
            </p:cNvSpPr>
            <p:nvPr/>
          </p:nvSpPr>
          <p:spPr bwMode="auto">
            <a:xfrm>
              <a:off x="3456" y="1968"/>
              <a:ext cx="336" cy="0"/>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9148" name="Rectangle 92"/>
            <p:cNvSpPr>
              <a:spLocks noChangeArrowheads="1"/>
            </p:cNvSpPr>
            <p:nvPr/>
          </p:nvSpPr>
          <p:spPr bwMode="auto">
            <a:xfrm>
              <a:off x="3216" y="1776"/>
              <a:ext cx="265" cy="327"/>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i="1">
                  <a:solidFill>
                    <a:srgbClr val="FF3300"/>
                  </a:solidFill>
                  <a:cs typeface="Times New Roman" panose="02020603050405020304" pitchFamily="18" charset="0"/>
                </a:rPr>
                <a:t>A</a:t>
              </a:r>
            </a:p>
          </p:txBody>
        </p:sp>
        <p:sp>
          <p:nvSpPr>
            <p:cNvPr id="429149" name="Rectangle 93"/>
            <p:cNvSpPr>
              <a:spLocks noChangeArrowheads="1"/>
            </p:cNvSpPr>
            <p:nvPr/>
          </p:nvSpPr>
          <p:spPr bwMode="auto">
            <a:xfrm>
              <a:off x="3792" y="1824"/>
              <a:ext cx="244" cy="288"/>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1">
                  <a:solidFill>
                    <a:srgbClr val="FF3300"/>
                  </a:solidFill>
                  <a:cs typeface="Times New Roman" panose="02020603050405020304" pitchFamily="18" charset="0"/>
                </a:rPr>
                <a:t>B</a:t>
              </a:r>
            </a:p>
          </p:txBody>
        </p:sp>
      </p:grpSp>
      <p:grpSp>
        <p:nvGrpSpPr>
          <p:cNvPr id="6" name="Group 94"/>
          <p:cNvGrpSpPr>
            <a:grpSpLocks/>
          </p:cNvGrpSpPr>
          <p:nvPr/>
        </p:nvGrpSpPr>
        <p:grpSpPr bwMode="auto">
          <a:xfrm>
            <a:off x="4641852" y="2343150"/>
            <a:ext cx="3930651" cy="3646488"/>
            <a:chOff x="2899" y="1248"/>
            <a:chExt cx="2476" cy="2297"/>
          </a:xfrm>
        </p:grpSpPr>
        <p:grpSp>
          <p:nvGrpSpPr>
            <p:cNvPr id="72716" name="Group 95"/>
            <p:cNvGrpSpPr>
              <a:grpSpLocks/>
            </p:cNvGrpSpPr>
            <p:nvPr/>
          </p:nvGrpSpPr>
          <p:grpSpPr bwMode="auto">
            <a:xfrm>
              <a:off x="3146" y="1679"/>
              <a:ext cx="1719" cy="1637"/>
              <a:chOff x="3792" y="1584"/>
              <a:chExt cx="1344" cy="1440"/>
            </a:xfrm>
          </p:grpSpPr>
          <p:sp>
            <p:nvSpPr>
              <p:cNvPr id="429152" name="Line 96"/>
              <p:cNvSpPr>
                <a:spLocks noChangeShapeType="1"/>
              </p:cNvSpPr>
              <p:nvPr/>
            </p:nvSpPr>
            <p:spPr bwMode="auto">
              <a:xfrm>
                <a:off x="3792" y="2688"/>
                <a:ext cx="48" cy="0"/>
              </a:xfrm>
              <a:prstGeom prst="line">
                <a:avLst/>
              </a:prstGeom>
              <a:noFill/>
              <a:ln w="28575">
                <a:solidFill>
                  <a:srgbClr val="000018"/>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9153" name="Line 97"/>
              <p:cNvSpPr>
                <a:spLocks noChangeShapeType="1"/>
              </p:cNvSpPr>
              <p:nvPr/>
            </p:nvSpPr>
            <p:spPr bwMode="auto">
              <a:xfrm>
                <a:off x="3792" y="2304"/>
                <a:ext cx="48" cy="0"/>
              </a:xfrm>
              <a:prstGeom prst="line">
                <a:avLst/>
              </a:prstGeom>
              <a:noFill/>
              <a:ln w="28575">
                <a:solidFill>
                  <a:srgbClr val="000018"/>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9154" name="Line 98"/>
              <p:cNvSpPr>
                <a:spLocks noChangeShapeType="1"/>
              </p:cNvSpPr>
              <p:nvPr/>
            </p:nvSpPr>
            <p:spPr bwMode="auto">
              <a:xfrm>
                <a:off x="3792" y="1920"/>
                <a:ext cx="48" cy="0"/>
              </a:xfrm>
              <a:prstGeom prst="line">
                <a:avLst/>
              </a:prstGeom>
              <a:noFill/>
              <a:ln w="28575">
                <a:solidFill>
                  <a:srgbClr val="000018"/>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9155" name="Line 99"/>
              <p:cNvSpPr>
                <a:spLocks noChangeShapeType="1"/>
              </p:cNvSpPr>
              <p:nvPr/>
            </p:nvSpPr>
            <p:spPr bwMode="auto">
              <a:xfrm>
                <a:off x="3792" y="1584"/>
                <a:ext cx="48" cy="0"/>
              </a:xfrm>
              <a:prstGeom prst="line">
                <a:avLst/>
              </a:prstGeom>
              <a:noFill/>
              <a:ln w="28575">
                <a:solidFill>
                  <a:srgbClr val="000018"/>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9156" name="Line 100"/>
              <p:cNvSpPr>
                <a:spLocks noChangeShapeType="1"/>
              </p:cNvSpPr>
              <p:nvPr/>
            </p:nvSpPr>
            <p:spPr bwMode="auto">
              <a:xfrm flipV="1">
                <a:off x="4224" y="2976"/>
                <a:ext cx="0" cy="48"/>
              </a:xfrm>
              <a:prstGeom prst="line">
                <a:avLst/>
              </a:prstGeom>
              <a:noFill/>
              <a:ln w="28575">
                <a:solidFill>
                  <a:srgbClr val="000018"/>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9157" name="Line 101"/>
              <p:cNvSpPr>
                <a:spLocks noChangeShapeType="1"/>
              </p:cNvSpPr>
              <p:nvPr/>
            </p:nvSpPr>
            <p:spPr bwMode="auto">
              <a:xfrm flipV="1">
                <a:off x="4704" y="2976"/>
                <a:ext cx="0" cy="48"/>
              </a:xfrm>
              <a:prstGeom prst="line">
                <a:avLst/>
              </a:prstGeom>
              <a:noFill/>
              <a:ln w="28575">
                <a:solidFill>
                  <a:srgbClr val="000018"/>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9158" name="Line 102"/>
              <p:cNvSpPr>
                <a:spLocks noChangeShapeType="1"/>
              </p:cNvSpPr>
              <p:nvPr/>
            </p:nvSpPr>
            <p:spPr bwMode="auto">
              <a:xfrm flipV="1">
                <a:off x="5136" y="2976"/>
                <a:ext cx="0" cy="48"/>
              </a:xfrm>
              <a:prstGeom prst="line">
                <a:avLst/>
              </a:prstGeom>
              <a:noFill/>
              <a:ln w="28575">
                <a:solidFill>
                  <a:srgbClr val="000018"/>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nvGrpSpPr>
            <p:cNvPr id="72717" name="Group 103"/>
            <p:cNvGrpSpPr>
              <a:grpSpLocks/>
            </p:cNvGrpSpPr>
            <p:nvPr/>
          </p:nvGrpSpPr>
          <p:grpSpPr bwMode="auto">
            <a:xfrm>
              <a:off x="2899" y="1512"/>
              <a:ext cx="2056" cy="2033"/>
              <a:chOff x="3599" y="1437"/>
              <a:chExt cx="1608" cy="1789"/>
            </a:xfrm>
          </p:grpSpPr>
          <p:sp>
            <p:nvSpPr>
              <p:cNvPr id="429160" name="Rectangle 104"/>
              <p:cNvSpPr>
                <a:spLocks noChangeArrowheads="1"/>
              </p:cNvSpPr>
              <p:nvPr/>
            </p:nvSpPr>
            <p:spPr bwMode="auto">
              <a:xfrm>
                <a:off x="3600" y="2888"/>
                <a:ext cx="190" cy="237"/>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200" i="1">
                    <a:solidFill>
                      <a:srgbClr val="000018"/>
                    </a:solidFill>
                    <a:cs typeface="Times New Roman" panose="02020603050405020304" pitchFamily="18" charset="0"/>
                  </a:rPr>
                  <a:t>O</a:t>
                </a:r>
              </a:p>
            </p:txBody>
          </p:sp>
          <p:sp>
            <p:nvSpPr>
              <p:cNvPr id="429161" name="Rectangle 105"/>
              <p:cNvSpPr>
                <a:spLocks noChangeArrowheads="1"/>
              </p:cNvSpPr>
              <p:nvPr/>
            </p:nvSpPr>
            <p:spPr bwMode="auto">
              <a:xfrm>
                <a:off x="4128" y="2970"/>
                <a:ext cx="167" cy="254"/>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000018"/>
                    </a:solidFill>
                    <a:cs typeface="Times New Roman" panose="02020603050405020304" pitchFamily="18" charset="0"/>
                  </a:rPr>
                  <a:t>1</a:t>
                </a:r>
              </a:p>
            </p:txBody>
          </p:sp>
          <p:sp>
            <p:nvSpPr>
              <p:cNvPr id="429162" name="Rectangle 106"/>
              <p:cNvSpPr>
                <a:spLocks noChangeArrowheads="1"/>
              </p:cNvSpPr>
              <p:nvPr/>
            </p:nvSpPr>
            <p:spPr bwMode="auto">
              <a:xfrm>
                <a:off x="4608" y="2970"/>
                <a:ext cx="166" cy="254"/>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000018"/>
                    </a:solidFill>
                    <a:cs typeface="Times New Roman" panose="02020603050405020304" pitchFamily="18" charset="0"/>
                  </a:rPr>
                  <a:t>2</a:t>
                </a:r>
              </a:p>
            </p:txBody>
          </p:sp>
          <p:sp>
            <p:nvSpPr>
              <p:cNvPr id="429163" name="Rectangle 107"/>
              <p:cNvSpPr>
                <a:spLocks noChangeArrowheads="1"/>
              </p:cNvSpPr>
              <p:nvPr/>
            </p:nvSpPr>
            <p:spPr bwMode="auto">
              <a:xfrm>
                <a:off x="5040" y="2970"/>
                <a:ext cx="167" cy="256"/>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000018"/>
                    </a:solidFill>
                    <a:cs typeface="Times New Roman" panose="02020603050405020304" pitchFamily="18" charset="0"/>
                  </a:rPr>
                  <a:t>3</a:t>
                </a:r>
              </a:p>
            </p:txBody>
          </p:sp>
          <p:sp>
            <p:nvSpPr>
              <p:cNvPr id="429164" name="Rectangle 108"/>
              <p:cNvSpPr>
                <a:spLocks noChangeArrowheads="1"/>
              </p:cNvSpPr>
              <p:nvPr/>
            </p:nvSpPr>
            <p:spPr bwMode="auto">
              <a:xfrm>
                <a:off x="3599" y="2540"/>
                <a:ext cx="167" cy="256"/>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000018"/>
                    </a:solidFill>
                    <a:cs typeface="Times New Roman" panose="02020603050405020304" pitchFamily="18" charset="0"/>
                  </a:rPr>
                  <a:t>1</a:t>
                </a:r>
              </a:p>
            </p:txBody>
          </p:sp>
          <p:sp>
            <p:nvSpPr>
              <p:cNvPr id="429165" name="Rectangle 109"/>
              <p:cNvSpPr>
                <a:spLocks noChangeArrowheads="1"/>
              </p:cNvSpPr>
              <p:nvPr/>
            </p:nvSpPr>
            <p:spPr bwMode="auto">
              <a:xfrm>
                <a:off x="3600" y="2156"/>
                <a:ext cx="167" cy="256"/>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000018"/>
                    </a:solidFill>
                    <a:cs typeface="Times New Roman" panose="02020603050405020304" pitchFamily="18" charset="0"/>
                  </a:rPr>
                  <a:t>2</a:t>
                </a:r>
              </a:p>
            </p:txBody>
          </p:sp>
          <p:sp>
            <p:nvSpPr>
              <p:cNvPr id="429166" name="Rectangle 110"/>
              <p:cNvSpPr>
                <a:spLocks noChangeArrowheads="1"/>
              </p:cNvSpPr>
              <p:nvPr/>
            </p:nvSpPr>
            <p:spPr bwMode="auto">
              <a:xfrm>
                <a:off x="3600" y="1773"/>
                <a:ext cx="167" cy="256"/>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000018"/>
                    </a:solidFill>
                    <a:cs typeface="Times New Roman" panose="02020603050405020304" pitchFamily="18" charset="0"/>
                  </a:rPr>
                  <a:t>3</a:t>
                </a:r>
              </a:p>
            </p:txBody>
          </p:sp>
          <p:sp>
            <p:nvSpPr>
              <p:cNvPr id="429167" name="Rectangle 111"/>
              <p:cNvSpPr>
                <a:spLocks noChangeArrowheads="1"/>
              </p:cNvSpPr>
              <p:nvPr/>
            </p:nvSpPr>
            <p:spPr bwMode="auto">
              <a:xfrm>
                <a:off x="3600" y="1437"/>
                <a:ext cx="167" cy="254"/>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000018"/>
                    </a:solidFill>
                    <a:cs typeface="Times New Roman" panose="02020603050405020304" pitchFamily="18" charset="0"/>
                  </a:rPr>
                  <a:t>4</a:t>
                </a:r>
              </a:p>
            </p:txBody>
          </p:sp>
        </p:grpSp>
        <p:grpSp>
          <p:nvGrpSpPr>
            <p:cNvPr id="72718" name="Group 112"/>
            <p:cNvGrpSpPr>
              <a:grpSpLocks/>
            </p:cNvGrpSpPr>
            <p:nvPr/>
          </p:nvGrpSpPr>
          <p:grpSpPr bwMode="auto">
            <a:xfrm>
              <a:off x="3146" y="1308"/>
              <a:ext cx="1990" cy="1956"/>
              <a:chOff x="3936" y="1056"/>
              <a:chExt cx="1824" cy="1728"/>
            </a:xfrm>
          </p:grpSpPr>
          <p:sp>
            <p:nvSpPr>
              <p:cNvPr id="429169" name="Line 113"/>
              <p:cNvSpPr>
                <a:spLocks noChangeShapeType="1"/>
              </p:cNvSpPr>
              <p:nvPr/>
            </p:nvSpPr>
            <p:spPr bwMode="auto">
              <a:xfrm flipV="1">
                <a:off x="3936" y="1056"/>
                <a:ext cx="0" cy="1728"/>
              </a:xfrm>
              <a:prstGeom prst="line">
                <a:avLst/>
              </a:prstGeom>
              <a:noFill/>
              <a:ln w="38100">
                <a:solidFill>
                  <a:srgbClr val="000018"/>
                </a:solidFill>
                <a:round/>
                <a:headEnd/>
                <a:tailEnd type="triangle" w="sm" len="lg"/>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29170" name="Line 114"/>
              <p:cNvSpPr>
                <a:spLocks noChangeShapeType="1"/>
              </p:cNvSpPr>
              <p:nvPr/>
            </p:nvSpPr>
            <p:spPr bwMode="auto">
              <a:xfrm>
                <a:off x="3936" y="2784"/>
                <a:ext cx="1824" cy="0"/>
              </a:xfrm>
              <a:prstGeom prst="line">
                <a:avLst/>
              </a:prstGeom>
              <a:noFill/>
              <a:ln w="38100">
                <a:solidFill>
                  <a:srgbClr val="000018"/>
                </a:solidFill>
                <a:round/>
                <a:headEnd/>
                <a:tailEnd type="triangle" w="sm" len="lg"/>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sp>
          <p:nvSpPr>
            <p:cNvPr id="429171" name="Rectangle 115"/>
            <p:cNvSpPr>
              <a:spLocks noChangeArrowheads="1"/>
            </p:cNvSpPr>
            <p:nvPr/>
          </p:nvSpPr>
          <p:spPr bwMode="auto">
            <a:xfrm>
              <a:off x="4848" y="3248"/>
              <a:ext cx="527" cy="233"/>
            </a:xfrm>
            <a:prstGeom prst="rect">
              <a:avLst/>
            </a:prstGeom>
            <a:noFill/>
            <a:ln w="9525">
              <a:noFill/>
              <a:miter lim="800000"/>
              <a:headEnd/>
              <a:tailEnd/>
            </a:ln>
            <a:effectLst/>
          </p:spPr>
          <p:txBody>
            <a:bodyPr wrap="none">
              <a:spAutoFit/>
            </a:bodyPr>
            <a:lstStyle/>
            <a:p>
              <a:pPr>
                <a:spcBef>
                  <a:spcPct val="50000"/>
                </a:spcBef>
                <a:defRPr/>
              </a:pPr>
              <a:r>
                <a:rPr lang="en-US" altLang="zh-CN" b="1" i="1">
                  <a:solidFill>
                    <a:srgbClr val="000018"/>
                  </a:solidFill>
                  <a:latin typeface="Times New Roman" panose="02020603050405020304" pitchFamily="18" charset="0"/>
                  <a:cs typeface="Times New Roman" panose="02020603050405020304" pitchFamily="18" charset="0"/>
                </a:rPr>
                <a:t>   U</a:t>
              </a:r>
              <a:r>
                <a:rPr lang="en-US" altLang="zh-CN" b="1" baseline="-25000">
                  <a:solidFill>
                    <a:srgbClr val="000018"/>
                  </a:solidFill>
                  <a:latin typeface="Times New Roman" panose="02020603050405020304" pitchFamily="18" charset="0"/>
                  <a:cs typeface="Times New Roman" panose="02020603050405020304" pitchFamily="18" charset="0"/>
                </a:rPr>
                <a:t>i </a:t>
              </a:r>
              <a:r>
                <a:rPr lang="en-US" altLang="zh-CN" b="1">
                  <a:solidFill>
                    <a:srgbClr val="000018"/>
                  </a:solidFill>
                  <a:latin typeface="Times New Roman" panose="02020603050405020304" pitchFamily="18" charset="0"/>
                  <a:cs typeface="Times New Roman" panose="02020603050405020304" pitchFamily="18" charset="0"/>
                </a:rPr>
                <a:t>/V</a:t>
              </a:r>
            </a:p>
          </p:txBody>
        </p:sp>
        <p:sp>
          <p:nvSpPr>
            <p:cNvPr id="429172" name="Rectangle 116"/>
            <p:cNvSpPr>
              <a:spLocks noChangeArrowheads="1"/>
            </p:cNvSpPr>
            <p:nvPr/>
          </p:nvSpPr>
          <p:spPr bwMode="auto">
            <a:xfrm>
              <a:off x="3168" y="1248"/>
              <a:ext cx="442" cy="233"/>
            </a:xfrm>
            <a:prstGeom prst="rect">
              <a:avLst/>
            </a:prstGeom>
            <a:noFill/>
            <a:ln w="9525">
              <a:noFill/>
              <a:miter lim="800000"/>
              <a:headEnd/>
              <a:tailEnd/>
            </a:ln>
            <a:effectLst/>
          </p:spPr>
          <p:txBody>
            <a:bodyPr wrap="none">
              <a:spAutoFit/>
            </a:bodyPr>
            <a:lstStyle/>
            <a:p>
              <a:pPr>
                <a:spcBef>
                  <a:spcPct val="50000"/>
                </a:spcBef>
                <a:defRPr/>
              </a:pPr>
              <a:r>
                <a:rPr lang="en-US" altLang="zh-CN" b="1" i="1">
                  <a:solidFill>
                    <a:srgbClr val="000018"/>
                  </a:solidFill>
                  <a:latin typeface="Times New Roman" panose="02020603050405020304" pitchFamily="18" charset="0"/>
                  <a:cs typeface="Times New Roman" panose="02020603050405020304" pitchFamily="18" charset="0"/>
                </a:rPr>
                <a:t>U</a:t>
              </a:r>
              <a:r>
                <a:rPr lang="en-US" altLang="zh-CN" b="1" baseline="-25000">
                  <a:solidFill>
                    <a:srgbClr val="000018"/>
                  </a:solidFill>
                  <a:latin typeface="Times New Roman" panose="02020603050405020304" pitchFamily="18" charset="0"/>
                  <a:cs typeface="Times New Roman" panose="02020603050405020304" pitchFamily="18" charset="0"/>
                </a:rPr>
                <a:t>O</a:t>
              </a:r>
              <a:r>
                <a:rPr lang="en-US" altLang="zh-CN" b="1">
                  <a:solidFill>
                    <a:srgbClr val="000018"/>
                  </a:solidFill>
                  <a:latin typeface="Times New Roman" panose="02020603050405020304" pitchFamily="18" charset="0"/>
                  <a:cs typeface="Times New Roman" panose="02020603050405020304" pitchFamily="18" charset="0"/>
                </a:rPr>
                <a:t>/V</a:t>
              </a:r>
            </a:p>
          </p:txBody>
        </p:sp>
      </p:grpSp>
      <p:pic>
        <p:nvPicPr>
          <p:cNvPr id="429205" name="Picture 149" descr="图片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2366963"/>
            <a:ext cx="3240087" cy="291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18416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29132"/>
                                        </p:tgtEl>
                                        <p:attrNameLst>
                                          <p:attrName>style.visibility</p:attrName>
                                        </p:attrNameLst>
                                      </p:cBhvr>
                                      <p:to>
                                        <p:strVal val="visible"/>
                                      </p:to>
                                    </p:set>
                                    <p:animEffect transition="in" filter="wipe(left)">
                                      <p:cBhvr>
                                        <p:cTn id="7" dur="500"/>
                                        <p:tgtEl>
                                          <p:spTgt spid="4291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29133"/>
                                        </p:tgtEl>
                                        <p:attrNameLst>
                                          <p:attrName>style.visibility</p:attrName>
                                        </p:attrNameLst>
                                      </p:cBhvr>
                                      <p:to>
                                        <p:strVal val="visible"/>
                                      </p:to>
                                    </p:set>
                                    <p:animEffect transition="in" filter="wipe(left)">
                                      <p:cBhvr>
                                        <p:cTn id="12" dur="500"/>
                                        <p:tgtEl>
                                          <p:spTgt spid="4291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29205"/>
                                        </p:tgtEl>
                                        <p:attrNameLst>
                                          <p:attrName>style.visibility</p:attrName>
                                        </p:attrNameLst>
                                      </p:cBhvr>
                                      <p:to>
                                        <p:strVal val="visible"/>
                                      </p:to>
                                    </p:set>
                                    <p:animEffect transition="in" filter="wipe(left)">
                                      <p:cBhvr>
                                        <p:cTn id="17" dur="1000"/>
                                        <p:tgtEl>
                                          <p:spTgt spid="429205"/>
                                        </p:tgtEl>
                                      </p:cBhvr>
                                    </p:animEffect>
                                  </p:childTnLst>
                                </p:cTn>
                              </p:par>
                            </p:childTnLst>
                          </p:cTn>
                        </p:par>
                        <p:par>
                          <p:cTn id="18" fill="hold" nodeType="afterGroup">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429145"/>
                                        </p:tgtEl>
                                        <p:attrNameLst>
                                          <p:attrName>style.visibility</p:attrName>
                                        </p:attrNameLst>
                                      </p:cBhvr>
                                      <p:to>
                                        <p:strVal val="visible"/>
                                      </p:to>
                                    </p:set>
                                    <p:animEffect transition="in" filter="wipe(left)">
                                      <p:cBhvr>
                                        <p:cTn id="21" dur="500"/>
                                        <p:tgtEl>
                                          <p:spTgt spid="42914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left)">
                                      <p:cBhvr>
                                        <p:cTn id="31" dur="500"/>
                                        <p:tgtEl>
                                          <p:spTgt spid="5"/>
                                        </p:tgtEl>
                                      </p:cBhvr>
                                    </p:animEffect>
                                  </p:childTnLst>
                                </p:cTn>
                              </p:par>
                            </p:childTnLst>
                          </p:cTn>
                        </p:par>
                        <p:par>
                          <p:cTn id="32" fill="hold" nodeType="afterGroup">
                            <p:stCondLst>
                              <p:cond delay="500"/>
                            </p:stCondLst>
                            <p:childTnLst>
                              <p:par>
                                <p:cTn id="33" presetID="22" presetClass="entr" presetSubtype="1"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ipe(up)">
                                      <p:cBhvr>
                                        <p:cTn id="35" dur="500"/>
                                        <p:tgtEl>
                                          <p:spTgt spid="2"/>
                                        </p:tgtEl>
                                      </p:cBhvr>
                                    </p:animEffect>
                                  </p:childTnLst>
                                </p:cTn>
                              </p:par>
                            </p:childTnLst>
                          </p:cTn>
                        </p:par>
                        <p:par>
                          <p:cTn id="36" fill="hold" nodeType="afterGroup">
                            <p:stCondLst>
                              <p:cond delay="1000"/>
                            </p:stCondLst>
                            <p:childTnLst>
                              <p:par>
                                <p:cTn id="37" presetID="22" presetClass="entr" presetSubtype="8" fill="hold"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left)">
                                      <p:cBhvr>
                                        <p:cTn id="39" dur="500"/>
                                        <p:tgtEl>
                                          <p:spTgt spid="3"/>
                                        </p:tgtEl>
                                      </p:cBhvr>
                                    </p:animEffect>
                                  </p:childTnLst>
                                </p:cTn>
                              </p:par>
                            </p:childTnLst>
                          </p:cTn>
                        </p:par>
                        <p:par>
                          <p:cTn id="40" fill="hold" nodeType="afterGroup">
                            <p:stCondLst>
                              <p:cond delay="1500"/>
                            </p:stCondLst>
                            <p:childTnLst>
                              <p:par>
                                <p:cTn id="41" presetID="22" presetClass="entr" presetSubtype="8" fill="hold" grpId="0" nodeType="afterEffect">
                                  <p:stCondLst>
                                    <p:cond delay="0"/>
                                  </p:stCondLst>
                                  <p:childTnLst>
                                    <p:set>
                                      <p:cBhvr>
                                        <p:cTn id="42" dur="1" fill="hold">
                                          <p:stCondLst>
                                            <p:cond delay="0"/>
                                          </p:stCondLst>
                                        </p:cTn>
                                        <p:tgtEl>
                                          <p:spTgt spid="429144"/>
                                        </p:tgtEl>
                                        <p:attrNameLst>
                                          <p:attrName>style.visibility</p:attrName>
                                        </p:attrNameLst>
                                      </p:cBhvr>
                                      <p:to>
                                        <p:strVal val="visible"/>
                                      </p:to>
                                    </p:set>
                                    <p:animEffect transition="in" filter="wipe(left)">
                                      <p:cBhvr>
                                        <p:cTn id="43" dur="500"/>
                                        <p:tgtEl>
                                          <p:spTgt spid="429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132" grpId="0"/>
      <p:bldP spid="429133" grpId="0"/>
      <p:bldP spid="429144" grpId="0" autoUpdateAnimBg="0"/>
      <p:bldP spid="42914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730" name="Group 2"/>
          <p:cNvGrpSpPr>
            <a:grpSpLocks/>
          </p:cNvGrpSpPr>
          <p:nvPr/>
        </p:nvGrpSpPr>
        <p:grpSpPr bwMode="auto">
          <a:xfrm>
            <a:off x="1039813" y="2781300"/>
            <a:ext cx="1301750" cy="482600"/>
            <a:chOff x="3552" y="1568"/>
            <a:chExt cx="820" cy="304"/>
          </a:xfrm>
        </p:grpSpPr>
        <p:sp>
          <p:nvSpPr>
            <p:cNvPr id="430083" name="Line 3"/>
            <p:cNvSpPr>
              <a:spLocks noChangeShapeType="1"/>
            </p:cNvSpPr>
            <p:nvPr/>
          </p:nvSpPr>
          <p:spPr bwMode="auto">
            <a:xfrm>
              <a:off x="3792" y="1728"/>
              <a:ext cx="336" cy="0"/>
            </a:xfrm>
            <a:prstGeom prst="line">
              <a:avLst/>
            </a:prstGeom>
            <a:noFill/>
            <a:ln w="38100">
              <a:solidFill>
                <a:srgbClr val="FF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0084" name="Rectangle 4"/>
            <p:cNvSpPr>
              <a:spLocks noChangeArrowheads="1"/>
            </p:cNvSpPr>
            <p:nvPr/>
          </p:nvSpPr>
          <p:spPr bwMode="auto">
            <a:xfrm>
              <a:off x="3552" y="1568"/>
              <a:ext cx="244" cy="288"/>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1">
                  <a:solidFill>
                    <a:srgbClr val="FF3300"/>
                  </a:solidFill>
                  <a:cs typeface="Times New Roman" panose="02020603050405020304" pitchFamily="18" charset="0"/>
                </a:rPr>
                <a:t>A</a:t>
              </a:r>
            </a:p>
          </p:txBody>
        </p:sp>
        <p:sp>
          <p:nvSpPr>
            <p:cNvPr id="430085" name="Rectangle 5"/>
            <p:cNvSpPr>
              <a:spLocks noChangeArrowheads="1"/>
            </p:cNvSpPr>
            <p:nvPr/>
          </p:nvSpPr>
          <p:spPr bwMode="auto">
            <a:xfrm>
              <a:off x="4128" y="1584"/>
              <a:ext cx="244" cy="288"/>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1">
                  <a:solidFill>
                    <a:srgbClr val="FF3300"/>
                  </a:solidFill>
                  <a:cs typeface="Times New Roman" panose="02020603050405020304" pitchFamily="18" charset="0"/>
                </a:rPr>
                <a:t>B</a:t>
              </a:r>
            </a:p>
          </p:txBody>
        </p:sp>
      </p:grpSp>
      <p:sp>
        <p:nvSpPr>
          <p:cNvPr id="430086" name="Line 6"/>
          <p:cNvSpPr>
            <a:spLocks noChangeShapeType="1"/>
          </p:cNvSpPr>
          <p:nvPr/>
        </p:nvSpPr>
        <p:spPr bwMode="auto">
          <a:xfrm>
            <a:off x="1954213" y="3035300"/>
            <a:ext cx="381000" cy="990600"/>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0087" name="Rectangle 7"/>
          <p:cNvSpPr>
            <a:spLocks noChangeArrowheads="1"/>
          </p:cNvSpPr>
          <p:nvPr/>
        </p:nvSpPr>
        <p:spPr bwMode="auto">
          <a:xfrm>
            <a:off x="2335213" y="3695700"/>
            <a:ext cx="387350" cy="457200"/>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1">
                <a:solidFill>
                  <a:srgbClr val="FF3300"/>
                </a:solidFill>
                <a:cs typeface="Times New Roman" panose="02020603050405020304" pitchFamily="18" charset="0"/>
              </a:rPr>
              <a:t>C</a:t>
            </a:r>
          </a:p>
        </p:txBody>
      </p:sp>
      <p:grpSp>
        <p:nvGrpSpPr>
          <p:cNvPr id="73733" name="Group 8"/>
          <p:cNvGrpSpPr>
            <a:grpSpLocks/>
          </p:cNvGrpSpPr>
          <p:nvPr/>
        </p:nvGrpSpPr>
        <p:grpSpPr bwMode="auto">
          <a:xfrm>
            <a:off x="2335213" y="3992563"/>
            <a:ext cx="1676400" cy="1003300"/>
            <a:chOff x="4368" y="2352"/>
            <a:chExt cx="1056" cy="632"/>
          </a:xfrm>
        </p:grpSpPr>
        <p:sp>
          <p:nvSpPr>
            <p:cNvPr id="430089" name="Freeform 9"/>
            <p:cNvSpPr>
              <a:spLocks/>
            </p:cNvSpPr>
            <p:nvPr/>
          </p:nvSpPr>
          <p:spPr bwMode="auto">
            <a:xfrm>
              <a:off x="4368" y="2352"/>
              <a:ext cx="144" cy="632"/>
            </a:xfrm>
            <a:custGeom>
              <a:avLst/>
              <a:gdLst/>
              <a:ahLst/>
              <a:cxnLst>
                <a:cxn ang="0">
                  <a:pos x="0" y="0"/>
                </a:cxn>
                <a:cxn ang="0">
                  <a:pos x="48" y="528"/>
                </a:cxn>
                <a:cxn ang="0">
                  <a:pos x="144" y="624"/>
                </a:cxn>
              </a:cxnLst>
              <a:rect l="0" t="0" r="r" b="b"/>
              <a:pathLst>
                <a:path w="144" h="632">
                  <a:moveTo>
                    <a:pt x="0" y="0"/>
                  </a:moveTo>
                  <a:cubicBezTo>
                    <a:pt x="12" y="212"/>
                    <a:pt x="24" y="424"/>
                    <a:pt x="48" y="528"/>
                  </a:cubicBezTo>
                  <a:cubicBezTo>
                    <a:pt x="72" y="632"/>
                    <a:pt x="108" y="628"/>
                    <a:pt x="144" y="624"/>
                  </a:cubicBezTo>
                </a:path>
              </a:pathLst>
            </a:custGeom>
            <a:noFill/>
            <a:ln w="38100" cap="flat" cmpd="sng">
              <a:solidFill>
                <a:srgbClr val="FF3300"/>
              </a:solidFill>
              <a:prstDash val="solid"/>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0090" name="Line 10"/>
            <p:cNvSpPr>
              <a:spLocks noChangeShapeType="1"/>
            </p:cNvSpPr>
            <p:nvPr/>
          </p:nvSpPr>
          <p:spPr bwMode="auto">
            <a:xfrm>
              <a:off x="4512" y="2976"/>
              <a:ext cx="912" cy="0"/>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sp>
        <p:nvSpPr>
          <p:cNvPr id="430091" name="Rectangle 11"/>
          <p:cNvSpPr>
            <a:spLocks noChangeArrowheads="1"/>
          </p:cNvSpPr>
          <p:nvPr/>
        </p:nvSpPr>
        <p:spPr bwMode="auto">
          <a:xfrm>
            <a:off x="2411413" y="4543425"/>
            <a:ext cx="404812" cy="457200"/>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1">
                <a:solidFill>
                  <a:srgbClr val="FF3300"/>
                </a:solidFill>
                <a:cs typeface="Times New Roman" panose="02020603050405020304" pitchFamily="18" charset="0"/>
              </a:rPr>
              <a:t>D</a:t>
            </a:r>
          </a:p>
        </p:txBody>
      </p:sp>
      <p:sp>
        <p:nvSpPr>
          <p:cNvPr id="430092" name="Rectangle 12"/>
          <p:cNvSpPr>
            <a:spLocks noChangeArrowheads="1"/>
          </p:cNvSpPr>
          <p:nvPr/>
        </p:nvSpPr>
        <p:spPr bwMode="auto">
          <a:xfrm>
            <a:off x="3754438" y="4572000"/>
            <a:ext cx="387350" cy="457200"/>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1">
                <a:solidFill>
                  <a:srgbClr val="FF3300"/>
                </a:solidFill>
                <a:cs typeface="Times New Roman" panose="02020603050405020304" pitchFamily="18" charset="0"/>
              </a:rPr>
              <a:t>E</a:t>
            </a:r>
          </a:p>
        </p:txBody>
      </p:sp>
      <p:sp>
        <p:nvSpPr>
          <p:cNvPr id="430093" name="Rectangle 13"/>
          <p:cNvSpPr>
            <a:spLocks noGrp="1" noChangeArrowheads="1"/>
          </p:cNvSpPr>
          <p:nvPr>
            <p:ph type="subTitle" idx="1"/>
          </p:nvPr>
        </p:nvSpPr>
        <p:spPr bwMode="auto">
          <a:xfrm>
            <a:off x="468313" y="534988"/>
            <a:ext cx="4114800" cy="53340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en-US" altLang="zh-CN" sz="2800" b="1" smtClean="0">
                <a:solidFill>
                  <a:srgbClr val="005800"/>
                </a:solidFill>
                <a:latin typeface="Times New Roman" panose="02020603050405020304" pitchFamily="18" charset="0"/>
                <a:cs typeface="Times New Roman" panose="02020603050405020304" pitchFamily="18" charset="0"/>
              </a:rPr>
              <a:t>(2)TTL“</a:t>
            </a:r>
            <a:r>
              <a:rPr lang="zh-CN" altLang="en-US" sz="2800" b="1" smtClean="0">
                <a:solidFill>
                  <a:srgbClr val="005800"/>
                </a:solidFill>
                <a:latin typeface="Times New Roman" panose="02020603050405020304" pitchFamily="18" charset="0"/>
                <a:cs typeface="Times New Roman" panose="02020603050405020304" pitchFamily="18" charset="0"/>
              </a:rPr>
              <a:t>与非”门的参数</a:t>
            </a:r>
          </a:p>
        </p:txBody>
      </p:sp>
      <p:sp>
        <p:nvSpPr>
          <p:cNvPr id="430094" name="Text Box 14"/>
          <p:cNvSpPr txBox="1">
            <a:spLocks noChangeArrowheads="1"/>
          </p:cNvSpPr>
          <p:nvPr/>
        </p:nvSpPr>
        <p:spPr bwMode="auto">
          <a:xfrm>
            <a:off x="1909763" y="5564188"/>
            <a:ext cx="2819400" cy="461665"/>
          </a:xfrm>
          <a:prstGeom prst="rect">
            <a:avLst/>
          </a:prstGeom>
          <a:noFill/>
          <a:ln w="38100">
            <a:noFill/>
            <a:miter lim="800000"/>
            <a:headEnd/>
            <a:tailEnd type="none" w="sm" len="lg"/>
          </a:ln>
          <a:effectLst/>
        </p:spPr>
        <p:txBody>
          <a:bodyPr>
            <a:spAutoFit/>
          </a:bodyPr>
          <a:lstStyle/>
          <a:p>
            <a:pPr eaLnBrk="0" hangingPunct="0">
              <a:spcBef>
                <a:spcPct val="50000"/>
              </a:spcBef>
              <a:defRPr/>
            </a:pPr>
            <a:r>
              <a:rPr lang="zh-CN" altLang="en-US" sz="2400" b="1">
                <a:solidFill>
                  <a:srgbClr val="000099"/>
                </a:solidFill>
                <a:latin typeface="Times New Roman" panose="02020603050405020304" pitchFamily="18" charset="0"/>
                <a:cs typeface="Times New Roman" panose="02020603050405020304" pitchFamily="18" charset="0"/>
              </a:rPr>
              <a:t>电压传输特性</a:t>
            </a:r>
            <a:endParaRPr lang="zh-CN" altLang="en-US" sz="2400" b="1">
              <a:solidFill>
                <a:srgbClr val="000099"/>
              </a:solidFill>
              <a:latin typeface="Times New Roman" panose="02020603050405020304" pitchFamily="18" charset="0"/>
              <a:ea typeface="楷体_GB2312" pitchFamily="49" charset="-122"/>
              <a:cs typeface="Times New Roman" panose="02020603050405020304" pitchFamily="18" charset="0"/>
            </a:endParaRPr>
          </a:p>
        </p:txBody>
      </p:sp>
      <p:sp>
        <p:nvSpPr>
          <p:cNvPr id="430095" name="Rectangle 15"/>
          <p:cNvSpPr>
            <a:spLocks noChangeArrowheads="1"/>
          </p:cNvSpPr>
          <p:nvPr/>
        </p:nvSpPr>
        <p:spPr bwMode="auto">
          <a:xfrm>
            <a:off x="6170613" y="2555875"/>
            <a:ext cx="2362200" cy="1031875"/>
          </a:xfrm>
          <a:prstGeom prst="rect">
            <a:avLst/>
          </a:prstGeom>
          <a:noFill/>
          <a:ln w="9525" cap="sq">
            <a:noFill/>
            <a:miter lim="800000"/>
            <a:headEnd/>
            <a:tailEnd/>
          </a:ln>
          <a:effectLst/>
        </p:spPr>
        <p:txBody>
          <a:bodyPr>
            <a:spAutoFit/>
          </a:bodyPr>
          <a:lstStyle/>
          <a:p>
            <a:pPr>
              <a:spcBef>
                <a:spcPct val="20000"/>
              </a:spcBef>
              <a:defRPr/>
            </a:pPr>
            <a:r>
              <a:rPr lang="zh-CN" altLang="en-US" sz="2800" b="1">
                <a:solidFill>
                  <a:srgbClr val="006600"/>
                </a:solidFill>
                <a:latin typeface="Times New Roman" panose="02020603050405020304" pitchFamily="18" charset="0"/>
                <a:cs typeface="Times New Roman" panose="02020603050405020304" pitchFamily="18" charset="0"/>
              </a:rPr>
              <a:t>典型值</a:t>
            </a:r>
            <a:r>
              <a:rPr lang="en-US" altLang="zh-CN" sz="2800" b="1">
                <a:solidFill>
                  <a:srgbClr val="006600"/>
                </a:solidFill>
                <a:latin typeface="Times New Roman" panose="02020603050405020304" pitchFamily="18" charset="0"/>
                <a:cs typeface="Times New Roman" panose="02020603050405020304" pitchFamily="18" charset="0"/>
              </a:rPr>
              <a:t>3.6V</a:t>
            </a:r>
            <a:r>
              <a:rPr lang="zh-CN" altLang="en-US" sz="2800" b="1">
                <a:solidFill>
                  <a:srgbClr val="006600"/>
                </a:solidFill>
                <a:latin typeface="Times New Roman" panose="02020603050405020304" pitchFamily="18" charset="0"/>
                <a:cs typeface="Times New Roman" panose="02020603050405020304" pitchFamily="18" charset="0"/>
              </a:rPr>
              <a:t>，</a:t>
            </a:r>
          </a:p>
          <a:p>
            <a:pPr>
              <a:spcBef>
                <a:spcPct val="20000"/>
              </a:spcBef>
              <a:defRPr/>
            </a:pPr>
            <a:r>
              <a:rPr lang="zh-CN" altLang="en-US" sz="2800" b="1">
                <a:solidFill>
                  <a:srgbClr val="006600"/>
                </a:solidFill>
                <a:latin typeface="Times New Roman" panose="02020603050405020304" pitchFamily="18" charset="0"/>
                <a:cs typeface="Times New Roman" panose="02020603050405020304" pitchFamily="18" charset="0"/>
                <a:sym typeface="Symbol" pitchFamily="18" charset="2"/>
              </a:rPr>
              <a:t></a:t>
            </a:r>
            <a:r>
              <a:rPr lang="en-US" altLang="zh-CN" sz="2800" b="1">
                <a:solidFill>
                  <a:srgbClr val="006600"/>
                </a:solidFill>
                <a:latin typeface="Times New Roman" panose="02020603050405020304" pitchFamily="18" charset="0"/>
                <a:cs typeface="Times New Roman" panose="02020603050405020304" pitchFamily="18" charset="0"/>
              </a:rPr>
              <a:t>2.4V</a:t>
            </a:r>
            <a:r>
              <a:rPr lang="zh-CN" altLang="en-US" sz="2800" b="1">
                <a:solidFill>
                  <a:srgbClr val="006600"/>
                </a:solidFill>
                <a:latin typeface="Times New Roman" panose="02020603050405020304" pitchFamily="18" charset="0"/>
                <a:cs typeface="Times New Roman" panose="02020603050405020304" pitchFamily="18" charset="0"/>
              </a:rPr>
              <a:t>为合格</a:t>
            </a:r>
          </a:p>
        </p:txBody>
      </p:sp>
      <p:sp>
        <p:nvSpPr>
          <p:cNvPr id="430096" name="Rectangle 16"/>
          <p:cNvSpPr>
            <a:spLocks noChangeArrowheads="1"/>
          </p:cNvSpPr>
          <p:nvPr/>
        </p:nvSpPr>
        <p:spPr bwMode="auto">
          <a:xfrm>
            <a:off x="6135688" y="4537075"/>
            <a:ext cx="2314575" cy="1031875"/>
          </a:xfrm>
          <a:prstGeom prst="rect">
            <a:avLst/>
          </a:prstGeom>
          <a:noFill/>
          <a:ln w="9525" cap="sq">
            <a:noFill/>
            <a:miter lim="800000"/>
            <a:headEnd/>
            <a:tailEnd/>
          </a:ln>
          <a:effectLst/>
        </p:spPr>
        <p:txBody>
          <a:bodyPr wrap="none">
            <a:spAutoFit/>
          </a:bodyPr>
          <a:lstStyle/>
          <a:p>
            <a:pPr>
              <a:spcBef>
                <a:spcPct val="20000"/>
              </a:spcBef>
              <a:defRPr/>
            </a:pPr>
            <a:r>
              <a:rPr lang="zh-CN" altLang="en-US" sz="2800" b="1">
                <a:solidFill>
                  <a:srgbClr val="006600"/>
                </a:solidFill>
                <a:latin typeface="Times New Roman" panose="02020603050405020304" pitchFamily="18" charset="0"/>
                <a:cs typeface="Times New Roman" panose="02020603050405020304" pitchFamily="18" charset="0"/>
              </a:rPr>
              <a:t>典型值</a:t>
            </a:r>
            <a:r>
              <a:rPr lang="en-US" altLang="zh-CN" sz="2800" b="1">
                <a:solidFill>
                  <a:srgbClr val="006600"/>
                </a:solidFill>
                <a:latin typeface="Times New Roman" panose="02020603050405020304" pitchFamily="18" charset="0"/>
                <a:cs typeface="Times New Roman" panose="02020603050405020304" pitchFamily="18" charset="0"/>
              </a:rPr>
              <a:t>0.3V</a:t>
            </a:r>
            <a:r>
              <a:rPr lang="zh-CN" altLang="en-US" sz="2800" b="1">
                <a:solidFill>
                  <a:srgbClr val="006600"/>
                </a:solidFill>
                <a:latin typeface="Times New Roman" panose="02020603050405020304" pitchFamily="18" charset="0"/>
                <a:cs typeface="Times New Roman" panose="02020603050405020304" pitchFamily="18" charset="0"/>
              </a:rPr>
              <a:t>，</a:t>
            </a:r>
          </a:p>
          <a:p>
            <a:pPr>
              <a:spcBef>
                <a:spcPct val="20000"/>
              </a:spcBef>
              <a:defRPr/>
            </a:pPr>
            <a:r>
              <a:rPr lang="zh-CN" altLang="en-US" sz="2800" b="1">
                <a:solidFill>
                  <a:srgbClr val="006600"/>
                </a:solidFill>
                <a:latin typeface="Times New Roman" panose="02020603050405020304" pitchFamily="18" charset="0"/>
                <a:cs typeface="Times New Roman" panose="02020603050405020304" pitchFamily="18" charset="0"/>
                <a:sym typeface="Symbol" pitchFamily="18" charset="2"/>
              </a:rPr>
              <a:t></a:t>
            </a:r>
            <a:r>
              <a:rPr lang="en-US" altLang="zh-CN" sz="2800" b="1">
                <a:solidFill>
                  <a:srgbClr val="006600"/>
                </a:solidFill>
                <a:latin typeface="Times New Roman" panose="02020603050405020304" pitchFamily="18" charset="0"/>
                <a:cs typeface="Times New Roman" panose="02020603050405020304" pitchFamily="18" charset="0"/>
              </a:rPr>
              <a:t>0.4V</a:t>
            </a:r>
            <a:r>
              <a:rPr lang="zh-CN" altLang="en-US" sz="2800" b="1">
                <a:solidFill>
                  <a:srgbClr val="006600"/>
                </a:solidFill>
                <a:latin typeface="Times New Roman" panose="02020603050405020304" pitchFamily="18" charset="0"/>
                <a:cs typeface="Times New Roman" panose="02020603050405020304" pitchFamily="18" charset="0"/>
              </a:rPr>
              <a:t>为合格</a:t>
            </a:r>
          </a:p>
        </p:txBody>
      </p:sp>
      <p:sp>
        <p:nvSpPr>
          <p:cNvPr id="430097" name="Line 17"/>
          <p:cNvSpPr>
            <a:spLocks noChangeShapeType="1"/>
          </p:cNvSpPr>
          <p:nvPr/>
        </p:nvSpPr>
        <p:spPr bwMode="auto">
          <a:xfrm>
            <a:off x="1393825" y="3035300"/>
            <a:ext cx="609600" cy="0"/>
          </a:xfrm>
          <a:prstGeom prst="line">
            <a:avLst/>
          </a:prstGeom>
          <a:noFill/>
          <a:ln w="38100">
            <a:solidFill>
              <a:schemeClr val="accent2"/>
            </a:solidFill>
            <a:round/>
            <a:headEnd/>
            <a:tailEnd/>
          </a:ln>
          <a:effectLst/>
        </p:spPr>
        <p:txBody>
          <a:bodyPr wrap="none"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30098" name="Line 18"/>
          <p:cNvSpPr>
            <a:spLocks noChangeShapeType="1"/>
          </p:cNvSpPr>
          <p:nvPr/>
        </p:nvSpPr>
        <p:spPr bwMode="auto">
          <a:xfrm>
            <a:off x="2487613" y="4978400"/>
            <a:ext cx="1524000" cy="0"/>
          </a:xfrm>
          <a:prstGeom prst="line">
            <a:avLst/>
          </a:prstGeom>
          <a:noFill/>
          <a:ln w="38100">
            <a:solidFill>
              <a:schemeClr val="accent2"/>
            </a:solidFill>
            <a:round/>
            <a:headEnd/>
            <a:tailEnd/>
          </a:ln>
          <a:effectLst/>
        </p:spPr>
        <p:txBody>
          <a:bodyPr wrap="none"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30099" name="AutoShape 19"/>
          <p:cNvSpPr>
            <a:spLocks noChangeArrowheads="1"/>
          </p:cNvSpPr>
          <p:nvPr/>
        </p:nvSpPr>
        <p:spPr bwMode="auto">
          <a:xfrm>
            <a:off x="2455500" y="1711524"/>
            <a:ext cx="2921727" cy="510778"/>
          </a:xfrm>
          <a:prstGeom prst="wedgeRoundRectCallout">
            <a:avLst>
              <a:gd name="adj1" fmla="val -63593"/>
              <a:gd name="adj2" fmla="val 183634"/>
              <a:gd name="adj3" fmla="val 16667"/>
            </a:avLst>
          </a:prstGeom>
          <a:solidFill>
            <a:srgbClr val="FFFFFF"/>
          </a:solidFill>
          <a:ln w="38100" cap="sq">
            <a:solidFill>
              <a:srgbClr val="006600"/>
            </a:solidFill>
            <a:miter lim="800000"/>
            <a:headEnd/>
            <a:tailEnd/>
          </a:ln>
          <a:effectLst/>
        </p:spPr>
        <p:txBody>
          <a:bodyPr wrap="none" anchor="ctr">
            <a:spAutoFit/>
          </a:bodyPr>
          <a:lstStyle/>
          <a:p>
            <a:pPr algn="ctr">
              <a:spcBef>
                <a:spcPct val="50000"/>
              </a:spcBef>
              <a:defRPr/>
            </a:pPr>
            <a:r>
              <a:rPr lang="zh-CN" altLang="zh-CN" sz="2400" b="1">
                <a:solidFill>
                  <a:srgbClr val="CC0000"/>
                </a:solidFill>
                <a:latin typeface="Times New Roman" panose="02020603050405020304" pitchFamily="18" charset="0"/>
                <a:cs typeface="Times New Roman" panose="02020603050405020304" pitchFamily="18" charset="0"/>
              </a:rPr>
              <a:t>输出高电平电压</a:t>
            </a:r>
            <a:r>
              <a:rPr lang="en-US" altLang="zh-CN" sz="2400" b="1" i="1">
                <a:solidFill>
                  <a:srgbClr val="CC0000"/>
                </a:solidFill>
                <a:latin typeface="Times New Roman" panose="02020603050405020304" pitchFamily="18" charset="0"/>
                <a:cs typeface="Times New Roman" panose="02020603050405020304" pitchFamily="18" charset="0"/>
              </a:rPr>
              <a:t>U</a:t>
            </a:r>
            <a:r>
              <a:rPr lang="en-US" altLang="zh-CN" sz="2400" b="1" baseline="-25000">
                <a:solidFill>
                  <a:srgbClr val="CC0000"/>
                </a:solidFill>
                <a:latin typeface="Times New Roman" panose="02020603050405020304" pitchFamily="18" charset="0"/>
                <a:cs typeface="Times New Roman" panose="02020603050405020304" pitchFamily="18" charset="0"/>
              </a:rPr>
              <a:t>OH</a:t>
            </a:r>
          </a:p>
        </p:txBody>
      </p:sp>
      <p:sp>
        <p:nvSpPr>
          <p:cNvPr id="430100" name="AutoShape 20"/>
          <p:cNvSpPr>
            <a:spLocks noChangeArrowheads="1"/>
          </p:cNvSpPr>
          <p:nvPr/>
        </p:nvSpPr>
        <p:spPr bwMode="auto">
          <a:xfrm>
            <a:off x="4140069" y="3832424"/>
            <a:ext cx="2897450" cy="510778"/>
          </a:xfrm>
          <a:prstGeom prst="wedgeRoundRectCallout">
            <a:avLst>
              <a:gd name="adj1" fmla="val -57449"/>
              <a:gd name="adj2" fmla="val 184546"/>
              <a:gd name="adj3" fmla="val 16667"/>
            </a:avLst>
          </a:prstGeom>
          <a:solidFill>
            <a:srgbClr val="FFFFFF"/>
          </a:solidFill>
          <a:ln w="38100" cap="sq">
            <a:solidFill>
              <a:srgbClr val="006600"/>
            </a:solidFill>
            <a:miter lim="800000"/>
            <a:headEnd/>
            <a:tailEnd/>
          </a:ln>
          <a:effectLst/>
        </p:spPr>
        <p:txBody>
          <a:bodyPr wrap="none" anchor="ctr">
            <a:spAutoFit/>
          </a:bodyPr>
          <a:lstStyle/>
          <a:p>
            <a:pPr algn="ctr">
              <a:spcBef>
                <a:spcPct val="50000"/>
              </a:spcBef>
              <a:defRPr/>
            </a:pPr>
            <a:r>
              <a:rPr lang="zh-CN" altLang="zh-CN" sz="2400" b="1">
                <a:solidFill>
                  <a:srgbClr val="CC0000"/>
                </a:solidFill>
                <a:latin typeface="Times New Roman" panose="02020603050405020304" pitchFamily="18" charset="0"/>
                <a:cs typeface="Times New Roman" panose="02020603050405020304" pitchFamily="18" charset="0"/>
              </a:rPr>
              <a:t>输出低电平电压</a:t>
            </a:r>
            <a:r>
              <a:rPr lang="en-US" altLang="zh-CN" sz="2400" b="1" i="1">
                <a:solidFill>
                  <a:srgbClr val="CC0000"/>
                </a:solidFill>
                <a:latin typeface="Times New Roman" panose="02020603050405020304" pitchFamily="18" charset="0"/>
                <a:cs typeface="Times New Roman" panose="02020603050405020304" pitchFamily="18" charset="0"/>
              </a:rPr>
              <a:t>U</a:t>
            </a:r>
            <a:r>
              <a:rPr lang="en-US" altLang="zh-CN" sz="2400" b="1" baseline="-25000">
                <a:solidFill>
                  <a:srgbClr val="CC0000"/>
                </a:solidFill>
                <a:latin typeface="Times New Roman" panose="02020603050405020304" pitchFamily="18" charset="0"/>
                <a:cs typeface="Times New Roman" panose="02020603050405020304" pitchFamily="18" charset="0"/>
              </a:rPr>
              <a:t>OL</a:t>
            </a:r>
          </a:p>
        </p:txBody>
      </p:sp>
      <p:sp>
        <p:nvSpPr>
          <p:cNvPr id="430101" name="Rectangle 21"/>
          <p:cNvSpPr>
            <a:spLocks noChangeArrowheads="1"/>
          </p:cNvSpPr>
          <p:nvPr/>
        </p:nvSpPr>
        <p:spPr bwMode="auto">
          <a:xfrm>
            <a:off x="828675" y="1028700"/>
            <a:ext cx="6778625" cy="519113"/>
          </a:xfrm>
          <a:prstGeom prst="rect">
            <a:avLst/>
          </a:prstGeom>
          <a:noFill/>
          <a:ln w="9525">
            <a:noFill/>
            <a:miter lim="800000"/>
            <a:headEnd/>
            <a:tailEnd/>
          </a:ln>
          <a:effectLst/>
        </p:spPr>
        <p:txBody>
          <a:bodyPr wrap="none">
            <a:spAutoFit/>
          </a:bodyPr>
          <a:lstStyle/>
          <a:p>
            <a:pPr>
              <a:spcBef>
                <a:spcPct val="50000"/>
              </a:spcBef>
              <a:defRPr/>
            </a:pPr>
            <a:r>
              <a:rPr lang="zh-CN" altLang="zh-CN" sz="2800" b="1">
                <a:solidFill>
                  <a:srgbClr val="000099"/>
                </a:solidFill>
                <a:latin typeface="Times New Roman" panose="02020603050405020304" pitchFamily="18" charset="0"/>
                <a:cs typeface="Times New Roman" panose="02020603050405020304" pitchFamily="18" charset="0"/>
              </a:rPr>
              <a:t>输出高电平</a:t>
            </a:r>
            <a:r>
              <a:rPr lang="zh-CN" altLang="en-US" sz="2800" b="1">
                <a:solidFill>
                  <a:srgbClr val="000099"/>
                </a:solidFill>
                <a:latin typeface="Times New Roman" panose="02020603050405020304" pitchFamily="18" charset="0"/>
                <a:cs typeface="Times New Roman" panose="02020603050405020304" pitchFamily="18" charset="0"/>
              </a:rPr>
              <a:t>电压</a:t>
            </a:r>
            <a:r>
              <a:rPr lang="en-US" altLang="zh-CN" sz="2800" b="1" i="1">
                <a:solidFill>
                  <a:srgbClr val="000099"/>
                </a:solidFill>
                <a:latin typeface="Times New Roman" panose="02020603050405020304" pitchFamily="18" charset="0"/>
                <a:cs typeface="Times New Roman" panose="02020603050405020304" pitchFamily="18" charset="0"/>
              </a:rPr>
              <a:t>U</a:t>
            </a:r>
            <a:r>
              <a:rPr lang="en-US" altLang="zh-CN" sz="2800" b="1" baseline="-25000">
                <a:solidFill>
                  <a:srgbClr val="000099"/>
                </a:solidFill>
                <a:latin typeface="Times New Roman" panose="02020603050405020304" pitchFamily="18" charset="0"/>
                <a:cs typeface="Times New Roman" panose="02020603050405020304" pitchFamily="18" charset="0"/>
              </a:rPr>
              <a:t>OH</a:t>
            </a:r>
            <a:r>
              <a:rPr lang="zh-CN" altLang="zh-CN" sz="2800" b="1">
                <a:solidFill>
                  <a:srgbClr val="000099"/>
                </a:solidFill>
                <a:latin typeface="Times New Roman" panose="02020603050405020304" pitchFamily="18" charset="0"/>
                <a:cs typeface="Times New Roman" panose="02020603050405020304" pitchFamily="18" charset="0"/>
              </a:rPr>
              <a:t>和输出低电平电压</a:t>
            </a:r>
            <a:r>
              <a:rPr lang="en-US" altLang="zh-CN" sz="2800" b="1" i="1">
                <a:solidFill>
                  <a:srgbClr val="000099"/>
                </a:solidFill>
                <a:latin typeface="Times New Roman" panose="02020603050405020304" pitchFamily="18" charset="0"/>
                <a:cs typeface="Times New Roman" panose="02020603050405020304" pitchFamily="18" charset="0"/>
              </a:rPr>
              <a:t>U</a:t>
            </a:r>
            <a:r>
              <a:rPr lang="en-US" altLang="zh-CN" sz="2800" b="1" baseline="-25000">
                <a:solidFill>
                  <a:srgbClr val="000099"/>
                </a:solidFill>
                <a:latin typeface="Times New Roman" panose="02020603050405020304" pitchFamily="18" charset="0"/>
                <a:cs typeface="Times New Roman" panose="02020603050405020304" pitchFamily="18" charset="0"/>
              </a:rPr>
              <a:t>OL</a:t>
            </a:r>
          </a:p>
        </p:txBody>
      </p:sp>
      <p:sp>
        <p:nvSpPr>
          <p:cNvPr id="430102" name="Rectangle 22"/>
          <p:cNvSpPr>
            <a:spLocks noChangeArrowheads="1"/>
          </p:cNvSpPr>
          <p:nvPr/>
        </p:nvSpPr>
        <p:spPr bwMode="auto">
          <a:xfrm>
            <a:off x="1452563" y="1906588"/>
            <a:ext cx="702436" cy="369332"/>
          </a:xfrm>
          <a:prstGeom prst="rect">
            <a:avLst/>
          </a:prstGeom>
          <a:noFill/>
          <a:ln w="9525">
            <a:noFill/>
            <a:miter lim="800000"/>
            <a:headEnd/>
            <a:tailEnd/>
          </a:ln>
          <a:effectLst/>
        </p:spPr>
        <p:txBody>
          <a:bodyPr wrap="none">
            <a:spAutoFit/>
          </a:bodyPr>
          <a:lstStyle/>
          <a:p>
            <a:pPr>
              <a:spcBef>
                <a:spcPct val="50000"/>
              </a:spcBef>
              <a:defRPr/>
            </a:pPr>
            <a:r>
              <a:rPr lang="en-US" altLang="zh-CN" b="1" i="1">
                <a:solidFill>
                  <a:srgbClr val="000018"/>
                </a:solidFill>
                <a:latin typeface="Times New Roman" panose="02020603050405020304" pitchFamily="18" charset="0"/>
                <a:cs typeface="Times New Roman" panose="02020603050405020304" pitchFamily="18" charset="0"/>
              </a:rPr>
              <a:t>U</a:t>
            </a:r>
            <a:r>
              <a:rPr lang="en-US" altLang="zh-CN" b="1" baseline="-25000">
                <a:solidFill>
                  <a:srgbClr val="000018"/>
                </a:solidFill>
                <a:latin typeface="Times New Roman" panose="02020603050405020304" pitchFamily="18" charset="0"/>
                <a:cs typeface="Times New Roman" panose="02020603050405020304" pitchFamily="18" charset="0"/>
              </a:rPr>
              <a:t>O</a:t>
            </a:r>
            <a:r>
              <a:rPr lang="en-US" altLang="zh-CN" b="1">
                <a:solidFill>
                  <a:srgbClr val="000018"/>
                </a:solidFill>
                <a:latin typeface="Times New Roman" panose="02020603050405020304" pitchFamily="18" charset="0"/>
                <a:cs typeface="Times New Roman" panose="02020603050405020304" pitchFamily="18" charset="0"/>
              </a:rPr>
              <a:t>/V</a:t>
            </a:r>
          </a:p>
        </p:txBody>
      </p:sp>
      <p:grpSp>
        <p:nvGrpSpPr>
          <p:cNvPr id="73746" name="Group 23"/>
          <p:cNvGrpSpPr>
            <a:grpSpLocks/>
          </p:cNvGrpSpPr>
          <p:nvPr/>
        </p:nvGrpSpPr>
        <p:grpSpPr bwMode="auto">
          <a:xfrm>
            <a:off x="1385888" y="2647950"/>
            <a:ext cx="2728912" cy="2598738"/>
            <a:chOff x="3792" y="1584"/>
            <a:chExt cx="1344" cy="1440"/>
          </a:xfrm>
        </p:grpSpPr>
        <p:sp>
          <p:nvSpPr>
            <p:cNvPr id="430104" name="Line 24"/>
            <p:cNvSpPr>
              <a:spLocks noChangeShapeType="1"/>
            </p:cNvSpPr>
            <p:nvPr/>
          </p:nvSpPr>
          <p:spPr bwMode="auto">
            <a:xfrm>
              <a:off x="3792" y="2688"/>
              <a:ext cx="48" cy="0"/>
            </a:xfrm>
            <a:prstGeom prst="line">
              <a:avLst/>
            </a:prstGeom>
            <a:noFill/>
            <a:ln w="28575">
              <a:solidFill>
                <a:srgbClr val="000018"/>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0105" name="Line 25"/>
            <p:cNvSpPr>
              <a:spLocks noChangeShapeType="1"/>
            </p:cNvSpPr>
            <p:nvPr/>
          </p:nvSpPr>
          <p:spPr bwMode="auto">
            <a:xfrm>
              <a:off x="3792" y="2304"/>
              <a:ext cx="48" cy="0"/>
            </a:xfrm>
            <a:prstGeom prst="line">
              <a:avLst/>
            </a:prstGeom>
            <a:noFill/>
            <a:ln w="28575">
              <a:solidFill>
                <a:srgbClr val="000018"/>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0106" name="Line 26"/>
            <p:cNvSpPr>
              <a:spLocks noChangeShapeType="1"/>
            </p:cNvSpPr>
            <p:nvPr/>
          </p:nvSpPr>
          <p:spPr bwMode="auto">
            <a:xfrm>
              <a:off x="3792" y="1920"/>
              <a:ext cx="48" cy="0"/>
            </a:xfrm>
            <a:prstGeom prst="line">
              <a:avLst/>
            </a:prstGeom>
            <a:noFill/>
            <a:ln w="28575">
              <a:solidFill>
                <a:srgbClr val="000018"/>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0107" name="Line 27"/>
            <p:cNvSpPr>
              <a:spLocks noChangeShapeType="1"/>
            </p:cNvSpPr>
            <p:nvPr/>
          </p:nvSpPr>
          <p:spPr bwMode="auto">
            <a:xfrm>
              <a:off x="3792" y="1584"/>
              <a:ext cx="48" cy="0"/>
            </a:xfrm>
            <a:prstGeom prst="line">
              <a:avLst/>
            </a:prstGeom>
            <a:noFill/>
            <a:ln w="28575">
              <a:solidFill>
                <a:srgbClr val="000018"/>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0108" name="Line 28"/>
            <p:cNvSpPr>
              <a:spLocks noChangeShapeType="1"/>
            </p:cNvSpPr>
            <p:nvPr/>
          </p:nvSpPr>
          <p:spPr bwMode="auto">
            <a:xfrm flipV="1">
              <a:off x="4224" y="2976"/>
              <a:ext cx="0" cy="48"/>
            </a:xfrm>
            <a:prstGeom prst="line">
              <a:avLst/>
            </a:prstGeom>
            <a:noFill/>
            <a:ln w="28575">
              <a:solidFill>
                <a:srgbClr val="000018"/>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0109" name="Line 29"/>
            <p:cNvSpPr>
              <a:spLocks noChangeShapeType="1"/>
            </p:cNvSpPr>
            <p:nvPr/>
          </p:nvSpPr>
          <p:spPr bwMode="auto">
            <a:xfrm flipV="1">
              <a:off x="4704" y="2976"/>
              <a:ext cx="0" cy="48"/>
            </a:xfrm>
            <a:prstGeom prst="line">
              <a:avLst/>
            </a:prstGeom>
            <a:noFill/>
            <a:ln w="28575">
              <a:solidFill>
                <a:srgbClr val="000018"/>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0110" name="Line 30"/>
            <p:cNvSpPr>
              <a:spLocks noChangeShapeType="1"/>
            </p:cNvSpPr>
            <p:nvPr/>
          </p:nvSpPr>
          <p:spPr bwMode="auto">
            <a:xfrm flipV="1">
              <a:off x="5136" y="2976"/>
              <a:ext cx="0" cy="48"/>
            </a:xfrm>
            <a:prstGeom prst="line">
              <a:avLst/>
            </a:prstGeom>
            <a:noFill/>
            <a:ln w="28575">
              <a:solidFill>
                <a:srgbClr val="000018"/>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nvGrpSpPr>
          <p:cNvPr id="73747" name="Group 31"/>
          <p:cNvGrpSpPr>
            <a:grpSpLocks/>
          </p:cNvGrpSpPr>
          <p:nvPr/>
        </p:nvGrpSpPr>
        <p:grpSpPr bwMode="auto">
          <a:xfrm>
            <a:off x="995363" y="2382838"/>
            <a:ext cx="3262312" cy="3227387"/>
            <a:chOff x="3600" y="1437"/>
            <a:chExt cx="1607" cy="1789"/>
          </a:xfrm>
        </p:grpSpPr>
        <p:sp>
          <p:nvSpPr>
            <p:cNvPr id="430112" name="Rectangle 32"/>
            <p:cNvSpPr>
              <a:spLocks noChangeArrowheads="1"/>
            </p:cNvSpPr>
            <p:nvPr/>
          </p:nvSpPr>
          <p:spPr bwMode="auto">
            <a:xfrm>
              <a:off x="3600" y="2875"/>
              <a:ext cx="199" cy="254"/>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1">
                  <a:solidFill>
                    <a:srgbClr val="000018"/>
                  </a:solidFill>
                  <a:cs typeface="Times New Roman" panose="02020603050405020304" pitchFamily="18" charset="0"/>
                </a:rPr>
                <a:t>O</a:t>
              </a:r>
            </a:p>
          </p:txBody>
        </p:sp>
        <p:sp>
          <p:nvSpPr>
            <p:cNvPr id="430113" name="Rectangle 33"/>
            <p:cNvSpPr>
              <a:spLocks noChangeArrowheads="1"/>
            </p:cNvSpPr>
            <p:nvPr/>
          </p:nvSpPr>
          <p:spPr bwMode="auto">
            <a:xfrm>
              <a:off x="4128" y="2970"/>
              <a:ext cx="166" cy="254"/>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000018"/>
                  </a:solidFill>
                  <a:cs typeface="Times New Roman" panose="02020603050405020304" pitchFamily="18" charset="0"/>
                </a:rPr>
                <a:t>1</a:t>
              </a:r>
            </a:p>
          </p:txBody>
        </p:sp>
        <p:sp>
          <p:nvSpPr>
            <p:cNvPr id="430114" name="Rectangle 34"/>
            <p:cNvSpPr>
              <a:spLocks noChangeArrowheads="1"/>
            </p:cNvSpPr>
            <p:nvPr/>
          </p:nvSpPr>
          <p:spPr bwMode="auto">
            <a:xfrm>
              <a:off x="4608" y="2970"/>
              <a:ext cx="166" cy="254"/>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000018"/>
                  </a:solidFill>
                  <a:cs typeface="Times New Roman" panose="02020603050405020304" pitchFamily="18" charset="0"/>
                </a:rPr>
                <a:t>2</a:t>
              </a:r>
            </a:p>
          </p:txBody>
        </p:sp>
        <p:sp>
          <p:nvSpPr>
            <p:cNvPr id="430115" name="Rectangle 35"/>
            <p:cNvSpPr>
              <a:spLocks noChangeArrowheads="1"/>
            </p:cNvSpPr>
            <p:nvPr/>
          </p:nvSpPr>
          <p:spPr bwMode="auto">
            <a:xfrm>
              <a:off x="5040" y="2970"/>
              <a:ext cx="167" cy="256"/>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000018"/>
                  </a:solidFill>
                  <a:cs typeface="Times New Roman" panose="02020603050405020304" pitchFamily="18" charset="0"/>
                </a:rPr>
                <a:t>3</a:t>
              </a:r>
            </a:p>
          </p:txBody>
        </p:sp>
        <p:sp>
          <p:nvSpPr>
            <p:cNvPr id="430116" name="Rectangle 36"/>
            <p:cNvSpPr>
              <a:spLocks noChangeArrowheads="1"/>
            </p:cNvSpPr>
            <p:nvPr/>
          </p:nvSpPr>
          <p:spPr bwMode="auto">
            <a:xfrm>
              <a:off x="3600" y="2540"/>
              <a:ext cx="167" cy="256"/>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000018"/>
                  </a:solidFill>
                  <a:cs typeface="Times New Roman" panose="02020603050405020304" pitchFamily="18" charset="0"/>
                </a:rPr>
                <a:t>1</a:t>
              </a:r>
            </a:p>
          </p:txBody>
        </p:sp>
        <p:sp>
          <p:nvSpPr>
            <p:cNvPr id="430117" name="Rectangle 37"/>
            <p:cNvSpPr>
              <a:spLocks noChangeArrowheads="1"/>
            </p:cNvSpPr>
            <p:nvPr/>
          </p:nvSpPr>
          <p:spPr bwMode="auto">
            <a:xfrm>
              <a:off x="3600" y="2156"/>
              <a:ext cx="167" cy="256"/>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000018"/>
                  </a:solidFill>
                  <a:cs typeface="Times New Roman" panose="02020603050405020304" pitchFamily="18" charset="0"/>
                </a:rPr>
                <a:t>2</a:t>
              </a:r>
            </a:p>
          </p:txBody>
        </p:sp>
        <p:sp>
          <p:nvSpPr>
            <p:cNvPr id="430118" name="Rectangle 38"/>
            <p:cNvSpPr>
              <a:spLocks noChangeArrowheads="1"/>
            </p:cNvSpPr>
            <p:nvPr/>
          </p:nvSpPr>
          <p:spPr bwMode="auto">
            <a:xfrm>
              <a:off x="3600" y="1773"/>
              <a:ext cx="167" cy="256"/>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000018"/>
                  </a:solidFill>
                  <a:cs typeface="Times New Roman" panose="02020603050405020304" pitchFamily="18" charset="0"/>
                </a:rPr>
                <a:t>3</a:t>
              </a:r>
            </a:p>
          </p:txBody>
        </p:sp>
        <p:sp>
          <p:nvSpPr>
            <p:cNvPr id="430119" name="Rectangle 39"/>
            <p:cNvSpPr>
              <a:spLocks noChangeArrowheads="1"/>
            </p:cNvSpPr>
            <p:nvPr/>
          </p:nvSpPr>
          <p:spPr bwMode="auto">
            <a:xfrm>
              <a:off x="3600" y="1437"/>
              <a:ext cx="166" cy="254"/>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000018"/>
                  </a:solidFill>
                  <a:cs typeface="Times New Roman" panose="02020603050405020304" pitchFamily="18" charset="0"/>
                </a:rPr>
                <a:t>4</a:t>
              </a:r>
            </a:p>
          </p:txBody>
        </p:sp>
      </p:grpSp>
      <p:grpSp>
        <p:nvGrpSpPr>
          <p:cNvPr id="73748" name="Group 40"/>
          <p:cNvGrpSpPr>
            <a:grpSpLocks/>
          </p:cNvGrpSpPr>
          <p:nvPr/>
        </p:nvGrpSpPr>
        <p:grpSpPr bwMode="auto">
          <a:xfrm>
            <a:off x="1385888" y="2058988"/>
            <a:ext cx="3700462" cy="3119437"/>
            <a:chOff x="3936" y="1056"/>
            <a:chExt cx="1824" cy="1728"/>
          </a:xfrm>
        </p:grpSpPr>
        <p:sp>
          <p:nvSpPr>
            <p:cNvPr id="430121" name="Line 41"/>
            <p:cNvSpPr>
              <a:spLocks noChangeShapeType="1"/>
            </p:cNvSpPr>
            <p:nvPr/>
          </p:nvSpPr>
          <p:spPr bwMode="auto">
            <a:xfrm flipV="1">
              <a:off x="3936" y="1056"/>
              <a:ext cx="0" cy="1728"/>
            </a:xfrm>
            <a:prstGeom prst="line">
              <a:avLst/>
            </a:prstGeom>
            <a:noFill/>
            <a:ln w="38100">
              <a:solidFill>
                <a:srgbClr val="000018"/>
              </a:solidFill>
              <a:round/>
              <a:headEnd/>
              <a:tailEnd type="triangle" w="sm" len="lg"/>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0122" name="Line 42"/>
            <p:cNvSpPr>
              <a:spLocks noChangeShapeType="1"/>
            </p:cNvSpPr>
            <p:nvPr/>
          </p:nvSpPr>
          <p:spPr bwMode="auto">
            <a:xfrm>
              <a:off x="3936" y="2784"/>
              <a:ext cx="1824" cy="0"/>
            </a:xfrm>
            <a:prstGeom prst="line">
              <a:avLst/>
            </a:prstGeom>
            <a:noFill/>
            <a:ln w="38100">
              <a:solidFill>
                <a:srgbClr val="000018"/>
              </a:solidFill>
              <a:round/>
              <a:headEnd/>
              <a:tailEnd type="triangle" w="sm" len="lg"/>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sp>
        <p:nvSpPr>
          <p:cNvPr id="430123" name="Rectangle 43"/>
          <p:cNvSpPr>
            <a:spLocks noChangeArrowheads="1"/>
          </p:cNvSpPr>
          <p:nvPr/>
        </p:nvSpPr>
        <p:spPr bwMode="auto">
          <a:xfrm>
            <a:off x="4760913" y="5122863"/>
            <a:ext cx="1069524" cy="523220"/>
          </a:xfrm>
          <a:prstGeom prst="rect">
            <a:avLst/>
          </a:prstGeom>
          <a:noFill/>
          <a:ln w="9525">
            <a:noFill/>
            <a:miter lim="800000"/>
            <a:headEnd/>
            <a:tailEnd/>
          </a:ln>
          <a:effectLst/>
        </p:spPr>
        <p:txBody>
          <a:bodyPr wrap="none">
            <a:spAutoFit/>
          </a:bodyPr>
          <a:lstStyle/>
          <a:p>
            <a:pPr>
              <a:spcBef>
                <a:spcPct val="50000"/>
              </a:spcBef>
              <a:defRPr/>
            </a:pPr>
            <a:r>
              <a:rPr lang="en-US" altLang="zh-CN" sz="2800" b="1" i="1">
                <a:solidFill>
                  <a:srgbClr val="000018"/>
                </a:solidFill>
                <a:latin typeface="Times New Roman" panose="02020603050405020304" pitchFamily="18" charset="0"/>
                <a:cs typeface="Times New Roman" panose="02020603050405020304" pitchFamily="18" charset="0"/>
              </a:rPr>
              <a:t>   U</a:t>
            </a:r>
            <a:r>
              <a:rPr lang="en-US" altLang="zh-CN" sz="2800" b="1" baseline="-25000">
                <a:solidFill>
                  <a:srgbClr val="000018"/>
                </a:solidFill>
                <a:latin typeface="Times New Roman" panose="02020603050405020304" pitchFamily="18" charset="0"/>
                <a:cs typeface="Times New Roman" panose="02020603050405020304" pitchFamily="18" charset="0"/>
              </a:rPr>
              <a:t>i </a:t>
            </a:r>
            <a:r>
              <a:rPr lang="en-US" altLang="zh-CN" b="1">
                <a:solidFill>
                  <a:srgbClr val="000018"/>
                </a:solidFill>
                <a:latin typeface="Times New Roman" panose="02020603050405020304" pitchFamily="18" charset="0"/>
                <a:cs typeface="Times New Roman" panose="02020603050405020304" pitchFamily="18" charset="0"/>
              </a:rPr>
              <a:t>/V</a:t>
            </a:r>
          </a:p>
        </p:txBody>
      </p:sp>
    </p:spTree>
    <p:extLst>
      <p:ext uri="{BB962C8B-B14F-4D97-AF65-F5344CB8AC3E}">
        <p14:creationId xmlns:p14="http://schemas.microsoft.com/office/powerpoint/2010/main" val="21215825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0101"/>
                                        </p:tgtEl>
                                        <p:attrNameLst>
                                          <p:attrName>style.visibility</p:attrName>
                                        </p:attrNameLst>
                                      </p:cBhvr>
                                      <p:to>
                                        <p:strVal val="visible"/>
                                      </p:to>
                                    </p:set>
                                    <p:animEffect transition="in" filter="wipe(left)">
                                      <p:cBhvr>
                                        <p:cTn id="7" dur="500"/>
                                        <p:tgtEl>
                                          <p:spTgt spid="43010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430097"/>
                                        </p:tgtEl>
                                        <p:attrNameLst>
                                          <p:attrName>style.visibility</p:attrName>
                                        </p:attrNameLst>
                                      </p:cBhvr>
                                      <p:to>
                                        <p:strVal val="visible"/>
                                      </p:to>
                                    </p:set>
                                    <p:animEffect transition="in" filter="blinds(vertical)">
                                      <p:cBhvr>
                                        <p:cTn id="12" dur="500"/>
                                        <p:tgtEl>
                                          <p:spTgt spid="43009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30099"/>
                                        </p:tgtEl>
                                        <p:attrNameLst>
                                          <p:attrName>style.visibility</p:attrName>
                                        </p:attrNameLst>
                                      </p:cBhvr>
                                      <p:to>
                                        <p:strVal val="visible"/>
                                      </p:to>
                                    </p:set>
                                    <p:animEffect transition="in" filter="wipe(up)">
                                      <p:cBhvr>
                                        <p:cTn id="17" dur="500"/>
                                        <p:tgtEl>
                                          <p:spTgt spid="430099"/>
                                        </p:tgtEl>
                                      </p:cBhvr>
                                    </p:animEffect>
                                  </p:childTnLst>
                                  <p:subTnLst>
                                    <p:audio>
                                      <p:cMediaNode>
                                        <p:cTn display="0" masterRel="sameClick">
                                          <p:stCondLst>
                                            <p:cond evt="begin" delay="0">
                                              <p:tn val="15"/>
                                            </p:cond>
                                          </p:stCondLst>
                                          <p:endCondLst>
                                            <p:cond evt="onStopAudio" delay="0">
                                              <p:tgtEl>
                                                <p:sldTgt/>
                                              </p:tgtEl>
                                            </p:cond>
                                          </p:endCondLst>
                                        </p:cTn>
                                        <p:tgtEl>
                                          <p:sndTgt r:embed="rId2" name="最大化时奏乐.wav"/>
                                        </p:tgtEl>
                                      </p:cMediaNode>
                                    </p:audio>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30095"/>
                                        </p:tgtEl>
                                        <p:attrNameLst>
                                          <p:attrName>style.visibility</p:attrName>
                                        </p:attrNameLst>
                                      </p:cBhvr>
                                      <p:to>
                                        <p:strVal val="visible"/>
                                      </p:to>
                                    </p:set>
                                    <p:animEffect transition="in" filter="wipe(up)">
                                      <p:cBhvr>
                                        <p:cTn id="22" dur="500"/>
                                        <p:tgtEl>
                                          <p:spTgt spid="43009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nodeType="clickEffect">
                                  <p:stCondLst>
                                    <p:cond delay="0"/>
                                  </p:stCondLst>
                                  <p:childTnLst>
                                    <p:set>
                                      <p:cBhvr>
                                        <p:cTn id="26" dur="1" fill="hold">
                                          <p:stCondLst>
                                            <p:cond delay="0"/>
                                          </p:stCondLst>
                                        </p:cTn>
                                        <p:tgtEl>
                                          <p:spTgt spid="430098"/>
                                        </p:tgtEl>
                                        <p:attrNameLst>
                                          <p:attrName>style.visibility</p:attrName>
                                        </p:attrNameLst>
                                      </p:cBhvr>
                                      <p:to>
                                        <p:strVal val="visible"/>
                                      </p:to>
                                    </p:set>
                                    <p:animEffect transition="in" filter="box(out)">
                                      <p:cBhvr>
                                        <p:cTn id="27" dur="500"/>
                                        <p:tgtEl>
                                          <p:spTgt spid="43009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430100"/>
                                        </p:tgtEl>
                                        <p:attrNameLst>
                                          <p:attrName>style.visibility</p:attrName>
                                        </p:attrNameLst>
                                      </p:cBhvr>
                                      <p:to>
                                        <p:strVal val="visible"/>
                                      </p:to>
                                    </p:set>
                                    <p:animEffect transition="in" filter="wipe(up)">
                                      <p:cBhvr>
                                        <p:cTn id="32" dur="500"/>
                                        <p:tgtEl>
                                          <p:spTgt spid="430100"/>
                                        </p:tgtEl>
                                      </p:cBhvr>
                                    </p:animEffect>
                                  </p:childTnLst>
                                  <p:subTnLst>
                                    <p:audio>
                                      <p:cMediaNode>
                                        <p:cTn display="0" masterRel="sameClick">
                                          <p:stCondLst>
                                            <p:cond evt="begin" delay="0">
                                              <p:tn val="30"/>
                                            </p:cond>
                                          </p:stCondLst>
                                          <p:endCondLst>
                                            <p:cond evt="onStopAudio" delay="0">
                                              <p:tgtEl>
                                                <p:sldTgt/>
                                              </p:tgtEl>
                                            </p:cond>
                                          </p:endCondLst>
                                        </p:cTn>
                                        <p:tgtEl>
                                          <p:sndTgt r:embed="rId3" name="感叹时奏幻想空间.wav"/>
                                        </p:tgtEl>
                                      </p:cMediaNode>
                                    </p:audio>
                                  </p:sub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430096"/>
                                        </p:tgtEl>
                                        <p:attrNameLst>
                                          <p:attrName>style.visibility</p:attrName>
                                        </p:attrNameLst>
                                      </p:cBhvr>
                                      <p:to>
                                        <p:strVal val="visible"/>
                                      </p:to>
                                    </p:set>
                                    <p:animEffect transition="in" filter="wipe(up)">
                                      <p:cBhvr>
                                        <p:cTn id="37" dur="500"/>
                                        <p:tgtEl>
                                          <p:spTgt spid="4300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095" grpId="0" autoUpdateAnimBg="0"/>
      <p:bldP spid="430096" grpId="0" autoUpdateAnimBg="0"/>
      <p:bldP spid="430099" grpId="0" animBg="1" autoUpdateAnimBg="0"/>
      <p:bldP spid="430100" grpId="0" animBg="1" autoUpdateAnimBg="0"/>
      <p:bldP spid="430101"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ChangeArrowheads="1"/>
          </p:cNvSpPr>
          <p:nvPr/>
        </p:nvSpPr>
        <p:spPr bwMode="auto">
          <a:xfrm>
            <a:off x="885825" y="1976438"/>
            <a:ext cx="420688" cy="519112"/>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i="1">
                <a:solidFill>
                  <a:srgbClr val="FF3300"/>
                </a:solidFill>
                <a:cs typeface="Times New Roman" panose="02020603050405020304" pitchFamily="18" charset="0"/>
              </a:rPr>
              <a:t>A</a:t>
            </a:r>
          </a:p>
        </p:txBody>
      </p:sp>
      <p:sp>
        <p:nvSpPr>
          <p:cNvPr id="74755" name="Rectangle 3"/>
          <p:cNvSpPr>
            <a:spLocks noChangeArrowheads="1"/>
          </p:cNvSpPr>
          <p:nvPr/>
        </p:nvSpPr>
        <p:spPr bwMode="auto">
          <a:xfrm>
            <a:off x="1897063" y="1982788"/>
            <a:ext cx="387350" cy="457200"/>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1">
                <a:solidFill>
                  <a:srgbClr val="FF3300"/>
                </a:solidFill>
                <a:cs typeface="Times New Roman" panose="02020603050405020304" pitchFamily="18" charset="0"/>
              </a:rPr>
              <a:t>B</a:t>
            </a:r>
          </a:p>
        </p:txBody>
      </p:sp>
      <p:sp>
        <p:nvSpPr>
          <p:cNvPr id="431108" name="Line 4"/>
          <p:cNvSpPr>
            <a:spLocks noChangeShapeType="1"/>
          </p:cNvSpPr>
          <p:nvPr/>
        </p:nvSpPr>
        <p:spPr bwMode="auto">
          <a:xfrm>
            <a:off x="1930400" y="2230438"/>
            <a:ext cx="455613" cy="1050925"/>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nvGrpSpPr>
          <p:cNvPr id="74757" name="Group 5"/>
          <p:cNvGrpSpPr>
            <a:grpSpLocks/>
          </p:cNvGrpSpPr>
          <p:nvPr/>
        </p:nvGrpSpPr>
        <p:grpSpPr bwMode="auto">
          <a:xfrm>
            <a:off x="2384425" y="3263900"/>
            <a:ext cx="1489075" cy="1144588"/>
            <a:chOff x="4368" y="2352"/>
            <a:chExt cx="1056" cy="632"/>
          </a:xfrm>
        </p:grpSpPr>
        <p:sp>
          <p:nvSpPr>
            <p:cNvPr id="431110" name="Freeform 6"/>
            <p:cNvSpPr>
              <a:spLocks/>
            </p:cNvSpPr>
            <p:nvPr/>
          </p:nvSpPr>
          <p:spPr bwMode="auto">
            <a:xfrm>
              <a:off x="4368" y="2352"/>
              <a:ext cx="144" cy="632"/>
            </a:xfrm>
            <a:custGeom>
              <a:avLst/>
              <a:gdLst/>
              <a:ahLst/>
              <a:cxnLst>
                <a:cxn ang="0">
                  <a:pos x="0" y="0"/>
                </a:cxn>
                <a:cxn ang="0">
                  <a:pos x="48" y="528"/>
                </a:cxn>
                <a:cxn ang="0">
                  <a:pos x="144" y="624"/>
                </a:cxn>
              </a:cxnLst>
              <a:rect l="0" t="0" r="r" b="b"/>
              <a:pathLst>
                <a:path w="144" h="632">
                  <a:moveTo>
                    <a:pt x="0" y="0"/>
                  </a:moveTo>
                  <a:cubicBezTo>
                    <a:pt x="12" y="212"/>
                    <a:pt x="24" y="424"/>
                    <a:pt x="48" y="528"/>
                  </a:cubicBezTo>
                  <a:cubicBezTo>
                    <a:pt x="72" y="632"/>
                    <a:pt x="108" y="628"/>
                    <a:pt x="144" y="624"/>
                  </a:cubicBezTo>
                </a:path>
              </a:pathLst>
            </a:custGeom>
            <a:noFill/>
            <a:ln w="38100" cap="flat" cmpd="sng">
              <a:solidFill>
                <a:srgbClr val="FF3300"/>
              </a:solidFill>
              <a:prstDash val="solid"/>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1111" name="Line 7"/>
            <p:cNvSpPr>
              <a:spLocks noChangeShapeType="1"/>
            </p:cNvSpPr>
            <p:nvPr/>
          </p:nvSpPr>
          <p:spPr bwMode="auto">
            <a:xfrm>
              <a:off x="4512" y="2976"/>
              <a:ext cx="912" cy="0"/>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sp>
        <p:nvSpPr>
          <p:cNvPr id="74758" name="Rectangle 8"/>
          <p:cNvSpPr>
            <a:spLocks noChangeArrowheads="1"/>
          </p:cNvSpPr>
          <p:nvPr/>
        </p:nvSpPr>
        <p:spPr bwMode="auto">
          <a:xfrm>
            <a:off x="2506663" y="3971925"/>
            <a:ext cx="404812" cy="457200"/>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1">
                <a:solidFill>
                  <a:srgbClr val="FF3300"/>
                </a:solidFill>
                <a:cs typeface="Times New Roman" panose="02020603050405020304" pitchFamily="18" charset="0"/>
              </a:rPr>
              <a:t>D</a:t>
            </a:r>
          </a:p>
        </p:txBody>
      </p:sp>
      <p:sp>
        <p:nvSpPr>
          <p:cNvPr id="74759" name="Rectangle 9"/>
          <p:cNvSpPr>
            <a:spLocks noChangeArrowheads="1"/>
          </p:cNvSpPr>
          <p:nvPr/>
        </p:nvSpPr>
        <p:spPr bwMode="auto">
          <a:xfrm>
            <a:off x="3644900" y="3975100"/>
            <a:ext cx="387350" cy="457200"/>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1">
                <a:solidFill>
                  <a:srgbClr val="FF3300"/>
                </a:solidFill>
                <a:cs typeface="Times New Roman" panose="02020603050405020304" pitchFamily="18" charset="0"/>
              </a:rPr>
              <a:t>E</a:t>
            </a:r>
          </a:p>
        </p:txBody>
      </p:sp>
      <p:sp>
        <p:nvSpPr>
          <p:cNvPr id="431114" name="Line 10"/>
          <p:cNvSpPr>
            <a:spLocks noChangeShapeType="1"/>
          </p:cNvSpPr>
          <p:nvPr/>
        </p:nvSpPr>
        <p:spPr bwMode="auto">
          <a:xfrm>
            <a:off x="1449388" y="4533900"/>
            <a:ext cx="566737" cy="0"/>
          </a:xfrm>
          <a:prstGeom prst="line">
            <a:avLst/>
          </a:prstGeom>
          <a:noFill/>
          <a:ln w="57150" cap="sq">
            <a:solidFill>
              <a:srgbClr val="FF3300"/>
            </a:solidFill>
            <a:round/>
            <a:headEnd type="none" w="sm" len="sm"/>
            <a:tailEnd type="triangle" w="sm" len="sm"/>
          </a:ln>
          <a:effectLst/>
        </p:spPr>
        <p:txBody>
          <a:bodyPr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31115" name="Line 11"/>
          <p:cNvSpPr>
            <a:spLocks noChangeShapeType="1"/>
          </p:cNvSpPr>
          <p:nvPr/>
        </p:nvSpPr>
        <p:spPr bwMode="auto">
          <a:xfrm flipV="1">
            <a:off x="1958975" y="2397125"/>
            <a:ext cx="0" cy="2062163"/>
          </a:xfrm>
          <a:prstGeom prst="line">
            <a:avLst/>
          </a:prstGeom>
          <a:noFill/>
          <a:ln w="38100">
            <a:solidFill>
              <a:srgbClr val="FF3300"/>
            </a:solidFill>
            <a:prstDash val="dash"/>
            <a:round/>
            <a:headEnd/>
            <a:tailEnd/>
          </a:ln>
          <a:effectLst/>
        </p:spPr>
        <p:txBody>
          <a:bodyPr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grpSp>
        <p:nvGrpSpPr>
          <p:cNvPr id="3" name="Group 12"/>
          <p:cNvGrpSpPr>
            <a:grpSpLocks/>
          </p:cNvGrpSpPr>
          <p:nvPr/>
        </p:nvGrpSpPr>
        <p:grpSpPr bwMode="auto">
          <a:xfrm>
            <a:off x="1439863" y="4545013"/>
            <a:ext cx="528637" cy="609600"/>
            <a:chOff x="1920" y="2832"/>
            <a:chExt cx="384" cy="528"/>
          </a:xfrm>
        </p:grpSpPr>
        <p:sp>
          <p:nvSpPr>
            <p:cNvPr id="431117" name="Line 13"/>
            <p:cNvSpPr>
              <a:spLocks noChangeShapeType="1"/>
            </p:cNvSpPr>
            <p:nvPr/>
          </p:nvSpPr>
          <p:spPr bwMode="auto">
            <a:xfrm flipH="1" flipV="1">
              <a:off x="1920" y="3312"/>
              <a:ext cx="384" cy="0"/>
            </a:xfrm>
            <a:prstGeom prst="line">
              <a:avLst/>
            </a:prstGeom>
            <a:noFill/>
            <a:ln w="28575" cap="sq">
              <a:solidFill>
                <a:srgbClr val="000018"/>
              </a:solidFill>
              <a:round/>
              <a:headEnd type="triangle" w="sm" len="lg"/>
              <a:tailEnd type="triangle" w="sm" len="lg"/>
            </a:ln>
            <a:effectLst/>
          </p:spPr>
          <p:txBody>
            <a:bodyPr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31118" name="Line 14"/>
            <p:cNvSpPr>
              <a:spLocks noChangeShapeType="1"/>
            </p:cNvSpPr>
            <p:nvPr/>
          </p:nvSpPr>
          <p:spPr bwMode="auto">
            <a:xfrm flipV="1">
              <a:off x="2304" y="2832"/>
              <a:ext cx="0" cy="528"/>
            </a:xfrm>
            <a:prstGeom prst="line">
              <a:avLst/>
            </a:prstGeom>
            <a:noFill/>
            <a:ln w="38100">
              <a:solidFill>
                <a:srgbClr val="000018"/>
              </a:solidFill>
              <a:prstDash val="dash"/>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1119" name="Line 15"/>
            <p:cNvSpPr>
              <a:spLocks noChangeShapeType="1"/>
            </p:cNvSpPr>
            <p:nvPr/>
          </p:nvSpPr>
          <p:spPr bwMode="auto">
            <a:xfrm flipV="1">
              <a:off x="1920" y="2832"/>
              <a:ext cx="0" cy="528"/>
            </a:xfrm>
            <a:prstGeom prst="line">
              <a:avLst/>
            </a:prstGeom>
            <a:noFill/>
            <a:ln w="38100">
              <a:solidFill>
                <a:srgbClr val="000018"/>
              </a:solidFill>
              <a:prstDash val="dash"/>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sp>
        <p:nvSpPr>
          <p:cNvPr id="431120" name="Rectangle 16" descr="40%"/>
          <p:cNvSpPr>
            <a:spLocks noChangeArrowheads="1"/>
          </p:cNvSpPr>
          <p:nvPr/>
        </p:nvSpPr>
        <p:spPr bwMode="auto">
          <a:xfrm>
            <a:off x="5257800" y="549275"/>
            <a:ext cx="3562350" cy="3851275"/>
          </a:xfrm>
          <a:prstGeom prst="rect">
            <a:avLst/>
          </a:prstGeom>
          <a:noFill/>
          <a:ln w="28575" cap="sq">
            <a:noFill/>
            <a:miter lim="800000"/>
            <a:headEnd/>
            <a:tailEnd/>
          </a:ln>
          <a:effectLst/>
        </p:spPr>
        <p:txBody>
          <a:bodyPr>
            <a:spAutoFit/>
          </a:bodyPr>
          <a:lstStyle/>
          <a:p>
            <a:pPr>
              <a:lnSpc>
                <a:spcPct val="110000"/>
              </a:lnSpc>
              <a:defRPr/>
            </a:pPr>
            <a:r>
              <a:rPr lang="zh-CN" altLang="en-US" sz="2800" b="1" dirty="0">
                <a:solidFill>
                  <a:srgbClr val="FF3300"/>
                </a:solidFill>
                <a:latin typeface="Times New Roman" panose="02020603050405020304" pitchFamily="18" charset="0"/>
                <a:cs typeface="Times New Roman" panose="02020603050405020304" pitchFamily="18" charset="0"/>
              </a:rPr>
              <a:t>低电平噪声容限电压</a:t>
            </a:r>
            <a:r>
              <a:rPr lang="en-US" altLang="zh-CN" sz="2800" b="1" i="1" dirty="0">
                <a:solidFill>
                  <a:srgbClr val="FF3300"/>
                </a:solidFill>
                <a:latin typeface="Times New Roman" panose="02020603050405020304" pitchFamily="18" charset="0"/>
                <a:cs typeface="Times New Roman" panose="02020603050405020304" pitchFamily="18" charset="0"/>
              </a:rPr>
              <a:t>U</a:t>
            </a:r>
            <a:r>
              <a:rPr lang="en-US" altLang="zh-CN" sz="2800" b="1" baseline="-25000" dirty="0">
                <a:solidFill>
                  <a:srgbClr val="FF3300"/>
                </a:solidFill>
                <a:latin typeface="Times New Roman" panose="02020603050405020304" pitchFamily="18" charset="0"/>
                <a:cs typeface="Times New Roman" panose="02020603050405020304" pitchFamily="18" charset="0"/>
              </a:rPr>
              <a:t>NL </a:t>
            </a:r>
            <a:r>
              <a:rPr lang="en-US" altLang="zh-CN" sz="2800" b="1" dirty="0">
                <a:solidFill>
                  <a:srgbClr val="FF3300"/>
                </a:solidFill>
                <a:latin typeface="Times New Roman" panose="02020603050405020304" pitchFamily="18" charset="0"/>
                <a:cs typeface="Times New Roman" panose="02020603050405020304" pitchFamily="18" charset="0"/>
              </a:rPr>
              <a:t>— </a:t>
            </a:r>
            <a:r>
              <a:rPr lang="zh-CN" altLang="en-US" sz="2800" b="1" dirty="0">
                <a:solidFill>
                  <a:srgbClr val="000099"/>
                </a:solidFill>
                <a:latin typeface="Times New Roman" panose="02020603050405020304" pitchFamily="18" charset="0"/>
                <a:cs typeface="Times New Roman" panose="02020603050405020304" pitchFamily="18" charset="0"/>
              </a:rPr>
              <a:t>保证输出高电平电压不低于额定值</a:t>
            </a:r>
            <a:r>
              <a:rPr lang="en-US" altLang="zh-CN" sz="2800" b="1" dirty="0">
                <a:solidFill>
                  <a:srgbClr val="000099"/>
                </a:solidFill>
                <a:latin typeface="Times New Roman" panose="02020603050405020304" pitchFamily="18" charset="0"/>
                <a:cs typeface="Times New Roman" panose="02020603050405020304" pitchFamily="18" charset="0"/>
              </a:rPr>
              <a:t>90%</a:t>
            </a:r>
            <a:r>
              <a:rPr lang="zh-CN" altLang="en-US" sz="2800" b="1" dirty="0">
                <a:solidFill>
                  <a:srgbClr val="000099"/>
                </a:solidFill>
                <a:latin typeface="Times New Roman" panose="02020603050405020304" pitchFamily="18" charset="0"/>
                <a:cs typeface="Times New Roman" panose="02020603050405020304" pitchFamily="18" charset="0"/>
              </a:rPr>
              <a:t>的条件下所允许叠加在输入低电平电压上的最大噪声 </a:t>
            </a:r>
            <a:r>
              <a:rPr lang="en-US" altLang="zh-CN" sz="2800" b="1" dirty="0">
                <a:solidFill>
                  <a:srgbClr val="000099"/>
                </a:solidFill>
                <a:latin typeface="Times New Roman" panose="02020603050405020304" pitchFamily="18" charset="0"/>
                <a:cs typeface="Times New Roman" panose="02020603050405020304" pitchFamily="18" charset="0"/>
              </a:rPr>
              <a:t>( </a:t>
            </a:r>
            <a:r>
              <a:rPr lang="zh-CN" altLang="en-US" sz="2800" b="1" dirty="0">
                <a:solidFill>
                  <a:srgbClr val="000099"/>
                </a:solidFill>
                <a:latin typeface="Times New Roman" panose="02020603050405020304" pitchFamily="18" charset="0"/>
                <a:cs typeface="Times New Roman" panose="02020603050405020304" pitchFamily="18" charset="0"/>
              </a:rPr>
              <a:t>或干扰</a:t>
            </a:r>
            <a:r>
              <a:rPr lang="en-US" altLang="zh-CN" sz="2800" b="1" dirty="0">
                <a:solidFill>
                  <a:srgbClr val="000099"/>
                </a:solidFill>
                <a:latin typeface="Times New Roman" panose="02020603050405020304" pitchFamily="18" charset="0"/>
                <a:cs typeface="Times New Roman" panose="02020603050405020304" pitchFamily="18" charset="0"/>
              </a:rPr>
              <a:t>)</a:t>
            </a:r>
            <a:r>
              <a:rPr lang="zh-CN" altLang="en-US" sz="2800" b="1" dirty="0">
                <a:solidFill>
                  <a:srgbClr val="000099"/>
                </a:solidFill>
                <a:latin typeface="Times New Roman" panose="02020603050405020304" pitchFamily="18" charset="0"/>
                <a:cs typeface="Times New Roman" panose="02020603050405020304" pitchFamily="18" charset="0"/>
              </a:rPr>
              <a:t>电压。</a:t>
            </a:r>
          </a:p>
          <a:p>
            <a:pPr>
              <a:lnSpc>
                <a:spcPct val="110000"/>
              </a:lnSpc>
              <a:defRPr/>
            </a:pPr>
            <a:r>
              <a:rPr lang="zh-CN" altLang="en-US" sz="2800" b="1" i="1" dirty="0">
                <a:solidFill>
                  <a:srgbClr val="FF3300"/>
                </a:solidFill>
                <a:latin typeface="Times New Roman" panose="02020603050405020304" pitchFamily="18" charset="0"/>
                <a:cs typeface="Times New Roman" panose="02020603050405020304" pitchFamily="18" charset="0"/>
              </a:rPr>
              <a:t>      </a:t>
            </a:r>
            <a:r>
              <a:rPr lang="en-US" altLang="zh-CN" sz="2800" b="1" i="1" dirty="0">
                <a:solidFill>
                  <a:srgbClr val="FF3300"/>
                </a:solidFill>
                <a:latin typeface="Times New Roman" panose="02020603050405020304" pitchFamily="18" charset="0"/>
                <a:cs typeface="Times New Roman" panose="02020603050405020304" pitchFamily="18" charset="0"/>
              </a:rPr>
              <a:t>U</a:t>
            </a:r>
            <a:r>
              <a:rPr lang="en-US" altLang="zh-CN" sz="2800" b="1" baseline="-25000" dirty="0">
                <a:solidFill>
                  <a:srgbClr val="FF3300"/>
                </a:solidFill>
                <a:latin typeface="Times New Roman" panose="02020603050405020304" pitchFamily="18" charset="0"/>
                <a:cs typeface="Times New Roman" panose="02020603050405020304" pitchFamily="18" charset="0"/>
              </a:rPr>
              <a:t>NL</a:t>
            </a:r>
            <a:r>
              <a:rPr lang="en-US" altLang="zh-CN" sz="2800" b="1" dirty="0">
                <a:solidFill>
                  <a:srgbClr val="FF3300"/>
                </a:solidFill>
                <a:latin typeface="Times New Roman" panose="02020603050405020304" pitchFamily="18" charset="0"/>
                <a:cs typeface="Times New Roman" panose="02020603050405020304" pitchFamily="18" charset="0"/>
              </a:rPr>
              <a:t>=</a:t>
            </a:r>
            <a:r>
              <a:rPr lang="en-US" altLang="zh-CN" sz="2800" b="1" i="1" dirty="0">
                <a:solidFill>
                  <a:srgbClr val="FF3300"/>
                </a:solidFill>
                <a:latin typeface="Times New Roman" panose="02020603050405020304" pitchFamily="18" charset="0"/>
                <a:cs typeface="Times New Roman" panose="02020603050405020304" pitchFamily="18" charset="0"/>
              </a:rPr>
              <a:t>U</a:t>
            </a:r>
            <a:r>
              <a:rPr lang="en-US" altLang="zh-CN" sz="2800" b="1" baseline="-25000" dirty="0">
                <a:solidFill>
                  <a:srgbClr val="FF3300"/>
                </a:solidFill>
                <a:latin typeface="Times New Roman" panose="02020603050405020304" pitchFamily="18" charset="0"/>
                <a:cs typeface="Times New Roman" panose="02020603050405020304" pitchFamily="18" charset="0"/>
              </a:rPr>
              <a:t>OFF </a:t>
            </a:r>
            <a:r>
              <a:rPr lang="en-US" altLang="zh-CN" sz="2800" b="1" dirty="0">
                <a:solidFill>
                  <a:srgbClr val="FF3300"/>
                </a:solidFill>
                <a:latin typeface="Times New Roman" panose="02020603050405020304" pitchFamily="18" charset="0"/>
                <a:cs typeface="Times New Roman" panose="02020603050405020304" pitchFamily="18" charset="0"/>
              </a:rPr>
              <a:t>–</a:t>
            </a:r>
            <a:r>
              <a:rPr lang="en-US" altLang="zh-CN" sz="2800" b="1" i="1" dirty="0">
                <a:solidFill>
                  <a:srgbClr val="FF3300"/>
                </a:solidFill>
                <a:latin typeface="Times New Roman" panose="02020603050405020304" pitchFamily="18" charset="0"/>
                <a:cs typeface="Times New Roman" panose="02020603050405020304" pitchFamily="18" charset="0"/>
              </a:rPr>
              <a:t>U</a:t>
            </a:r>
            <a:r>
              <a:rPr lang="en-US" altLang="zh-CN" sz="2800" b="1" baseline="-25000" dirty="0">
                <a:solidFill>
                  <a:srgbClr val="FF3300"/>
                </a:solidFill>
                <a:latin typeface="Times New Roman" panose="02020603050405020304" pitchFamily="18" charset="0"/>
                <a:cs typeface="Times New Roman" panose="02020603050405020304" pitchFamily="18" charset="0"/>
              </a:rPr>
              <a:t>IL</a:t>
            </a:r>
          </a:p>
        </p:txBody>
      </p:sp>
      <p:sp>
        <p:nvSpPr>
          <p:cNvPr id="431121" name="AutoShape 17" descr="70%"/>
          <p:cNvSpPr>
            <a:spLocks noChangeArrowheads="1"/>
          </p:cNvSpPr>
          <p:nvPr/>
        </p:nvSpPr>
        <p:spPr bwMode="auto">
          <a:xfrm>
            <a:off x="1668463" y="5535613"/>
            <a:ext cx="2438400" cy="533400"/>
          </a:xfrm>
          <a:prstGeom prst="wedgeEllipseCallout">
            <a:avLst>
              <a:gd name="adj1" fmla="val -41991"/>
              <a:gd name="adj2" fmla="val -123514"/>
            </a:avLst>
          </a:prstGeom>
          <a:pattFill prst="pct10">
            <a:fgClr>
              <a:srgbClr val="FF99CC"/>
            </a:fgClr>
            <a:bgClr>
              <a:srgbClr val="FFFFFF"/>
            </a:bgClr>
          </a:pattFill>
          <a:ln w="28575">
            <a:solidFill>
              <a:srgbClr val="000000"/>
            </a:solidFill>
            <a:miter lim="800000"/>
            <a:headEnd/>
            <a:tailEnd/>
          </a:ln>
        </p:spPr>
        <p:txBody>
          <a:bodyPr wrap="none" anchor="ctr"/>
          <a:lstStyle/>
          <a:p>
            <a:pPr algn="ctr">
              <a:spcBef>
                <a:spcPct val="50000"/>
              </a:spcBef>
              <a:defRPr/>
            </a:pPr>
            <a:r>
              <a:rPr lang="zh-CN" altLang="en-US" sz="2400" b="1">
                <a:solidFill>
                  <a:schemeClr val="accent2"/>
                </a:solidFill>
                <a:latin typeface="Times New Roman" panose="02020603050405020304" pitchFamily="18" charset="0"/>
                <a:cs typeface="Times New Roman" panose="02020603050405020304" pitchFamily="18" charset="0"/>
              </a:rPr>
              <a:t>允许叠加干扰</a:t>
            </a:r>
            <a:endParaRPr lang="zh-CN" altLang="en-US" sz="2400" b="1">
              <a:solidFill>
                <a:srgbClr val="FFFF00"/>
              </a:solidFill>
              <a:latin typeface="Times New Roman" panose="02020603050405020304" pitchFamily="18" charset="0"/>
              <a:cs typeface="Times New Roman" panose="02020603050405020304" pitchFamily="18" charset="0"/>
            </a:endParaRPr>
          </a:p>
        </p:txBody>
      </p:sp>
      <p:sp>
        <p:nvSpPr>
          <p:cNvPr id="431122" name="Rectangle 18"/>
          <p:cNvSpPr>
            <a:spLocks noChangeArrowheads="1"/>
          </p:cNvSpPr>
          <p:nvPr/>
        </p:nvSpPr>
        <p:spPr bwMode="auto">
          <a:xfrm>
            <a:off x="323850" y="549275"/>
            <a:ext cx="4470400" cy="519113"/>
          </a:xfrm>
          <a:prstGeom prst="rect">
            <a:avLst/>
          </a:prstGeom>
          <a:noFill/>
          <a:ln w="9525">
            <a:noFill/>
            <a:miter lim="800000"/>
            <a:headEnd/>
            <a:tailEnd/>
          </a:ln>
          <a:effectLst/>
        </p:spPr>
        <p:txBody>
          <a:bodyPr wrap="none">
            <a:spAutoFit/>
          </a:bodyPr>
          <a:lstStyle/>
          <a:p>
            <a:pPr>
              <a:spcBef>
                <a:spcPct val="50000"/>
              </a:spcBef>
              <a:defRPr/>
            </a:pPr>
            <a:r>
              <a:rPr lang="zh-CN" altLang="en-US" sz="2800" b="1">
                <a:solidFill>
                  <a:srgbClr val="000099"/>
                </a:solidFill>
                <a:latin typeface="Times New Roman" panose="02020603050405020304" pitchFamily="18" charset="0"/>
                <a:cs typeface="Times New Roman" panose="02020603050405020304" pitchFamily="18" charset="0"/>
              </a:rPr>
              <a:t>定量说明门电路抗干扰能力</a:t>
            </a:r>
          </a:p>
        </p:txBody>
      </p:sp>
      <p:sp>
        <p:nvSpPr>
          <p:cNvPr id="431123" name="Line 19"/>
          <p:cNvSpPr>
            <a:spLocks noChangeShapeType="1"/>
          </p:cNvSpPr>
          <p:nvPr/>
        </p:nvSpPr>
        <p:spPr bwMode="auto">
          <a:xfrm>
            <a:off x="1230313" y="2233613"/>
            <a:ext cx="685800" cy="0"/>
          </a:xfrm>
          <a:prstGeom prst="line">
            <a:avLst/>
          </a:prstGeom>
          <a:noFill/>
          <a:ln w="38100" cap="sq">
            <a:solidFill>
              <a:schemeClr val="accent2"/>
            </a:solidFill>
            <a:round/>
            <a:headEnd/>
            <a:tailEnd/>
          </a:ln>
          <a:effectLst/>
        </p:spPr>
        <p:txBody>
          <a:bodyPr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31124" name="Line 20"/>
          <p:cNvSpPr>
            <a:spLocks noChangeShapeType="1"/>
          </p:cNvSpPr>
          <p:nvPr/>
        </p:nvSpPr>
        <p:spPr bwMode="auto">
          <a:xfrm>
            <a:off x="2540000" y="4395788"/>
            <a:ext cx="1409700" cy="12700"/>
          </a:xfrm>
          <a:prstGeom prst="line">
            <a:avLst/>
          </a:prstGeom>
          <a:noFill/>
          <a:ln w="38100" cap="sq">
            <a:solidFill>
              <a:schemeClr val="accent2"/>
            </a:solidFill>
            <a:round/>
            <a:headEnd/>
            <a:tailEnd/>
          </a:ln>
          <a:effectLst/>
        </p:spPr>
        <p:txBody>
          <a:bodyPr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31125" name="Line 21"/>
          <p:cNvSpPr>
            <a:spLocks noChangeShapeType="1"/>
          </p:cNvSpPr>
          <p:nvPr/>
        </p:nvSpPr>
        <p:spPr bwMode="auto">
          <a:xfrm>
            <a:off x="1916113" y="2259013"/>
            <a:ext cx="115887" cy="228600"/>
          </a:xfrm>
          <a:prstGeom prst="line">
            <a:avLst/>
          </a:prstGeom>
          <a:noFill/>
          <a:ln w="57150" cap="sq">
            <a:solidFill>
              <a:schemeClr val="accent2"/>
            </a:solidFill>
            <a:round/>
            <a:headEnd/>
            <a:tailEnd/>
          </a:ln>
          <a:effectLst/>
        </p:spPr>
        <p:txBody>
          <a:bodyPr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31126" name="AutoShape 22" descr="90%"/>
          <p:cNvSpPr>
            <a:spLocks noChangeArrowheads="1"/>
          </p:cNvSpPr>
          <p:nvPr/>
        </p:nvSpPr>
        <p:spPr bwMode="auto">
          <a:xfrm>
            <a:off x="2334119" y="4824889"/>
            <a:ext cx="699100" cy="408623"/>
          </a:xfrm>
          <a:prstGeom prst="wedgeRoundRectCallout">
            <a:avLst>
              <a:gd name="adj1" fmla="val -69606"/>
              <a:gd name="adj2" fmla="val -80370"/>
              <a:gd name="adj3" fmla="val 16667"/>
            </a:avLst>
          </a:prstGeom>
          <a:pattFill prst="pct90">
            <a:fgClr>
              <a:srgbClr val="FFFFCC"/>
            </a:fgClr>
            <a:bgClr>
              <a:srgbClr val="FFFFFF"/>
            </a:bgClr>
          </a:pattFill>
          <a:ln w="28575" cap="sq">
            <a:solidFill>
              <a:srgbClr val="339933"/>
            </a:solidFill>
            <a:miter lim="800000"/>
            <a:headEnd/>
            <a:tailEnd/>
          </a:ln>
        </p:spPr>
        <p:txBody>
          <a:bodyPr wrap="none" anchor="ctr">
            <a:spAutoFit/>
          </a:bodyPr>
          <a:lstStyle/>
          <a:p>
            <a:pPr algn="ctr">
              <a:spcBef>
                <a:spcPct val="50000"/>
              </a:spcBef>
              <a:defRPr/>
            </a:pPr>
            <a:r>
              <a:rPr lang="en-US" altLang="zh-CN" b="1" i="1">
                <a:solidFill>
                  <a:srgbClr val="FF3300"/>
                </a:solidFill>
                <a:latin typeface="Times New Roman" panose="02020603050405020304" pitchFamily="18" charset="0"/>
                <a:cs typeface="Times New Roman" panose="02020603050405020304" pitchFamily="18" charset="0"/>
              </a:rPr>
              <a:t>U</a:t>
            </a:r>
            <a:r>
              <a:rPr lang="en-US" altLang="zh-CN" b="1" baseline="-25000">
                <a:solidFill>
                  <a:srgbClr val="FF3300"/>
                </a:solidFill>
                <a:latin typeface="Times New Roman" panose="02020603050405020304" pitchFamily="18" charset="0"/>
                <a:cs typeface="Times New Roman" panose="02020603050405020304" pitchFamily="18" charset="0"/>
              </a:rPr>
              <a:t>OFF</a:t>
            </a:r>
          </a:p>
        </p:txBody>
      </p:sp>
      <p:sp>
        <p:nvSpPr>
          <p:cNvPr id="431127" name="Rectangle 23"/>
          <p:cNvSpPr>
            <a:spLocks noChangeArrowheads="1"/>
          </p:cNvSpPr>
          <p:nvPr/>
        </p:nvSpPr>
        <p:spPr bwMode="auto">
          <a:xfrm>
            <a:off x="5281613" y="4368800"/>
            <a:ext cx="3683000" cy="1971675"/>
          </a:xfrm>
          <a:prstGeom prst="rect">
            <a:avLst/>
          </a:prstGeom>
          <a:noFill/>
          <a:ln w="38100" cap="sq">
            <a:noFill/>
            <a:miter lim="800000"/>
            <a:headEnd/>
            <a:tailEnd/>
          </a:ln>
          <a:effectLst/>
        </p:spPr>
        <p:txBody>
          <a:bodyPr>
            <a:spAutoFit/>
          </a:bodyPr>
          <a:lstStyle/>
          <a:p>
            <a:pPr>
              <a:lnSpc>
                <a:spcPct val="110000"/>
              </a:lnSpc>
              <a:spcBef>
                <a:spcPct val="50000"/>
              </a:spcBef>
              <a:defRPr/>
            </a:pPr>
            <a:r>
              <a:rPr lang="en-US" altLang="zh-CN" sz="2800" b="1" i="1">
                <a:solidFill>
                  <a:srgbClr val="CC0000"/>
                </a:solidFill>
                <a:latin typeface="Times New Roman" panose="02020603050405020304" pitchFamily="18" charset="0"/>
                <a:cs typeface="Times New Roman" panose="02020603050405020304" pitchFamily="18" charset="0"/>
              </a:rPr>
              <a:t>   U</a:t>
            </a:r>
            <a:r>
              <a:rPr lang="en-US" altLang="zh-CN" sz="2800" b="1" baseline="-25000">
                <a:solidFill>
                  <a:srgbClr val="CC0000"/>
                </a:solidFill>
                <a:latin typeface="Times New Roman" panose="02020603050405020304" pitchFamily="18" charset="0"/>
                <a:cs typeface="Times New Roman" panose="02020603050405020304" pitchFamily="18" charset="0"/>
              </a:rPr>
              <a:t>OFF </a:t>
            </a:r>
            <a:r>
              <a:rPr lang="zh-CN" altLang="en-US" sz="2800" b="1">
                <a:latin typeface="Times New Roman" panose="02020603050405020304" pitchFamily="18" charset="0"/>
                <a:cs typeface="Times New Roman" panose="02020603050405020304" pitchFamily="18" charset="0"/>
              </a:rPr>
              <a:t>是保证输出为额定高电平的</a:t>
            </a:r>
            <a:r>
              <a:rPr lang="en-US" altLang="zh-CN" sz="2800" b="1">
                <a:solidFill>
                  <a:srgbClr val="CC0000"/>
                </a:solidFill>
                <a:latin typeface="Times New Roman" panose="02020603050405020304" pitchFamily="18" charset="0"/>
                <a:cs typeface="Times New Roman" panose="02020603050405020304" pitchFamily="18" charset="0"/>
              </a:rPr>
              <a:t>90%</a:t>
            </a:r>
            <a:r>
              <a:rPr lang="zh-CN" altLang="en-US" sz="2800" b="1">
                <a:latin typeface="Times New Roman" panose="02020603050405020304" pitchFamily="18" charset="0"/>
                <a:cs typeface="Times New Roman" panose="02020603050405020304" pitchFamily="18" charset="0"/>
              </a:rPr>
              <a:t>时所对应的</a:t>
            </a:r>
            <a:r>
              <a:rPr lang="zh-CN" altLang="en-US" sz="2800" b="1">
                <a:solidFill>
                  <a:srgbClr val="CC0000"/>
                </a:solidFill>
                <a:latin typeface="Times New Roman" panose="02020603050405020304" pitchFamily="18" charset="0"/>
                <a:cs typeface="Times New Roman" panose="02020603050405020304" pitchFamily="18" charset="0"/>
              </a:rPr>
              <a:t>最大输入低电平电压</a:t>
            </a:r>
            <a:r>
              <a:rPr lang="zh-CN" altLang="en-US" sz="2800" b="1">
                <a:latin typeface="Times New Roman" panose="02020603050405020304" pitchFamily="18" charset="0"/>
                <a:cs typeface="Times New Roman" panose="02020603050405020304" pitchFamily="18" charset="0"/>
              </a:rPr>
              <a:t>。</a:t>
            </a:r>
          </a:p>
        </p:txBody>
      </p:sp>
      <p:sp>
        <p:nvSpPr>
          <p:cNvPr id="431128" name="Line 24"/>
          <p:cNvSpPr>
            <a:spLocks noChangeShapeType="1"/>
          </p:cNvSpPr>
          <p:nvPr/>
        </p:nvSpPr>
        <p:spPr bwMode="auto">
          <a:xfrm>
            <a:off x="1287463" y="2430463"/>
            <a:ext cx="762000" cy="0"/>
          </a:xfrm>
          <a:prstGeom prst="line">
            <a:avLst/>
          </a:prstGeom>
          <a:noFill/>
          <a:ln w="38100">
            <a:solidFill>
              <a:srgbClr val="FF3300"/>
            </a:solidFill>
            <a:prstDash val="dash"/>
            <a:round/>
            <a:headEnd/>
            <a:tailEnd/>
          </a:ln>
          <a:effectLst/>
        </p:spPr>
        <p:txBody>
          <a:bodyPr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31129" name="AutoShape 25" descr="40%"/>
          <p:cNvSpPr>
            <a:spLocks noChangeArrowheads="1"/>
          </p:cNvSpPr>
          <p:nvPr/>
        </p:nvSpPr>
        <p:spPr bwMode="auto">
          <a:xfrm>
            <a:off x="2887873" y="1573490"/>
            <a:ext cx="1314030" cy="578882"/>
          </a:xfrm>
          <a:prstGeom prst="wedgeRoundRectCallout">
            <a:avLst>
              <a:gd name="adj1" fmla="val -115366"/>
              <a:gd name="adj2" fmla="val 104157"/>
              <a:gd name="adj3" fmla="val 16667"/>
            </a:avLst>
          </a:prstGeom>
          <a:pattFill prst="pct40">
            <a:fgClr>
              <a:srgbClr val="00FF00"/>
            </a:fgClr>
            <a:bgClr>
              <a:srgbClr val="FFFFFF"/>
            </a:bgClr>
          </a:pattFill>
          <a:ln w="38100" cap="sq">
            <a:solidFill>
              <a:srgbClr val="FF0000"/>
            </a:solidFill>
            <a:miter lim="800000"/>
            <a:headEnd/>
            <a:tailEnd/>
          </a:ln>
        </p:spPr>
        <p:txBody>
          <a:bodyPr wrap="none" anchor="ctr">
            <a:spAutoFit/>
          </a:bodyPr>
          <a:lstStyle/>
          <a:p>
            <a:pPr algn="ctr">
              <a:spcBef>
                <a:spcPct val="50000"/>
              </a:spcBef>
              <a:defRPr/>
            </a:pPr>
            <a:r>
              <a:rPr lang="en-US" altLang="zh-CN" sz="2800" b="1">
                <a:solidFill>
                  <a:schemeClr val="accent2"/>
                </a:solidFill>
                <a:latin typeface="Times New Roman" panose="02020603050405020304" pitchFamily="18" charset="0"/>
                <a:cs typeface="Times New Roman" panose="02020603050405020304" pitchFamily="18" charset="0"/>
              </a:rPr>
              <a:t>0.9</a:t>
            </a:r>
            <a:r>
              <a:rPr lang="en-US" altLang="zh-CN" sz="2800" b="1" i="1">
                <a:solidFill>
                  <a:schemeClr val="accent2"/>
                </a:solidFill>
                <a:latin typeface="Times New Roman" panose="02020603050405020304" pitchFamily="18" charset="0"/>
                <a:cs typeface="Times New Roman" panose="02020603050405020304" pitchFamily="18" charset="0"/>
              </a:rPr>
              <a:t>U</a:t>
            </a:r>
            <a:r>
              <a:rPr lang="en-US" altLang="zh-CN" sz="2800" b="1" baseline="-25000">
                <a:solidFill>
                  <a:schemeClr val="accent2"/>
                </a:solidFill>
                <a:latin typeface="Times New Roman" panose="02020603050405020304" pitchFamily="18" charset="0"/>
                <a:cs typeface="Times New Roman" panose="02020603050405020304" pitchFamily="18" charset="0"/>
              </a:rPr>
              <a:t>OH</a:t>
            </a:r>
          </a:p>
        </p:txBody>
      </p:sp>
      <p:sp>
        <p:nvSpPr>
          <p:cNvPr id="431130" name="AutoShape 26" descr="40%"/>
          <p:cNvSpPr>
            <a:spLocks noChangeArrowheads="1"/>
          </p:cNvSpPr>
          <p:nvPr/>
        </p:nvSpPr>
        <p:spPr bwMode="auto">
          <a:xfrm>
            <a:off x="2784474" y="2467333"/>
            <a:ext cx="1722439" cy="1328023"/>
          </a:xfrm>
          <a:prstGeom prst="wedgeRoundRectCallout">
            <a:avLst>
              <a:gd name="adj1" fmla="val -114507"/>
              <a:gd name="adj2" fmla="val 94423"/>
              <a:gd name="adj3" fmla="val 16667"/>
            </a:avLst>
          </a:prstGeom>
          <a:pattFill prst="pct40">
            <a:fgClr>
              <a:srgbClr val="FFCCCC"/>
            </a:fgClr>
            <a:bgClr>
              <a:srgbClr val="FFFFFF"/>
            </a:bgClr>
          </a:pattFill>
          <a:ln w="38100" cap="sq">
            <a:solidFill>
              <a:srgbClr val="CC0000"/>
            </a:solidFill>
            <a:miter lim="800000"/>
            <a:headEnd/>
            <a:tailEnd/>
          </a:ln>
          <a:effectLst/>
        </p:spPr>
        <p:txBody>
          <a:bodyPr wrap="square" anchor="ctr">
            <a:spAutoFit/>
          </a:bodyPr>
          <a:lstStyle/>
          <a:p>
            <a:pPr algn="ctr">
              <a:defRPr/>
            </a:pPr>
            <a:r>
              <a:rPr lang="zh-CN" altLang="zh-CN" sz="2400" b="1" dirty="0">
                <a:solidFill>
                  <a:srgbClr val="000099"/>
                </a:solidFill>
                <a:latin typeface="Times New Roman" panose="02020603050405020304" pitchFamily="18" charset="0"/>
                <a:cs typeface="Times New Roman" panose="02020603050405020304" pitchFamily="18" charset="0"/>
              </a:rPr>
              <a:t>输入</a:t>
            </a:r>
          </a:p>
          <a:p>
            <a:pPr algn="ctr">
              <a:defRPr/>
            </a:pPr>
            <a:r>
              <a:rPr lang="zh-CN" altLang="zh-CN" sz="2400" b="1" dirty="0">
                <a:solidFill>
                  <a:srgbClr val="000099"/>
                </a:solidFill>
                <a:latin typeface="Times New Roman" panose="02020603050405020304" pitchFamily="18" charset="0"/>
                <a:cs typeface="Times New Roman" panose="02020603050405020304" pitchFamily="18" charset="0"/>
              </a:rPr>
              <a:t>低电平</a:t>
            </a:r>
          </a:p>
          <a:p>
            <a:pPr algn="ctr">
              <a:defRPr/>
            </a:pPr>
            <a:r>
              <a:rPr lang="zh-CN" altLang="zh-CN" sz="2400" b="1" dirty="0">
                <a:solidFill>
                  <a:srgbClr val="000099"/>
                </a:solidFill>
                <a:latin typeface="Times New Roman" panose="02020603050405020304" pitchFamily="18" charset="0"/>
                <a:cs typeface="Times New Roman" panose="02020603050405020304" pitchFamily="18" charset="0"/>
              </a:rPr>
              <a:t>电压</a:t>
            </a:r>
            <a:r>
              <a:rPr lang="en-US" altLang="zh-CN" sz="2400" b="1" i="1" dirty="0">
                <a:solidFill>
                  <a:srgbClr val="000099"/>
                </a:solidFill>
                <a:latin typeface="Times New Roman" panose="02020603050405020304" pitchFamily="18" charset="0"/>
                <a:cs typeface="Times New Roman" panose="02020603050405020304" pitchFamily="18" charset="0"/>
              </a:rPr>
              <a:t>U</a:t>
            </a:r>
            <a:r>
              <a:rPr lang="en-US" altLang="zh-CN" sz="2400" b="1" baseline="-25000" dirty="0">
                <a:solidFill>
                  <a:srgbClr val="000099"/>
                </a:solidFill>
                <a:latin typeface="Times New Roman" panose="02020603050405020304" pitchFamily="18" charset="0"/>
                <a:cs typeface="Times New Roman" panose="02020603050405020304" pitchFamily="18" charset="0"/>
              </a:rPr>
              <a:t>IL</a:t>
            </a:r>
            <a:endParaRPr lang="en-US" altLang="zh-CN" sz="2400" b="1" baseline="-25000" dirty="0">
              <a:solidFill>
                <a:srgbClr val="FF3300"/>
              </a:solidFill>
              <a:latin typeface="Times New Roman" panose="02020603050405020304" pitchFamily="18" charset="0"/>
              <a:cs typeface="Times New Roman" panose="02020603050405020304" pitchFamily="18" charset="0"/>
            </a:endParaRPr>
          </a:p>
        </p:txBody>
      </p:sp>
      <p:grpSp>
        <p:nvGrpSpPr>
          <p:cNvPr id="74774" name="Group 27"/>
          <p:cNvGrpSpPr>
            <a:grpSpLocks/>
          </p:cNvGrpSpPr>
          <p:nvPr/>
        </p:nvGrpSpPr>
        <p:grpSpPr bwMode="auto">
          <a:xfrm>
            <a:off x="906463" y="1268413"/>
            <a:ext cx="4032251" cy="3711575"/>
            <a:chOff x="816" y="816"/>
            <a:chExt cx="2540" cy="2338"/>
          </a:xfrm>
        </p:grpSpPr>
        <p:sp>
          <p:nvSpPr>
            <p:cNvPr id="431132" name="Line 28"/>
            <p:cNvSpPr>
              <a:spLocks noChangeShapeType="1"/>
            </p:cNvSpPr>
            <p:nvPr/>
          </p:nvSpPr>
          <p:spPr bwMode="auto">
            <a:xfrm>
              <a:off x="1025" y="2549"/>
              <a:ext cx="52" cy="0"/>
            </a:xfrm>
            <a:prstGeom prst="line">
              <a:avLst/>
            </a:prstGeom>
            <a:noFill/>
            <a:ln w="28575">
              <a:solidFill>
                <a:srgbClr val="000018"/>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1133" name="Line 29"/>
            <p:cNvSpPr>
              <a:spLocks noChangeShapeType="1"/>
            </p:cNvSpPr>
            <p:nvPr/>
          </p:nvSpPr>
          <p:spPr bwMode="auto">
            <a:xfrm>
              <a:off x="1025" y="2122"/>
              <a:ext cx="52" cy="0"/>
            </a:xfrm>
            <a:prstGeom prst="line">
              <a:avLst/>
            </a:prstGeom>
            <a:noFill/>
            <a:ln w="28575">
              <a:solidFill>
                <a:srgbClr val="000018"/>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1134" name="Line 30"/>
            <p:cNvSpPr>
              <a:spLocks noChangeShapeType="1"/>
            </p:cNvSpPr>
            <p:nvPr/>
          </p:nvSpPr>
          <p:spPr bwMode="auto">
            <a:xfrm>
              <a:off x="1025" y="1694"/>
              <a:ext cx="52" cy="0"/>
            </a:xfrm>
            <a:prstGeom prst="line">
              <a:avLst/>
            </a:prstGeom>
            <a:noFill/>
            <a:ln w="28575">
              <a:solidFill>
                <a:srgbClr val="000018"/>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1135" name="Line 31"/>
            <p:cNvSpPr>
              <a:spLocks noChangeShapeType="1"/>
            </p:cNvSpPr>
            <p:nvPr/>
          </p:nvSpPr>
          <p:spPr bwMode="auto">
            <a:xfrm>
              <a:off x="1025" y="1257"/>
              <a:ext cx="52" cy="0"/>
            </a:xfrm>
            <a:prstGeom prst="line">
              <a:avLst/>
            </a:prstGeom>
            <a:noFill/>
            <a:ln w="28575">
              <a:solidFill>
                <a:srgbClr val="000018"/>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1136" name="Line 32"/>
            <p:cNvSpPr>
              <a:spLocks noChangeShapeType="1"/>
            </p:cNvSpPr>
            <p:nvPr/>
          </p:nvSpPr>
          <p:spPr bwMode="auto">
            <a:xfrm flipV="1">
              <a:off x="1494" y="2870"/>
              <a:ext cx="0" cy="53"/>
            </a:xfrm>
            <a:prstGeom prst="line">
              <a:avLst/>
            </a:prstGeom>
            <a:noFill/>
            <a:ln w="28575">
              <a:solidFill>
                <a:srgbClr val="000018"/>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1137" name="Line 33"/>
            <p:cNvSpPr>
              <a:spLocks noChangeShapeType="1"/>
            </p:cNvSpPr>
            <p:nvPr/>
          </p:nvSpPr>
          <p:spPr bwMode="auto">
            <a:xfrm flipV="1">
              <a:off x="2016" y="2870"/>
              <a:ext cx="0" cy="53"/>
            </a:xfrm>
            <a:prstGeom prst="line">
              <a:avLst/>
            </a:prstGeom>
            <a:noFill/>
            <a:ln w="28575">
              <a:solidFill>
                <a:srgbClr val="000018"/>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1138" name="Line 34"/>
            <p:cNvSpPr>
              <a:spLocks noChangeShapeType="1"/>
            </p:cNvSpPr>
            <p:nvPr/>
          </p:nvSpPr>
          <p:spPr bwMode="auto">
            <a:xfrm flipV="1">
              <a:off x="2485" y="2870"/>
              <a:ext cx="0" cy="53"/>
            </a:xfrm>
            <a:prstGeom prst="line">
              <a:avLst/>
            </a:prstGeom>
            <a:noFill/>
            <a:ln w="28575">
              <a:solidFill>
                <a:srgbClr val="000018"/>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1139" name="Rectangle 35"/>
            <p:cNvSpPr>
              <a:spLocks noChangeArrowheads="1"/>
            </p:cNvSpPr>
            <p:nvPr/>
          </p:nvSpPr>
          <p:spPr bwMode="auto">
            <a:xfrm>
              <a:off x="816" y="2758"/>
              <a:ext cx="255" cy="288"/>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1">
                  <a:solidFill>
                    <a:srgbClr val="000018"/>
                  </a:solidFill>
                  <a:cs typeface="Times New Roman" panose="02020603050405020304" pitchFamily="18" charset="0"/>
                </a:rPr>
                <a:t>O</a:t>
              </a:r>
            </a:p>
          </p:txBody>
        </p:sp>
        <p:sp>
          <p:nvSpPr>
            <p:cNvPr id="74783" name="Rectangle 36"/>
            <p:cNvSpPr>
              <a:spLocks noChangeArrowheads="1"/>
            </p:cNvSpPr>
            <p:nvPr/>
          </p:nvSpPr>
          <p:spPr bwMode="auto">
            <a:xfrm>
              <a:off x="1392" y="2866"/>
              <a:ext cx="212" cy="288"/>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000018"/>
                  </a:solidFill>
                  <a:cs typeface="Times New Roman" panose="02020603050405020304" pitchFamily="18" charset="0"/>
                </a:rPr>
                <a:t>1</a:t>
              </a:r>
            </a:p>
          </p:txBody>
        </p:sp>
        <p:sp>
          <p:nvSpPr>
            <p:cNvPr id="74784" name="Rectangle 37"/>
            <p:cNvSpPr>
              <a:spLocks noChangeArrowheads="1"/>
            </p:cNvSpPr>
            <p:nvPr/>
          </p:nvSpPr>
          <p:spPr bwMode="auto">
            <a:xfrm>
              <a:off x="1911" y="2866"/>
              <a:ext cx="212" cy="288"/>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000018"/>
                  </a:solidFill>
                  <a:cs typeface="Times New Roman" panose="02020603050405020304" pitchFamily="18" charset="0"/>
                </a:rPr>
                <a:t>2</a:t>
              </a:r>
            </a:p>
          </p:txBody>
        </p:sp>
        <p:sp>
          <p:nvSpPr>
            <p:cNvPr id="74785" name="Rectangle 38"/>
            <p:cNvSpPr>
              <a:spLocks noChangeArrowheads="1"/>
            </p:cNvSpPr>
            <p:nvPr/>
          </p:nvSpPr>
          <p:spPr bwMode="auto">
            <a:xfrm>
              <a:off x="2380" y="2866"/>
              <a:ext cx="212" cy="288"/>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000018"/>
                  </a:solidFill>
                  <a:cs typeface="Times New Roman" panose="02020603050405020304" pitchFamily="18" charset="0"/>
                </a:rPr>
                <a:t>3</a:t>
              </a:r>
            </a:p>
          </p:txBody>
        </p:sp>
        <p:sp>
          <p:nvSpPr>
            <p:cNvPr id="74786" name="Rectangle 39"/>
            <p:cNvSpPr>
              <a:spLocks noChangeArrowheads="1"/>
            </p:cNvSpPr>
            <p:nvPr/>
          </p:nvSpPr>
          <p:spPr bwMode="auto">
            <a:xfrm>
              <a:off x="816" y="2384"/>
              <a:ext cx="212" cy="288"/>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000018"/>
                  </a:solidFill>
                  <a:cs typeface="Times New Roman" panose="02020603050405020304" pitchFamily="18" charset="0"/>
                </a:rPr>
                <a:t>1</a:t>
              </a:r>
            </a:p>
          </p:txBody>
        </p:sp>
        <p:sp>
          <p:nvSpPr>
            <p:cNvPr id="74787" name="Rectangle 40"/>
            <p:cNvSpPr>
              <a:spLocks noChangeArrowheads="1"/>
            </p:cNvSpPr>
            <p:nvPr/>
          </p:nvSpPr>
          <p:spPr bwMode="auto">
            <a:xfrm>
              <a:off x="816" y="1958"/>
              <a:ext cx="212" cy="288"/>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000018"/>
                  </a:solidFill>
                  <a:cs typeface="Times New Roman" panose="02020603050405020304" pitchFamily="18" charset="0"/>
                </a:rPr>
                <a:t>2</a:t>
              </a:r>
            </a:p>
          </p:txBody>
        </p:sp>
        <p:sp>
          <p:nvSpPr>
            <p:cNvPr id="74788" name="Rectangle 41"/>
            <p:cNvSpPr>
              <a:spLocks noChangeArrowheads="1"/>
            </p:cNvSpPr>
            <p:nvPr/>
          </p:nvSpPr>
          <p:spPr bwMode="auto">
            <a:xfrm>
              <a:off x="816" y="1530"/>
              <a:ext cx="212" cy="288"/>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000018"/>
                  </a:solidFill>
                  <a:cs typeface="Times New Roman" panose="02020603050405020304" pitchFamily="18" charset="0"/>
                </a:rPr>
                <a:t>3</a:t>
              </a:r>
            </a:p>
          </p:txBody>
        </p:sp>
        <p:sp>
          <p:nvSpPr>
            <p:cNvPr id="74789" name="Rectangle 42"/>
            <p:cNvSpPr>
              <a:spLocks noChangeArrowheads="1"/>
            </p:cNvSpPr>
            <p:nvPr/>
          </p:nvSpPr>
          <p:spPr bwMode="auto">
            <a:xfrm>
              <a:off x="816" y="1121"/>
              <a:ext cx="212" cy="288"/>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000018"/>
                  </a:solidFill>
                  <a:cs typeface="Times New Roman" panose="02020603050405020304" pitchFamily="18" charset="0"/>
                </a:rPr>
                <a:t>4</a:t>
              </a:r>
            </a:p>
          </p:txBody>
        </p:sp>
        <p:sp>
          <p:nvSpPr>
            <p:cNvPr id="431147" name="Line 43"/>
            <p:cNvSpPr>
              <a:spLocks noChangeShapeType="1"/>
            </p:cNvSpPr>
            <p:nvPr/>
          </p:nvSpPr>
          <p:spPr bwMode="auto">
            <a:xfrm flipV="1">
              <a:off x="1025" y="816"/>
              <a:ext cx="0" cy="2065"/>
            </a:xfrm>
            <a:prstGeom prst="line">
              <a:avLst/>
            </a:prstGeom>
            <a:noFill/>
            <a:ln w="28575">
              <a:solidFill>
                <a:srgbClr val="000018"/>
              </a:solidFill>
              <a:round/>
              <a:headEnd/>
              <a:tailEnd type="stealth" w="med" len="lg"/>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1148" name="Line 44"/>
            <p:cNvSpPr>
              <a:spLocks noChangeShapeType="1"/>
            </p:cNvSpPr>
            <p:nvPr/>
          </p:nvSpPr>
          <p:spPr bwMode="auto">
            <a:xfrm>
              <a:off x="1025" y="2881"/>
              <a:ext cx="2191" cy="0"/>
            </a:xfrm>
            <a:prstGeom prst="line">
              <a:avLst/>
            </a:prstGeom>
            <a:noFill/>
            <a:ln w="28575">
              <a:solidFill>
                <a:srgbClr val="000018"/>
              </a:solidFill>
              <a:round/>
              <a:headEnd/>
              <a:tailEnd type="stealth" w="med" len="lg"/>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1149" name="Rectangle 45"/>
            <p:cNvSpPr>
              <a:spLocks noChangeArrowheads="1"/>
            </p:cNvSpPr>
            <p:nvPr/>
          </p:nvSpPr>
          <p:spPr bwMode="auto">
            <a:xfrm>
              <a:off x="2829" y="2879"/>
              <a:ext cx="527" cy="233"/>
            </a:xfrm>
            <a:prstGeom prst="rect">
              <a:avLst/>
            </a:prstGeom>
            <a:noFill/>
            <a:ln w="9525">
              <a:noFill/>
              <a:miter lim="800000"/>
              <a:headEnd/>
              <a:tailEnd/>
            </a:ln>
            <a:effectLst/>
          </p:spPr>
          <p:txBody>
            <a:bodyPr wrap="none">
              <a:spAutoFit/>
            </a:bodyPr>
            <a:lstStyle/>
            <a:p>
              <a:pPr>
                <a:spcBef>
                  <a:spcPct val="50000"/>
                </a:spcBef>
                <a:defRPr/>
              </a:pPr>
              <a:r>
                <a:rPr lang="en-US" altLang="zh-CN" b="1" i="1">
                  <a:solidFill>
                    <a:srgbClr val="000018"/>
                  </a:solidFill>
                  <a:latin typeface="Times New Roman" panose="02020603050405020304" pitchFamily="18" charset="0"/>
                  <a:cs typeface="Times New Roman" panose="02020603050405020304" pitchFamily="18" charset="0"/>
                </a:rPr>
                <a:t>   U</a:t>
              </a:r>
              <a:r>
                <a:rPr lang="en-US" altLang="zh-CN" b="1" baseline="-25000">
                  <a:solidFill>
                    <a:srgbClr val="000018"/>
                  </a:solidFill>
                  <a:latin typeface="Times New Roman" panose="02020603050405020304" pitchFamily="18" charset="0"/>
                  <a:cs typeface="Times New Roman" panose="02020603050405020304" pitchFamily="18" charset="0"/>
                </a:rPr>
                <a:t>i </a:t>
              </a:r>
              <a:r>
                <a:rPr lang="en-US" altLang="zh-CN" b="1">
                  <a:solidFill>
                    <a:srgbClr val="000018"/>
                  </a:solidFill>
                  <a:latin typeface="Times New Roman" panose="02020603050405020304" pitchFamily="18" charset="0"/>
                  <a:cs typeface="Times New Roman" panose="02020603050405020304" pitchFamily="18" charset="0"/>
                </a:rPr>
                <a:t>/V</a:t>
              </a:r>
            </a:p>
          </p:txBody>
        </p:sp>
        <p:sp>
          <p:nvSpPr>
            <p:cNvPr id="431150" name="Rectangle 46"/>
            <p:cNvSpPr>
              <a:spLocks noChangeArrowheads="1"/>
            </p:cNvSpPr>
            <p:nvPr/>
          </p:nvSpPr>
          <p:spPr bwMode="auto">
            <a:xfrm>
              <a:off x="1056" y="819"/>
              <a:ext cx="442" cy="233"/>
            </a:xfrm>
            <a:prstGeom prst="rect">
              <a:avLst/>
            </a:prstGeom>
            <a:noFill/>
            <a:ln w="9525">
              <a:noFill/>
              <a:miter lim="800000"/>
              <a:headEnd/>
              <a:tailEnd/>
            </a:ln>
            <a:effectLst/>
          </p:spPr>
          <p:txBody>
            <a:bodyPr wrap="none">
              <a:spAutoFit/>
            </a:bodyPr>
            <a:lstStyle/>
            <a:p>
              <a:pPr>
                <a:defRPr/>
              </a:pPr>
              <a:r>
                <a:rPr lang="en-US" altLang="zh-CN" b="1" i="1">
                  <a:solidFill>
                    <a:srgbClr val="000018"/>
                  </a:solidFill>
                  <a:latin typeface="Times New Roman" panose="02020603050405020304" pitchFamily="18" charset="0"/>
                  <a:cs typeface="Times New Roman" panose="02020603050405020304" pitchFamily="18" charset="0"/>
                </a:rPr>
                <a:t>U</a:t>
              </a:r>
              <a:r>
                <a:rPr lang="en-US" altLang="zh-CN" b="1" baseline="-25000">
                  <a:solidFill>
                    <a:srgbClr val="000018"/>
                  </a:solidFill>
                  <a:latin typeface="Times New Roman" panose="02020603050405020304" pitchFamily="18" charset="0"/>
                  <a:cs typeface="Times New Roman" panose="02020603050405020304" pitchFamily="18" charset="0"/>
                </a:rPr>
                <a:t>O</a:t>
              </a:r>
              <a:r>
                <a:rPr lang="en-US" altLang="zh-CN" b="1">
                  <a:solidFill>
                    <a:srgbClr val="000018"/>
                  </a:solidFill>
                  <a:latin typeface="Times New Roman" panose="02020603050405020304" pitchFamily="18" charset="0"/>
                  <a:cs typeface="Times New Roman" panose="02020603050405020304" pitchFamily="18" charset="0"/>
                </a:rPr>
                <a:t>/V</a:t>
              </a:r>
            </a:p>
          </p:txBody>
        </p:sp>
      </p:grpSp>
    </p:spTree>
    <p:extLst>
      <p:ext uri="{BB962C8B-B14F-4D97-AF65-F5344CB8AC3E}">
        <p14:creationId xmlns:p14="http://schemas.microsoft.com/office/powerpoint/2010/main" val="9415775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31130"/>
                                        </p:tgtEl>
                                        <p:attrNameLst>
                                          <p:attrName>style.visibility</p:attrName>
                                        </p:attrNameLst>
                                      </p:cBhvr>
                                      <p:to>
                                        <p:strVal val="visible"/>
                                      </p:to>
                                    </p:set>
                                    <p:animEffect transition="in" filter="wipe(up)">
                                      <p:cBhvr>
                                        <p:cTn id="7" dur="500"/>
                                        <p:tgtEl>
                                          <p:spTgt spid="4311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431128"/>
                                        </p:tgtEl>
                                        <p:attrNameLst>
                                          <p:attrName>style.visibility</p:attrName>
                                        </p:attrNameLst>
                                      </p:cBhvr>
                                      <p:to>
                                        <p:strVal val="visible"/>
                                      </p:to>
                                    </p:set>
                                    <p:animEffect transition="in" filter="wipe(right)">
                                      <p:cBhvr>
                                        <p:cTn id="12" dur="500"/>
                                        <p:tgtEl>
                                          <p:spTgt spid="43112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431129"/>
                                        </p:tgtEl>
                                        <p:attrNameLst>
                                          <p:attrName>style.visibility</p:attrName>
                                        </p:attrNameLst>
                                      </p:cBhvr>
                                      <p:to>
                                        <p:strVal val="visible"/>
                                      </p:to>
                                    </p:set>
                                    <p:animEffect transition="in" filter="wipe(right)">
                                      <p:cBhvr>
                                        <p:cTn id="17" dur="500"/>
                                        <p:tgtEl>
                                          <p:spTgt spid="431129"/>
                                        </p:tgtEl>
                                      </p:cBhvr>
                                    </p:animEffect>
                                  </p:childTnLst>
                                </p:cTn>
                              </p:par>
                            </p:childTnLst>
                          </p:cTn>
                        </p:par>
                        <p:par>
                          <p:cTn id="18" fill="hold" nodeType="afterGroup">
                            <p:stCondLst>
                              <p:cond delay="500"/>
                            </p:stCondLst>
                            <p:childTnLst>
                              <p:par>
                                <p:cTn id="19" presetID="22" presetClass="entr" presetSubtype="1" fill="hold" nodeType="afterEffect">
                                  <p:stCondLst>
                                    <p:cond delay="0"/>
                                  </p:stCondLst>
                                  <p:childTnLst>
                                    <p:set>
                                      <p:cBhvr>
                                        <p:cTn id="20" dur="1" fill="hold">
                                          <p:stCondLst>
                                            <p:cond delay="0"/>
                                          </p:stCondLst>
                                        </p:cTn>
                                        <p:tgtEl>
                                          <p:spTgt spid="431115"/>
                                        </p:tgtEl>
                                        <p:attrNameLst>
                                          <p:attrName>style.visibility</p:attrName>
                                        </p:attrNameLst>
                                      </p:cBhvr>
                                      <p:to>
                                        <p:strVal val="visible"/>
                                      </p:to>
                                    </p:set>
                                    <p:animEffect transition="in" filter="wipe(up)">
                                      <p:cBhvr>
                                        <p:cTn id="21" dur="500"/>
                                        <p:tgtEl>
                                          <p:spTgt spid="431115"/>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9" fill="hold" grpId="0" nodeType="clickEffect">
                                  <p:stCondLst>
                                    <p:cond delay="0"/>
                                  </p:stCondLst>
                                  <p:childTnLst>
                                    <p:set>
                                      <p:cBhvr>
                                        <p:cTn id="25" dur="1" fill="hold">
                                          <p:stCondLst>
                                            <p:cond delay="0"/>
                                          </p:stCondLst>
                                        </p:cTn>
                                        <p:tgtEl>
                                          <p:spTgt spid="431126"/>
                                        </p:tgtEl>
                                        <p:attrNameLst>
                                          <p:attrName>style.visibility</p:attrName>
                                        </p:attrNameLst>
                                      </p:cBhvr>
                                      <p:to>
                                        <p:strVal val="visible"/>
                                      </p:to>
                                    </p:set>
                                    <p:animEffect transition="in" filter="strips(upLeft)">
                                      <p:cBhvr>
                                        <p:cTn id="26" dur="500"/>
                                        <p:tgtEl>
                                          <p:spTgt spid="43112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431120"/>
                                        </p:tgtEl>
                                        <p:attrNameLst>
                                          <p:attrName>style.visibility</p:attrName>
                                        </p:attrNameLst>
                                      </p:cBhvr>
                                      <p:to>
                                        <p:strVal val="visible"/>
                                      </p:to>
                                    </p:set>
                                    <p:animEffect transition="in" filter="wipe(left)">
                                      <p:cBhvr>
                                        <p:cTn id="31" dur="500"/>
                                        <p:tgtEl>
                                          <p:spTgt spid="43112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431127"/>
                                        </p:tgtEl>
                                        <p:attrNameLst>
                                          <p:attrName>style.visibility</p:attrName>
                                        </p:attrNameLst>
                                      </p:cBhvr>
                                      <p:to>
                                        <p:strVal val="visible"/>
                                      </p:to>
                                    </p:set>
                                    <p:animEffect transition="in" filter="wipe(left)">
                                      <p:cBhvr>
                                        <p:cTn id="36" dur="500"/>
                                        <p:tgtEl>
                                          <p:spTgt spid="43112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431114"/>
                                        </p:tgtEl>
                                        <p:attrNameLst>
                                          <p:attrName>style.visibility</p:attrName>
                                        </p:attrNameLst>
                                      </p:cBhvr>
                                      <p:to>
                                        <p:strVal val="visible"/>
                                      </p:to>
                                    </p:set>
                                    <p:animEffect transition="in" filter="wipe(left)">
                                      <p:cBhvr>
                                        <p:cTn id="41" dur="500"/>
                                        <p:tgtEl>
                                          <p:spTgt spid="431114"/>
                                        </p:tgtEl>
                                      </p:cBhvr>
                                    </p:animEffect>
                                  </p:childTnLst>
                                </p:cTn>
                              </p:par>
                            </p:childTnLst>
                          </p:cTn>
                        </p:par>
                      </p:childTnLst>
                    </p:cTn>
                  </p:par>
                  <p:par>
                    <p:cTn id="42" fill="hold">
                      <p:stCondLst>
                        <p:cond delay="indefinite"/>
                      </p:stCondLst>
                      <p:childTnLst>
                        <p:par>
                          <p:cTn id="43" fill="hold">
                            <p:stCondLst>
                              <p:cond delay="0"/>
                            </p:stCondLst>
                            <p:childTnLst>
                              <p:par>
                                <p:cTn id="44" presetID="18" presetClass="entr" presetSubtype="6" fill="hold" nodeType="clickEffect">
                                  <p:stCondLst>
                                    <p:cond delay="0"/>
                                  </p:stCondLst>
                                  <p:childTnLst>
                                    <p:set>
                                      <p:cBhvr>
                                        <p:cTn id="45" dur="1" fill="hold">
                                          <p:stCondLst>
                                            <p:cond delay="0"/>
                                          </p:stCondLst>
                                        </p:cTn>
                                        <p:tgtEl>
                                          <p:spTgt spid="431125"/>
                                        </p:tgtEl>
                                        <p:attrNameLst>
                                          <p:attrName>style.visibility</p:attrName>
                                        </p:attrNameLst>
                                      </p:cBhvr>
                                      <p:to>
                                        <p:strVal val="visible"/>
                                      </p:to>
                                    </p:set>
                                    <p:animEffect transition="in" filter="strips(downRight)">
                                      <p:cBhvr>
                                        <p:cTn id="46" dur="500"/>
                                        <p:tgtEl>
                                          <p:spTgt spid="43112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wipe(down)">
                                      <p:cBhvr>
                                        <p:cTn id="51" dur="500"/>
                                        <p:tgtEl>
                                          <p:spTgt spid="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431121"/>
                                        </p:tgtEl>
                                        <p:attrNameLst>
                                          <p:attrName>style.visibility</p:attrName>
                                        </p:attrNameLst>
                                      </p:cBhvr>
                                      <p:to>
                                        <p:strVal val="visible"/>
                                      </p:to>
                                    </p:set>
                                    <p:animEffect transition="in" filter="wipe(down)">
                                      <p:cBhvr>
                                        <p:cTn id="56" dur="500"/>
                                        <p:tgtEl>
                                          <p:spTgt spid="431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120" grpId="0" autoUpdateAnimBg="0"/>
      <p:bldP spid="431121" grpId="0" animBg="1" autoUpdateAnimBg="0"/>
      <p:bldP spid="431126" grpId="0" animBg="1" autoUpdateAnimBg="0"/>
      <p:bldP spid="431127" grpId="0" autoUpdateAnimBg="0"/>
      <p:bldP spid="431129" grpId="0" animBg="1" autoUpdateAnimBg="0"/>
      <p:bldP spid="431130" grpId="0" animBg="1"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AutoShape 2" descr="40%"/>
          <p:cNvSpPr>
            <a:spLocks noChangeArrowheads="1"/>
          </p:cNvSpPr>
          <p:nvPr/>
        </p:nvSpPr>
        <p:spPr bwMode="auto">
          <a:xfrm>
            <a:off x="3341688" y="2345483"/>
            <a:ext cx="1990725" cy="919401"/>
          </a:xfrm>
          <a:prstGeom prst="wedgeRoundRectCallout">
            <a:avLst>
              <a:gd name="adj1" fmla="val -15630"/>
              <a:gd name="adj2" fmla="val 164329"/>
              <a:gd name="adj3" fmla="val 16667"/>
            </a:avLst>
          </a:prstGeom>
          <a:pattFill prst="pct40">
            <a:fgClr>
              <a:srgbClr val="00FF00"/>
            </a:fgClr>
            <a:bgClr>
              <a:srgbClr val="FFFFFF"/>
            </a:bgClr>
          </a:pattFill>
          <a:ln w="28575" cap="sq">
            <a:solidFill>
              <a:srgbClr val="006600"/>
            </a:solidFill>
            <a:miter lim="800000"/>
            <a:headEnd/>
            <a:tailEnd/>
          </a:ln>
          <a:effectLst/>
        </p:spPr>
        <p:txBody>
          <a:bodyPr anchor="ctr">
            <a:spAutoFit/>
          </a:bodyPr>
          <a:lstStyle/>
          <a:p>
            <a:pPr>
              <a:defRPr/>
            </a:pPr>
            <a:r>
              <a:rPr lang="en-US" altLang="zh-CN" sz="2400" b="1">
                <a:solidFill>
                  <a:srgbClr val="FF0000"/>
                </a:solidFill>
                <a:latin typeface="Times New Roman" panose="02020603050405020304" pitchFamily="18" charset="0"/>
                <a:cs typeface="Times New Roman" panose="02020603050405020304" pitchFamily="18" charset="0"/>
              </a:rPr>
              <a:t>  </a:t>
            </a:r>
            <a:r>
              <a:rPr lang="zh-CN" altLang="zh-CN" sz="2400" b="1">
                <a:solidFill>
                  <a:srgbClr val="FF0000"/>
                </a:solidFill>
                <a:latin typeface="Times New Roman" panose="02020603050405020304" pitchFamily="18" charset="0"/>
                <a:cs typeface="Times New Roman" panose="02020603050405020304" pitchFamily="18" charset="0"/>
              </a:rPr>
              <a:t>输入高电平电压</a:t>
            </a:r>
            <a:r>
              <a:rPr lang="en-US" altLang="zh-CN" sz="2400" b="1" i="1">
                <a:solidFill>
                  <a:srgbClr val="FF0000"/>
                </a:solidFill>
                <a:latin typeface="Times New Roman" panose="02020603050405020304" pitchFamily="18" charset="0"/>
                <a:cs typeface="Times New Roman" panose="02020603050405020304" pitchFamily="18" charset="0"/>
              </a:rPr>
              <a:t>U</a:t>
            </a:r>
            <a:r>
              <a:rPr lang="en-US" altLang="zh-CN" sz="2400" b="1" baseline="-25000">
                <a:solidFill>
                  <a:srgbClr val="FF0000"/>
                </a:solidFill>
                <a:latin typeface="Times New Roman" panose="02020603050405020304" pitchFamily="18" charset="0"/>
                <a:cs typeface="Times New Roman" panose="02020603050405020304" pitchFamily="18" charset="0"/>
              </a:rPr>
              <a:t>IH</a:t>
            </a:r>
          </a:p>
        </p:txBody>
      </p:sp>
      <p:grpSp>
        <p:nvGrpSpPr>
          <p:cNvPr id="75779" name="Group 3"/>
          <p:cNvGrpSpPr>
            <a:grpSpLocks/>
          </p:cNvGrpSpPr>
          <p:nvPr/>
        </p:nvGrpSpPr>
        <p:grpSpPr bwMode="auto">
          <a:xfrm>
            <a:off x="546100" y="2142402"/>
            <a:ext cx="1557338" cy="534988"/>
            <a:chOff x="3552" y="1536"/>
            <a:chExt cx="767" cy="297"/>
          </a:xfrm>
        </p:grpSpPr>
        <p:sp>
          <p:nvSpPr>
            <p:cNvPr id="432132" name="Line 4"/>
            <p:cNvSpPr>
              <a:spLocks noChangeShapeType="1"/>
            </p:cNvSpPr>
            <p:nvPr/>
          </p:nvSpPr>
          <p:spPr bwMode="auto">
            <a:xfrm>
              <a:off x="3792" y="1728"/>
              <a:ext cx="336" cy="0"/>
            </a:xfrm>
            <a:prstGeom prst="line">
              <a:avLst/>
            </a:prstGeom>
            <a:noFill/>
            <a:ln w="38100">
              <a:solidFill>
                <a:srgbClr val="FFFF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75824" name="Rectangle 5"/>
            <p:cNvSpPr>
              <a:spLocks noChangeArrowheads="1"/>
            </p:cNvSpPr>
            <p:nvPr/>
          </p:nvSpPr>
          <p:spPr bwMode="auto">
            <a:xfrm>
              <a:off x="3552" y="1536"/>
              <a:ext cx="207" cy="288"/>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i="1">
                  <a:solidFill>
                    <a:srgbClr val="FF3300"/>
                  </a:solidFill>
                  <a:cs typeface="Times New Roman" panose="02020603050405020304" pitchFamily="18" charset="0"/>
                </a:rPr>
                <a:t>A</a:t>
              </a:r>
            </a:p>
          </p:txBody>
        </p:sp>
        <p:sp>
          <p:nvSpPr>
            <p:cNvPr id="75825" name="Rectangle 6"/>
            <p:cNvSpPr>
              <a:spLocks noChangeArrowheads="1"/>
            </p:cNvSpPr>
            <p:nvPr/>
          </p:nvSpPr>
          <p:spPr bwMode="auto">
            <a:xfrm>
              <a:off x="4128" y="1579"/>
              <a:ext cx="191" cy="254"/>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1">
                  <a:solidFill>
                    <a:srgbClr val="FF3300"/>
                  </a:solidFill>
                  <a:cs typeface="Times New Roman" panose="02020603050405020304" pitchFamily="18" charset="0"/>
                </a:rPr>
                <a:t>B</a:t>
              </a:r>
            </a:p>
          </p:txBody>
        </p:sp>
      </p:grpSp>
      <p:sp>
        <p:nvSpPr>
          <p:cNvPr id="432135" name="Line 7"/>
          <p:cNvSpPr>
            <a:spLocks noChangeShapeType="1"/>
          </p:cNvSpPr>
          <p:nvPr/>
        </p:nvSpPr>
        <p:spPr bwMode="auto">
          <a:xfrm>
            <a:off x="1709738" y="2447202"/>
            <a:ext cx="488950" cy="1127125"/>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2136" name="Line 8"/>
          <p:cNvSpPr>
            <a:spLocks noChangeShapeType="1"/>
          </p:cNvSpPr>
          <p:nvPr/>
        </p:nvSpPr>
        <p:spPr bwMode="auto">
          <a:xfrm flipH="1">
            <a:off x="2420938" y="4685577"/>
            <a:ext cx="1709737" cy="0"/>
          </a:xfrm>
          <a:prstGeom prst="line">
            <a:avLst/>
          </a:prstGeom>
          <a:noFill/>
          <a:ln w="57150" cap="sq">
            <a:solidFill>
              <a:srgbClr val="FF3300"/>
            </a:solidFill>
            <a:round/>
            <a:headEnd type="none" w="sm" len="sm"/>
            <a:tailEnd type="triangle" w="sm" len="sm"/>
          </a:ln>
          <a:effectLst/>
        </p:spPr>
        <p:txBody>
          <a:bodyPr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32137" name="Rectangle 9"/>
          <p:cNvSpPr>
            <a:spLocks noChangeArrowheads="1"/>
          </p:cNvSpPr>
          <p:nvPr/>
        </p:nvSpPr>
        <p:spPr bwMode="auto">
          <a:xfrm>
            <a:off x="5651500" y="540615"/>
            <a:ext cx="3178175" cy="3984625"/>
          </a:xfrm>
          <a:prstGeom prst="rect">
            <a:avLst/>
          </a:prstGeom>
          <a:noFill/>
          <a:ln w="28575" cap="sq">
            <a:noFill/>
            <a:miter lim="800000"/>
            <a:headEnd/>
            <a:tailEnd/>
          </a:ln>
          <a:effectLst/>
        </p:spPr>
        <p:txBody>
          <a:bodyPr>
            <a:spAutoFit/>
          </a:bodyPr>
          <a:lstStyle/>
          <a:p>
            <a:pPr>
              <a:lnSpc>
                <a:spcPct val="110000"/>
              </a:lnSpc>
              <a:defRPr/>
            </a:pPr>
            <a:r>
              <a:rPr lang="en-US" altLang="zh-CN" sz="2800" b="1">
                <a:solidFill>
                  <a:srgbClr val="FF3300"/>
                </a:solidFill>
                <a:latin typeface="Times New Roman" panose="02020603050405020304" pitchFamily="18" charset="0"/>
                <a:cs typeface="Times New Roman" panose="02020603050405020304" pitchFamily="18" charset="0"/>
              </a:rPr>
              <a:t>    </a:t>
            </a:r>
            <a:r>
              <a:rPr lang="zh-CN" altLang="en-US" sz="2800" b="1">
                <a:solidFill>
                  <a:srgbClr val="FF3300"/>
                </a:solidFill>
                <a:latin typeface="Times New Roman" panose="02020603050405020304" pitchFamily="18" charset="0"/>
                <a:cs typeface="Times New Roman" panose="02020603050405020304" pitchFamily="18" charset="0"/>
              </a:rPr>
              <a:t>高电平噪声容限电压</a:t>
            </a:r>
            <a:r>
              <a:rPr lang="en-US" altLang="zh-CN" sz="3200" b="1" i="1">
                <a:solidFill>
                  <a:srgbClr val="FF3300"/>
                </a:solidFill>
                <a:latin typeface="Times New Roman" panose="02020603050405020304" pitchFamily="18" charset="0"/>
                <a:cs typeface="Times New Roman" panose="02020603050405020304" pitchFamily="18" charset="0"/>
              </a:rPr>
              <a:t>U</a:t>
            </a:r>
            <a:r>
              <a:rPr lang="en-US" altLang="zh-CN" sz="3200" b="1" baseline="-25000">
                <a:solidFill>
                  <a:srgbClr val="FF3300"/>
                </a:solidFill>
                <a:latin typeface="Times New Roman" panose="02020603050405020304" pitchFamily="18" charset="0"/>
                <a:cs typeface="Times New Roman" panose="02020603050405020304" pitchFamily="18" charset="0"/>
              </a:rPr>
              <a:t>NH</a:t>
            </a:r>
            <a:r>
              <a:rPr lang="en-US" altLang="zh-CN" sz="2800" b="1">
                <a:solidFill>
                  <a:srgbClr val="FF3300"/>
                </a:solidFill>
                <a:latin typeface="Times New Roman" panose="02020603050405020304" pitchFamily="18" charset="0"/>
                <a:cs typeface="Times New Roman" panose="02020603050405020304" pitchFamily="18" charset="0"/>
              </a:rPr>
              <a:t>—</a:t>
            </a:r>
            <a:r>
              <a:rPr lang="zh-CN" altLang="en-US" sz="2800" b="1">
                <a:solidFill>
                  <a:srgbClr val="000099"/>
                </a:solidFill>
                <a:latin typeface="Times New Roman" panose="02020603050405020304" pitchFamily="18" charset="0"/>
                <a:cs typeface="Times New Roman" panose="02020603050405020304" pitchFamily="18" charset="0"/>
              </a:rPr>
              <a:t>保证输出低电平电压的条件下所允许叠加在输入高电平电压上的最大噪声 </a:t>
            </a:r>
            <a:r>
              <a:rPr lang="en-US" altLang="zh-CN" sz="2800" b="1">
                <a:solidFill>
                  <a:srgbClr val="000099"/>
                </a:solidFill>
                <a:latin typeface="Times New Roman" panose="02020603050405020304" pitchFamily="18" charset="0"/>
                <a:cs typeface="Times New Roman" panose="02020603050405020304" pitchFamily="18" charset="0"/>
              </a:rPr>
              <a:t>( </a:t>
            </a:r>
            <a:r>
              <a:rPr lang="zh-CN" altLang="en-US" sz="2800" b="1">
                <a:solidFill>
                  <a:srgbClr val="000099"/>
                </a:solidFill>
                <a:latin typeface="Times New Roman" panose="02020603050405020304" pitchFamily="18" charset="0"/>
                <a:cs typeface="Times New Roman" panose="02020603050405020304" pitchFamily="18" charset="0"/>
              </a:rPr>
              <a:t>或干扰</a:t>
            </a:r>
            <a:r>
              <a:rPr lang="en-US" altLang="zh-CN" sz="2800" b="1">
                <a:solidFill>
                  <a:srgbClr val="000099"/>
                </a:solidFill>
                <a:latin typeface="Times New Roman" panose="02020603050405020304" pitchFamily="18" charset="0"/>
                <a:cs typeface="Times New Roman" panose="02020603050405020304" pitchFamily="18" charset="0"/>
              </a:rPr>
              <a:t>) </a:t>
            </a:r>
            <a:r>
              <a:rPr lang="zh-CN" altLang="en-US" sz="2800" b="1">
                <a:solidFill>
                  <a:srgbClr val="000099"/>
                </a:solidFill>
                <a:latin typeface="Times New Roman" panose="02020603050405020304" pitchFamily="18" charset="0"/>
                <a:cs typeface="Times New Roman" panose="02020603050405020304" pitchFamily="18" charset="0"/>
              </a:rPr>
              <a:t>电压。</a:t>
            </a:r>
          </a:p>
          <a:p>
            <a:pPr>
              <a:lnSpc>
                <a:spcPct val="110000"/>
              </a:lnSpc>
              <a:defRPr/>
            </a:pPr>
            <a:r>
              <a:rPr lang="zh-CN" altLang="en-US" sz="3200" b="1" i="1">
                <a:solidFill>
                  <a:srgbClr val="FF3300"/>
                </a:solidFill>
                <a:latin typeface="Times New Roman" panose="02020603050405020304" pitchFamily="18" charset="0"/>
                <a:cs typeface="Times New Roman" panose="02020603050405020304" pitchFamily="18" charset="0"/>
              </a:rPr>
              <a:t>    </a:t>
            </a:r>
            <a:r>
              <a:rPr lang="en-US" altLang="zh-CN" sz="3000" b="1" i="1">
                <a:solidFill>
                  <a:srgbClr val="FF3300"/>
                </a:solidFill>
                <a:latin typeface="Times New Roman" panose="02020603050405020304" pitchFamily="18" charset="0"/>
                <a:cs typeface="Times New Roman" panose="02020603050405020304" pitchFamily="18" charset="0"/>
              </a:rPr>
              <a:t>U</a:t>
            </a:r>
            <a:r>
              <a:rPr lang="en-US" altLang="zh-CN" sz="3000" b="1" baseline="-25000">
                <a:solidFill>
                  <a:srgbClr val="FF3300"/>
                </a:solidFill>
                <a:latin typeface="Times New Roman" panose="02020603050405020304" pitchFamily="18" charset="0"/>
                <a:cs typeface="Times New Roman" panose="02020603050405020304" pitchFamily="18" charset="0"/>
              </a:rPr>
              <a:t>NH</a:t>
            </a:r>
            <a:r>
              <a:rPr lang="en-US" altLang="zh-CN" sz="3000" b="1">
                <a:solidFill>
                  <a:srgbClr val="FF3300"/>
                </a:solidFill>
                <a:latin typeface="Times New Roman" panose="02020603050405020304" pitchFamily="18" charset="0"/>
                <a:cs typeface="Times New Roman" panose="02020603050405020304" pitchFamily="18" charset="0"/>
              </a:rPr>
              <a:t>=</a:t>
            </a:r>
            <a:r>
              <a:rPr lang="en-US" altLang="zh-CN" sz="3000" b="1" i="1">
                <a:solidFill>
                  <a:srgbClr val="FF3300"/>
                </a:solidFill>
                <a:latin typeface="Times New Roman" panose="02020603050405020304" pitchFamily="18" charset="0"/>
                <a:cs typeface="Times New Roman" panose="02020603050405020304" pitchFamily="18" charset="0"/>
              </a:rPr>
              <a:t>U</a:t>
            </a:r>
            <a:r>
              <a:rPr lang="en-US" altLang="zh-CN" sz="3000" b="1" baseline="-25000">
                <a:solidFill>
                  <a:srgbClr val="FF3300"/>
                </a:solidFill>
                <a:latin typeface="Times New Roman" panose="02020603050405020304" pitchFamily="18" charset="0"/>
                <a:cs typeface="Times New Roman" panose="02020603050405020304" pitchFamily="18" charset="0"/>
              </a:rPr>
              <a:t>IH</a:t>
            </a:r>
            <a:r>
              <a:rPr lang="en-US" altLang="zh-CN" sz="3000" b="1">
                <a:solidFill>
                  <a:srgbClr val="FF3300"/>
                </a:solidFill>
                <a:latin typeface="Times New Roman" panose="02020603050405020304" pitchFamily="18" charset="0"/>
                <a:cs typeface="Times New Roman" panose="02020603050405020304" pitchFamily="18" charset="0"/>
              </a:rPr>
              <a:t>–</a:t>
            </a:r>
            <a:r>
              <a:rPr lang="en-US" altLang="zh-CN" sz="3000" b="1" i="1">
                <a:solidFill>
                  <a:srgbClr val="FF3300"/>
                </a:solidFill>
                <a:latin typeface="Times New Roman" panose="02020603050405020304" pitchFamily="18" charset="0"/>
                <a:cs typeface="Times New Roman" panose="02020603050405020304" pitchFamily="18" charset="0"/>
              </a:rPr>
              <a:t>U</a:t>
            </a:r>
            <a:r>
              <a:rPr lang="en-US" altLang="zh-CN" sz="3000" b="1" baseline="-25000">
                <a:solidFill>
                  <a:srgbClr val="FF3300"/>
                </a:solidFill>
                <a:latin typeface="Times New Roman" panose="02020603050405020304" pitchFamily="18" charset="0"/>
                <a:cs typeface="Times New Roman" panose="02020603050405020304" pitchFamily="18" charset="0"/>
              </a:rPr>
              <a:t>ON</a:t>
            </a:r>
          </a:p>
        </p:txBody>
      </p:sp>
      <p:sp>
        <p:nvSpPr>
          <p:cNvPr id="432138" name="AutoShape 10" descr="70%"/>
          <p:cNvSpPr>
            <a:spLocks noChangeArrowheads="1"/>
          </p:cNvSpPr>
          <p:nvPr/>
        </p:nvSpPr>
        <p:spPr bwMode="auto">
          <a:xfrm>
            <a:off x="2192338" y="3463202"/>
            <a:ext cx="2438400" cy="533400"/>
          </a:xfrm>
          <a:prstGeom prst="wedgeEllipseCallout">
            <a:avLst>
              <a:gd name="adj1" fmla="val -1889"/>
              <a:gd name="adj2" fmla="val 113394"/>
            </a:avLst>
          </a:prstGeom>
          <a:pattFill prst="pct70">
            <a:fgClr>
              <a:srgbClr val="FFFF66"/>
            </a:fgClr>
            <a:bgClr>
              <a:srgbClr val="FFFFFF"/>
            </a:bgClr>
          </a:pattFill>
          <a:ln w="28575">
            <a:solidFill>
              <a:srgbClr val="006600"/>
            </a:solidFill>
            <a:miter lim="800000"/>
            <a:headEnd/>
            <a:tailEnd/>
          </a:ln>
          <a:effectLst/>
        </p:spPr>
        <p:txBody>
          <a:bodyPr wrap="none" anchor="ctr"/>
          <a:lstStyle/>
          <a:p>
            <a:pPr algn="ctr">
              <a:spcBef>
                <a:spcPct val="50000"/>
              </a:spcBef>
              <a:defRPr/>
            </a:pPr>
            <a:r>
              <a:rPr lang="zh-CN" altLang="en-US" sz="2400" b="1">
                <a:solidFill>
                  <a:schemeClr val="accent2"/>
                </a:solidFill>
                <a:latin typeface="Times New Roman" panose="02020603050405020304" pitchFamily="18" charset="0"/>
                <a:cs typeface="Times New Roman" panose="02020603050405020304" pitchFamily="18" charset="0"/>
              </a:rPr>
              <a:t>允许叠加干扰</a:t>
            </a:r>
            <a:endParaRPr lang="zh-CN" altLang="en-US" sz="2400" b="1">
              <a:solidFill>
                <a:srgbClr val="FFFF00"/>
              </a:solidFill>
              <a:latin typeface="Times New Roman" panose="02020603050405020304" pitchFamily="18" charset="0"/>
              <a:cs typeface="Times New Roman" panose="02020603050405020304" pitchFamily="18" charset="0"/>
            </a:endParaRPr>
          </a:p>
        </p:txBody>
      </p:sp>
      <p:sp>
        <p:nvSpPr>
          <p:cNvPr id="432139" name="Rectangle 11"/>
          <p:cNvSpPr>
            <a:spLocks noChangeArrowheads="1"/>
          </p:cNvSpPr>
          <p:nvPr/>
        </p:nvSpPr>
        <p:spPr bwMode="auto">
          <a:xfrm>
            <a:off x="395288" y="669202"/>
            <a:ext cx="4470400" cy="519113"/>
          </a:xfrm>
          <a:prstGeom prst="rect">
            <a:avLst/>
          </a:prstGeom>
          <a:noFill/>
          <a:ln w="9525">
            <a:noFill/>
            <a:miter lim="800000"/>
            <a:headEnd/>
            <a:tailEnd/>
          </a:ln>
          <a:effectLst/>
        </p:spPr>
        <p:txBody>
          <a:bodyPr wrap="none">
            <a:spAutoFit/>
          </a:bodyPr>
          <a:lstStyle/>
          <a:p>
            <a:pPr>
              <a:spcBef>
                <a:spcPct val="50000"/>
              </a:spcBef>
              <a:defRPr/>
            </a:pPr>
            <a:r>
              <a:rPr lang="zh-CN" altLang="en-US" sz="2800" b="1">
                <a:solidFill>
                  <a:srgbClr val="000099"/>
                </a:solidFill>
                <a:latin typeface="Times New Roman" panose="02020603050405020304" pitchFamily="18" charset="0"/>
                <a:cs typeface="Times New Roman" panose="02020603050405020304" pitchFamily="18" charset="0"/>
              </a:rPr>
              <a:t>定量说明门电路抗干扰能力</a:t>
            </a:r>
          </a:p>
        </p:txBody>
      </p:sp>
      <p:sp>
        <p:nvSpPr>
          <p:cNvPr id="432140" name="Line 12"/>
          <p:cNvSpPr>
            <a:spLocks noChangeShapeType="1"/>
          </p:cNvSpPr>
          <p:nvPr/>
        </p:nvSpPr>
        <p:spPr bwMode="auto">
          <a:xfrm>
            <a:off x="1049338" y="2471015"/>
            <a:ext cx="685800" cy="0"/>
          </a:xfrm>
          <a:prstGeom prst="line">
            <a:avLst/>
          </a:prstGeom>
          <a:noFill/>
          <a:ln w="38100" cap="sq">
            <a:solidFill>
              <a:schemeClr val="accent2"/>
            </a:solidFill>
            <a:round/>
            <a:headEnd/>
            <a:tailEnd/>
          </a:ln>
          <a:effectLst/>
        </p:spPr>
        <p:txBody>
          <a:bodyPr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32141" name="Rectangle 13"/>
          <p:cNvSpPr>
            <a:spLocks noChangeArrowheads="1"/>
          </p:cNvSpPr>
          <p:nvPr/>
        </p:nvSpPr>
        <p:spPr bwMode="auto">
          <a:xfrm>
            <a:off x="5641975" y="4501427"/>
            <a:ext cx="3251200" cy="1971675"/>
          </a:xfrm>
          <a:prstGeom prst="rect">
            <a:avLst/>
          </a:prstGeom>
          <a:noFill/>
          <a:ln w="38100" cap="sq">
            <a:noFill/>
            <a:miter lim="800000"/>
            <a:headEnd/>
            <a:tailEnd/>
          </a:ln>
        </p:spPr>
        <p:txBody>
          <a:bodyPr>
            <a:spAutoFit/>
          </a:bodyPr>
          <a:lstStyle/>
          <a:p>
            <a:pPr>
              <a:lnSpc>
                <a:spcPct val="110000"/>
              </a:lnSpc>
              <a:defRPr/>
            </a:pPr>
            <a:r>
              <a:rPr lang="en-US" altLang="zh-CN" sz="2800" b="1" i="1">
                <a:solidFill>
                  <a:srgbClr val="FF3300"/>
                </a:solidFill>
                <a:latin typeface="Times New Roman" panose="02020603050405020304" pitchFamily="18" charset="0"/>
                <a:cs typeface="Times New Roman" panose="02020603050405020304" pitchFamily="18" charset="0"/>
              </a:rPr>
              <a:t>     </a:t>
            </a:r>
            <a:r>
              <a:rPr lang="en-US" altLang="zh-CN" sz="2800" b="1" i="1">
                <a:solidFill>
                  <a:srgbClr val="CC0000"/>
                </a:solidFill>
                <a:latin typeface="Times New Roman" panose="02020603050405020304" pitchFamily="18" charset="0"/>
                <a:cs typeface="Times New Roman" panose="02020603050405020304" pitchFamily="18" charset="0"/>
              </a:rPr>
              <a:t>U</a:t>
            </a:r>
            <a:r>
              <a:rPr lang="en-US" altLang="zh-CN" sz="2800" b="1" baseline="-25000">
                <a:solidFill>
                  <a:srgbClr val="CC0000"/>
                </a:solidFill>
                <a:latin typeface="Times New Roman" panose="02020603050405020304" pitchFamily="18" charset="0"/>
                <a:cs typeface="Times New Roman" panose="02020603050405020304" pitchFamily="18" charset="0"/>
              </a:rPr>
              <a:t>ON</a:t>
            </a:r>
            <a:r>
              <a:rPr lang="zh-CN" altLang="en-US" sz="2800" b="1">
                <a:latin typeface="Times New Roman" panose="02020603050405020304" pitchFamily="18" charset="0"/>
                <a:cs typeface="Times New Roman" panose="02020603050405020304" pitchFamily="18" charset="0"/>
              </a:rPr>
              <a:t>是保证输出为额定低电平时所对应的</a:t>
            </a:r>
            <a:r>
              <a:rPr lang="zh-CN" altLang="en-US" sz="2800" b="1">
                <a:solidFill>
                  <a:srgbClr val="CC0000"/>
                </a:solidFill>
                <a:latin typeface="Times New Roman" panose="02020603050405020304" pitchFamily="18" charset="0"/>
                <a:cs typeface="Times New Roman" panose="02020603050405020304" pitchFamily="18" charset="0"/>
              </a:rPr>
              <a:t>最小输入高电平电压</a:t>
            </a:r>
            <a:r>
              <a:rPr lang="zh-CN" altLang="en-US" sz="2800" b="1">
                <a:latin typeface="Times New Roman" panose="02020603050405020304" pitchFamily="18" charset="0"/>
                <a:cs typeface="Times New Roman" panose="02020603050405020304" pitchFamily="18" charset="0"/>
              </a:rPr>
              <a:t>。</a:t>
            </a:r>
            <a:endParaRPr lang="zh-CN" altLang="en-US" sz="2800" b="1">
              <a:solidFill>
                <a:srgbClr val="FF3300"/>
              </a:solidFill>
              <a:latin typeface="Times New Roman" panose="02020603050405020304" pitchFamily="18" charset="0"/>
              <a:cs typeface="Times New Roman" panose="02020603050405020304" pitchFamily="18" charset="0"/>
            </a:endParaRPr>
          </a:p>
        </p:txBody>
      </p:sp>
      <p:grpSp>
        <p:nvGrpSpPr>
          <p:cNvPr id="3" name="Group 14"/>
          <p:cNvGrpSpPr>
            <a:grpSpLocks/>
          </p:cNvGrpSpPr>
          <p:nvPr/>
        </p:nvGrpSpPr>
        <p:grpSpPr bwMode="auto">
          <a:xfrm>
            <a:off x="2420938" y="4326802"/>
            <a:ext cx="1752600" cy="533400"/>
            <a:chOff x="2736" y="2304"/>
            <a:chExt cx="1104" cy="528"/>
          </a:xfrm>
        </p:grpSpPr>
        <p:sp>
          <p:nvSpPr>
            <p:cNvPr id="432143" name="Line 15"/>
            <p:cNvSpPr>
              <a:spLocks noChangeShapeType="1"/>
            </p:cNvSpPr>
            <p:nvPr/>
          </p:nvSpPr>
          <p:spPr bwMode="auto">
            <a:xfrm flipH="1">
              <a:off x="2736" y="2353"/>
              <a:ext cx="1104" cy="0"/>
            </a:xfrm>
            <a:prstGeom prst="line">
              <a:avLst/>
            </a:prstGeom>
            <a:noFill/>
            <a:ln w="38100" cap="sq">
              <a:solidFill>
                <a:schemeClr val="accent2"/>
              </a:solidFill>
              <a:round/>
              <a:headEnd type="triangle" w="sm" len="lg"/>
              <a:tailEnd type="triangle" w="sm" len="lg"/>
            </a:ln>
            <a:effectLst/>
          </p:spPr>
          <p:txBody>
            <a:bodyPr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32144" name="Line 16"/>
            <p:cNvSpPr>
              <a:spLocks noChangeShapeType="1"/>
            </p:cNvSpPr>
            <p:nvPr/>
          </p:nvSpPr>
          <p:spPr bwMode="auto">
            <a:xfrm>
              <a:off x="3840" y="2304"/>
              <a:ext cx="0" cy="528"/>
            </a:xfrm>
            <a:prstGeom prst="line">
              <a:avLst/>
            </a:prstGeom>
            <a:noFill/>
            <a:ln w="38100">
              <a:solidFill>
                <a:schemeClr val="accent2"/>
              </a:solidFill>
              <a:prstDash val="dash"/>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2145" name="Line 17"/>
            <p:cNvSpPr>
              <a:spLocks noChangeShapeType="1"/>
            </p:cNvSpPr>
            <p:nvPr/>
          </p:nvSpPr>
          <p:spPr bwMode="auto">
            <a:xfrm>
              <a:off x="2736" y="2304"/>
              <a:ext cx="0" cy="528"/>
            </a:xfrm>
            <a:prstGeom prst="line">
              <a:avLst/>
            </a:prstGeom>
            <a:noFill/>
            <a:ln w="38100">
              <a:solidFill>
                <a:schemeClr val="accent2"/>
              </a:solidFill>
              <a:prstDash val="dash"/>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nvGrpSpPr>
          <p:cNvPr id="75788" name="Group 18"/>
          <p:cNvGrpSpPr>
            <a:grpSpLocks/>
          </p:cNvGrpSpPr>
          <p:nvPr/>
        </p:nvGrpSpPr>
        <p:grpSpPr bwMode="auto">
          <a:xfrm>
            <a:off x="2192338" y="3564802"/>
            <a:ext cx="2241550" cy="1008063"/>
            <a:chOff x="-1488" y="2063"/>
            <a:chExt cx="1412" cy="718"/>
          </a:xfrm>
        </p:grpSpPr>
        <p:grpSp>
          <p:nvGrpSpPr>
            <p:cNvPr id="75815" name="Group 19"/>
            <p:cNvGrpSpPr>
              <a:grpSpLocks/>
            </p:cNvGrpSpPr>
            <p:nvPr/>
          </p:nvGrpSpPr>
          <p:grpSpPr bwMode="auto">
            <a:xfrm>
              <a:off x="-1488" y="2063"/>
              <a:ext cx="1350" cy="718"/>
              <a:chOff x="4368" y="2352"/>
              <a:chExt cx="1056" cy="632"/>
            </a:xfrm>
          </p:grpSpPr>
          <p:sp>
            <p:nvSpPr>
              <p:cNvPr id="432148" name="Freeform 20"/>
              <p:cNvSpPr>
                <a:spLocks/>
              </p:cNvSpPr>
              <p:nvPr/>
            </p:nvSpPr>
            <p:spPr bwMode="auto">
              <a:xfrm>
                <a:off x="4368" y="2352"/>
                <a:ext cx="144" cy="632"/>
              </a:xfrm>
              <a:custGeom>
                <a:avLst/>
                <a:gdLst/>
                <a:ahLst/>
                <a:cxnLst>
                  <a:cxn ang="0">
                    <a:pos x="0" y="0"/>
                  </a:cxn>
                  <a:cxn ang="0">
                    <a:pos x="48" y="528"/>
                  </a:cxn>
                  <a:cxn ang="0">
                    <a:pos x="144" y="624"/>
                  </a:cxn>
                </a:cxnLst>
                <a:rect l="0" t="0" r="r" b="b"/>
                <a:pathLst>
                  <a:path w="144" h="632">
                    <a:moveTo>
                      <a:pt x="0" y="0"/>
                    </a:moveTo>
                    <a:cubicBezTo>
                      <a:pt x="12" y="212"/>
                      <a:pt x="24" y="424"/>
                      <a:pt x="48" y="528"/>
                    </a:cubicBezTo>
                    <a:cubicBezTo>
                      <a:pt x="72" y="632"/>
                      <a:pt x="108" y="628"/>
                      <a:pt x="144" y="624"/>
                    </a:cubicBezTo>
                  </a:path>
                </a:pathLst>
              </a:custGeom>
              <a:noFill/>
              <a:ln w="38100" cap="flat" cmpd="sng">
                <a:solidFill>
                  <a:srgbClr val="000018"/>
                </a:solidFill>
                <a:prstDash val="solid"/>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2149" name="Line 21"/>
              <p:cNvSpPr>
                <a:spLocks noChangeShapeType="1"/>
              </p:cNvSpPr>
              <p:nvPr/>
            </p:nvSpPr>
            <p:spPr bwMode="auto">
              <a:xfrm>
                <a:off x="4512" y="2976"/>
                <a:ext cx="912" cy="0"/>
              </a:xfrm>
              <a:prstGeom prst="line">
                <a:avLst/>
              </a:prstGeom>
              <a:noFill/>
              <a:ln w="38100">
                <a:solidFill>
                  <a:srgbClr val="000018"/>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sp>
          <p:nvSpPr>
            <p:cNvPr id="75816" name="Rectangle 22"/>
            <p:cNvSpPr>
              <a:spLocks noChangeArrowheads="1"/>
            </p:cNvSpPr>
            <p:nvPr/>
          </p:nvSpPr>
          <p:spPr bwMode="auto">
            <a:xfrm>
              <a:off x="-1427" y="2423"/>
              <a:ext cx="255" cy="329"/>
            </a:xfrm>
            <a:prstGeom prst="rect">
              <a:avLst/>
            </a:prstGeom>
            <a:noFill/>
            <a:ln w="9525">
              <a:noFill/>
              <a:miter lim="800000"/>
              <a:headEnd/>
              <a:tailEnd/>
            </a:ln>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1">
                  <a:solidFill>
                    <a:srgbClr val="FF3300"/>
                  </a:solidFill>
                  <a:cs typeface="Times New Roman" panose="02020603050405020304" pitchFamily="18" charset="0"/>
                </a:rPr>
                <a:t>D</a:t>
              </a:r>
            </a:p>
          </p:txBody>
        </p:sp>
        <p:sp>
          <p:nvSpPr>
            <p:cNvPr id="75817" name="Rectangle 23"/>
            <p:cNvSpPr>
              <a:spLocks noChangeArrowheads="1"/>
            </p:cNvSpPr>
            <p:nvPr/>
          </p:nvSpPr>
          <p:spPr bwMode="auto">
            <a:xfrm>
              <a:off x="-322" y="2423"/>
              <a:ext cx="246" cy="329"/>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1">
                  <a:solidFill>
                    <a:srgbClr val="FF3300"/>
                  </a:solidFill>
                  <a:cs typeface="Times New Roman" panose="02020603050405020304" pitchFamily="18" charset="0"/>
                </a:rPr>
                <a:t>E</a:t>
              </a:r>
            </a:p>
          </p:txBody>
        </p:sp>
      </p:grpSp>
      <p:sp>
        <p:nvSpPr>
          <p:cNvPr id="432152" name="Line 24"/>
          <p:cNvSpPr>
            <a:spLocks noChangeShapeType="1"/>
          </p:cNvSpPr>
          <p:nvPr/>
        </p:nvSpPr>
        <p:spPr bwMode="auto">
          <a:xfrm>
            <a:off x="2382838" y="4544290"/>
            <a:ext cx="1981200" cy="0"/>
          </a:xfrm>
          <a:prstGeom prst="line">
            <a:avLst/>
          </a:prstGeom>
          <a:noFill/>
          <a:ln w="38100" cap="sq">
            <a:solidFill>
              <a:srgbClr val="CC0000"/>
            </a:solidFill>
            <a:round/>
            <a:headEnd/>
            <a:tailEnd/>
          </a:ln>
          <a:effectLst/>
        </p:spPr>
        <p:txBody>
          <a:bodyPr wrap="none"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grpSp>
        <p:nvGrpSpPr>
          <p:cNvPr id="75790" name="Group 25"/>
          <p:cNvGrpSpPr>
            <a:grpSpLocks/>
          </p:cNvGrpSpPr>
          <p:nvPr/>
        </p:nvGrpSpPr>
        <p:grpSpPr bwMode="auto">
          <a:xfrm>
            <a:off x="700088" y="1507402"/>
            <a:ext cx="4265612" cy="3671888"/>
            <a:chOff x="816" y="864"/>
            <a:chExt cx="2687" cy="2313"/>
          </a:xfrm>
        </p:grpSpPr>
        <p:grpSp>
          <p:nvGrpSpPr>
            <p:cNvPr id="75792" name="Group 26"/>
            <p:cNvGrpSpPr>
              <a:grpSpLocks/>
            </p:cNvGrpSpPr>
            <p:nvPr/>
          </p:nvGrpSpPr>
          <p:grpSpPr bwMode="auto">
            <a:xfrm>
              <a:off x="816" y="957"/>
              <a:ext cx="2687" cy="2220"/>
              <a:chOff x="816" y="957"/>
              <a:chExt cx="2687" cy="2220"/>
            </a:xfrm>
          </p:grpSpPr>
          <p:grpSp>
            <p:nvGrpSpPr>
              <p:cNvPr id="75794" name="Group 27"/>
              <p:cNvGrpSpPr>
                <a:grpSpLocks/>
              </p:cNvGrpSpPr>
              <p:nvPr/>
            </p:nvGrpSpPr>
            <p:grpSpPr bwMode="auto">
              <a:xfrm>
                <a:off x="1025" y="1320"/>
                <a:ext cx="1460" cy="1603"/>
                <a:chOff x="3792" y="1584"/>
                <a:chExt cx="1344" cy="1440"/>
              </a:xfrm>
            </p:grpSpPr>
            <p:sp>
              <p:nvSpPr>
                <p:cNvPr id="432156" name="Line 28"/>
                <p:cNvSpPr>
                  <a:spLocks noChangeShapeType="1"/>
                </p:cNvSpPr>
                <p:nvPr/>
              </p:nvSpPr>
              <p:spPr bwMode="auto">
                <a:xfrm>
                  <a:off x="3792" y="2688"/>
                  <a:ext cx="48" cy="0"/>
                </a:xfrm>
                <a:prstGeom prst="line">
                  <a:avLst/>
                </a:prstGeom>
                <a:noFill/>
                <a:ln w="19050">
                  <a:solidFill>
                    <a:srgbClr val="000018"/>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2157" name="Line 29"/>
                <p:cNvSpPr>
                  <a:spLocks noChangeShapeType="1"/>
                </p:cNvSpPr>
                <p:nvPr/>
              </p:nvSpPr>
              <p:spPr bwMode="auto">
                <a:xfrm>
                  <a:off x="3792" y="2304"/>
                  <a:ext cx="48" cy="0"/>
                </a:xfrm>
                <a:prstGeom prst="line">
                  <a:avLst/>
                </a:prstGeom>
                <a:noFill/>
                <a:ln w="19050">
                  <a:solidFill>
                    <a:srgbClr val="000018"/>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2158" name="Line 30"/>
                <p:cNvSpPr>
                  <a:spLocks noChangeShapeType="1"/>
                </p:cNvSpPr>
                <p:nvPr/>
              </p:nvSpPr>
              <p:spPr bwMode="auto">
                <a:xfrm>
                  <a:off x="3792" y="1920"/>
                  <a:ext cx="48" cy="0"/>
                </a:xfrm>
                <a:prstGeom prst="line">
                  <a:avLst/>
                </a:prstGeom>
                <a:noFill/>
                <a:ln w="19050">
                  <a:solidFill>
                    <a:srgbClr val="000018"/>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2159" name="Line 31"/>
                <p:cNvSpPr>
                  <a:spLocks noChangeShapeType="1"/>
                </p:cNvSpPr>
                <p:nvPr/>
              </p:nvSpPr>
              <p:spPr bwMode="auto">
                <a:xfrm>
                  <a:off x="3792" y="1584"/>
                  <a:ext cx="48" cy="0"/>
                </a:xfrm>
                <a:prstGeom prst="line">
                  <a:avLst/>
                </a:prstGeom>
                <a:noFill/>
                <a:ln w="19050">
                  <a:solidFill>
                    <a:srgbClr val="000018"/>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2160" name="Line 32"/>
                <p:cNvSpPr>
                  <a:spLocks noChangeShapeType="1"/>
                </p:cNvSpPr>
                <p:nvPr/>
              </p:nvSpPr>
              <p:spPr bwMode="auto">
                <a:xfrm flipV="1">
                  <a:off x="4224" y="2976"/>
                  <a:ext cx="0" cy="48"/>
                </a:xfrm>
                <a:prstGeom prst="line">
                  <a:avLst/>
                </a:prstGeom>
                <a:noFill/>
                <a:ln w="19050">
                  <a:solidFill>
                    <a:srgbClr val="000018"/>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2161" name="Line 33"/>
                <p:cNvSpPr>
                  <a:spLocks noChangeShapeType="1"/>
                </p:cNvSpPr>
                <p:nvPr/>
              </p:nvSpPr>
              <p:spPr bwMode="auto">
                <a:xfrm flipV="1">
                  <a:off x="4704" y="2976"/>
                  <a:ext cx="0" cy="48"/>
                </a:xfrm>
                <a:prstGeom prst="line">
                  <a:avLst/>
                </a:prstGeom>
                <a:noFill/>
                <a:ln w="19050">
                  <a:solidFill>
                    <a:srgbClr val="000018"/>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2162" name="Line 34"/>
                <p:cNvSpPr>
                  <a:spLocks noChangeShapeType="1"/>
                </p:cNvSpPr>
                <p:nvPr/>
              </p:nvSpPr>
              <p:spPr bwMode="auto">
                <a:xfrm flipV="1">
                  <a:off x="5136" y="2976"/>
                  <a:ext cx="0" cy="48"/>
                </a:xfrm>
                <a:prstGeom prst="line">
                  <a:avLst/>
                </a:prstGeom>
                <a:noFill/>
                <a:ln w="19050">
                  <a:solidFill>
                    <a:srgbClr val="000018"/>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nvGrpSpPr>
              <p:cNvPr id="75795" name="Group 35"/>
              <p:cNvGrpSpPr>
                <a:grpSpLocks/>
              </p:cNvGrpSpPr>
              <p:nvPr/>
            </p:nvGrpSpPr>
            <p:grpSpPr bwMode="auto">
              <a:xfrm>
                <a:off x="816" y="1125"/>
                <a:ext cx="1792" cy="2036"/>
                <a:chOff x="3600" y="1409"/>
                <a:chExt cx="1650" cy="1829"/>
              </a:xfrm>
            </p:grpSpPr>
            <p:sp>
              <p:nvSpPr>
                <p:cNvPr id="432164" name="Rectangle 36"/>
                <p:cNvSpPr>
                  <a:spLocks noChangeArrowheads="1"/>
                </p:cNvSpPr>
                <p:nvPr/>
              </p:nvSpPr>
              <p:spPr bwMode="auto">
                <a:xfrm>
                  <a:off x="3600" y="2876"/>
                  <a:ext cx="235" cy="259"/>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1">
                      <a:solidFill>
                        <a:srgbClr val="000018"/>
                      </a:solidFill>
                      <a:cs typeface="Times New Roman" panose="02020603050405020304" pitchFamily="18" charset="0"/>
                    </a:rPr>
                    <a:t>O</a:t>
                  </a:r>
                </a:p>
              </p:txBody>
            </p:sp>
            <p:sp>
              <p:nvSpPr>
                <p:cNvPr id="75801" name="Rectangle 37"/>
                <p:cNvSpPr>
                  <a:spLocks noChangeArrowheads="1"/>
                </p:cNvSpPr>
                <p:nvPr/>
              </p:nvSpPr>
              <p:spPr bwMode="auto">
                <a:xfrm>
                  <a:off x="4130" y="2944"/>
                  <a:ext cx="210" cy="294"/>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000018"/>
                      </a:solidFill>
                      <a:cs typeface="Times New Roman" panose="02020603050405020304" pitchFamily="18" charset="0"/>
                    </a:rPr>
                    <a:t>1</a:t>
                  </a:r>
                </a:p>
              </p:txBody>
            </p:sp>
            <p:sp>
              <p:nvSpPr>
                <p:cNvPr id="75802" name="Rectangle 38"/>
                <p:cNvSpPr>
                  <a:spLocks noChangeArrowheads="1"/>
                </p:cNvSpPr>
                <p:nvPr/>
              </p:nvSpPr>
              <p:spPr bwMode="auto">
                <a:xfrm>
                  <a:off x="4608" y="2944"/>
                  <a:ext cx="210" cy="294"/>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000018"/>
                      </a:solidFill>
                      <a:cs typeface="Times New Roman" panose="02020603050405020304" pitchFamily="18" charset="0"/>
                    </a:rPr>
                    <a:t>2</a:t>
                  </a:r>
                </a:p>
              </p:txBody>
            </p:sp>
            <p:sp>
              <p:nvSpPr>
                <p:cNvPr id="75803" name="Rectangle 39"/>
                <p:cNvSpPr>
                  <a:spLocks noChangeArrowheads="1"/>
                </p:cNvSpPr>
                <p:nvPr/>
              </p:nvSpPr>
              <p:spPr bwMode="auto">
                <a:xfrm>
                  <a:off x="5040" y="2944"/>
                  <a:ext cx="210" cy="294"/>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000018"/>
                      </a:solidFill>
                      <a:cs typeface="Times New Roman" panose="02020603050405020304" pitchFamily="18" charset="0"/>
                    </a:rPr>
                    <a:t>3</a:t>
                  </a:r>
                </a:p>
              </p:txBody>
            </p:sp>
            <p:sp>
              <p:nvSpPr>
                <p:cNvPr id="75804" name="Rectangle 40"/>
                <p:cNvSpPr>
                  <a:spLocks noChangeArrowheads="1"/>
                </p:cNvSpPr>
                <p:nvPr/>
              </p:nvSpPr>
              <p:spPr bwMode="auto">
                <a:xfrm>
                  <a:off x="3600" y="2511"/>
                  <a:ext cx="210" cy="294"/>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000018"/>
                      </a:solidFill>
                      <a:cs typeface="Times New Roman" panose="02020603050405020304" pitchFamily="18" charset="0"/>
                    </a:rPr>
                    <a:t>1</a:t>
                  </a:r>
                </a:p>
              </p:txBody>
            </p:sp>
            <p:sp>
              <p:nvSpPr>
                <p:cNvPr id="75805" name="Rectangle 41"/>
                <p:cNvSpPr>
                  <a:spLocks noChangeArrowheads="1"/>
                </p:cNvSpPr>
                <p:nvPr/>
              </p:nvSpPr>
              <p:spPr bwMode="auto">
                <a:xfrm>
                  <a:off x="3600" y="2129"/>
                  <a:ext cx="211" cy="296"/>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000018"/>
                      </a:solidFill>
                      <a:cs typeface="Times New Roman" panose="02020603050405020304" pitchFamily="18" charset="0"/>
                    </a:rPr>
                    <a:t>2</a:t>
                  </a:r>
                </a:p>
              </p:txBody>
            </p:sp>
            <p:sp>
              <p:nvSpPr>
                <p:cNvPr id="75806" name="Rectangle 42"/>
                <p:cNvSpPr>
                  <a:spLocks noChangeArrowheads="1"/>
                </p:cNvSpPr>
                <p:nvPr/>
              </p:nvSpPr>
              <p:spPr bwMode="auto">
                <a:xfrm>
                  <a:off x="3600" y="1744"/>
                  <a:ext cx="210" cy="294"/>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000018"/>
                      </a:solidFill>
                      <a:cs typeface="Times New Roman" panose="02020603050405020304" pitchFamily="18" charset="0"/>
                    </a:rPr>
                    <a:t>3</a:t>
                  </a:r>
                </a:p>
              </p:txBody>
            </p:sp>
            <p:sp>
              <p:nvSpPr>
                <p:cNvPr id="75807" name="Rectangle 43"/>
                <p:cNvSpPr>
                  <a:spLocks noChangeArrowheads="1"/>
                </p:cNvSpPr>
                <p:nvPr/>
              </p:nvSpPr>
              <p:spPr bwMode="auto">
                <a:xfrm>
                  <a:off x="3600" y="1409"/>
                  <a:ext cx="211" cy="296"/>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000018"/>
                      </a:solidFill>
                      <a:cs typeface="Times New Roman" panose="02020603050405020304" pitchFamily="18" charset="0"/>
                    </a:rPr>
                    <a:t>4</a:t>
                  </a:r>
                </a:p>
              </p:txBody>
            </p:sp>
          </p:grpSp>
          <p:grpSp>
            <p:nvGrpSpPr>
              <p:cNvPr id="75796" name="Group 44"/>
              <p:cNvGrpSpPr>
                <a:grpSpLocks/>
              </p:cNvGrpSpPr>
              <p:nvPr/>
            </p:nvGrpSpPr>
            <p:grpSpPr bwMode="auto">
              <a:xfrm>
                <a:off x="1025" y="957"/>
                <a:ext cx="1980" cy="1924"/>
                <a:chOff x="3936" y="1056"/>
                <a:chExt cx="1824" cy="1728"/>
              </a:xfrm>
            </p:grpSpPr>
            <p:sp>
              <p:nvSpPr>
                <p:cNvPr id="432173" name="Line 45"/>
                <p:cNvSpPr>
                  <a:spLocks noChangeShapeType="1"/>
                </p:cNvSpPr>
                <p:nvPr/>
              </p:nvSpPr>
              <p:spPr bwMode="auto">
                <a:xfrm flipV="1">
                  <a:off x="3936" y="1056"/>
                  <a:ext cx="0" cy="1728"/>
                </a:xfrm>
                <a:prstGeom prst="line">
                  <a:avLst/>
                </a:prstGeom>
                <a:noFill/>
                <a:ln w="28575">
                  <a:solidFill>
                    <a:srgbClr val="000018"/>
                  </a:solidFill>
                  <a:round/>
                  <a:headEnd/>
                  <a:tailEnd type="stealth" w="med" len="lg"/>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2174" name="Line 46"/>
                <p:cNvSpPr>
                  <a:spLocks noChangeShapeType="1"/>
                </p:cNvSpPr>
                <p:nvPr/>
              </p:nvSpPr>
              <p:spPr bwMode="auto">
                <a:xfrm>
                  <a:off x="3936" y="2784"/>
                  <a:ext cx="1824" cy="0"/>
                </a:xfrm>
                <a:prstGeom prst="line">
                  <a:avLst/>
                </a:prstGeom>
                <a:noFill/>
                <a:ln w="28575">
                  <a:solidFill>
                    <a:srgbClr val="000018"/>
                  </a:solidFill>
                  <a:round/>
                  <a:headEnd/>
                  <a:tailEnd type="stealth" w="med" len="lg"/>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sp>
            <p:nvSpPr>
              <p:cNvPr id="432175" name="Rectangle 47"/>
              <p:cNvSpPr>
                <a:spLocks noChangeArrowheads="1"/>
              </p:cNvSpPr>
              <p:nvPr/>
            </p:nvSpPr>
            <p:spPr bwMode="auto">
              <a:xfrm>
                <a:off x="2829" y="2847"/>
                <a:ext cx="674" cy="330"/>
              </a:xfrm>
              <a:prstGeom prst="rect">
                <a:avLst/>
              </a:prstGeom>
              <a:noFill/>
              <a:ln w="9525">
                <a:noFill/>
                <a:miter lim="800000"/>
                <a:headEnd/>
                <a:tailEnd/>
              </a:ln>
              <a:effectLst/>
            </p:spPr>
            <p:txBody>
              <a:bodyPr wrap="none">
                <a:spAutoFit/>
              </a:bodyPr>
              <a:lstStyle/>
              <a:p>
                <a:pPr>
                  <a:spcBef>
                    <a:spcPct val="50000"/>
                  </a:spcBef>
                  <a:defRPr/>
                </a:pPr>
                <a:r>
                  <a:rPr lang="en-US" altLang="zh-CN" sz="2800" b="1" i="1">
                    <a:solidFill>
                      <a:srgbClr val="000018"/>
                    </a:solidFill>
                    <a:latin typeface="Times New Roman" panose="02020603050405020304" pitchFamily="18" charset="0"/>
                    <a:cs typeface="Times New Roman" panose="02020603050405020304" pitchFamily="18" charset="0"/>
                  </a:rPr>
                  <a:t>   U</a:t>
                </a:r>
                <a:r>
                  <a:rPr lang="en-US" altLang="zh-CN" sz="2800" b="1" baseline="-25000">
                    <a:solidFill>
                      <a:srgbClr val="000018"/>
                    </a:solidFill>
                    <a:latin typeface="Times New Roman" panose="02020603050405020304" pitchFamily="18" charset="0"/>
                    <a:cs typeface="Times New Roman" panose="02020603050405020304" pitchFamily="18" charset="0"/>
                  </a:rPr>
                  <a:t>i </a:t>
                </a:r>
                <a:r>
                  <a:rPr lang="en-US" altLang="zh-CN" b="1">
                    <a:solidFill>
                      <a:srgbClr val="000018"/>
                    </a:solidFill>
                    <a:latin typeface="Times New Roman" panose="02020603050405020304" pitchFamily="18" charset="0"/>
                    <a:cs typeface="Times New Roman" panose="02020603050405020304" pitchFamily="18" charset="0"/>
                  </a:rPr>
                  <a:t>/V</a:t>
                </a:r>
              </a:p>
            </p:txBody>
          </p:sp>
        </p:grpSp>
        <p:sp>
          <p:nvSpPr>
            <p:cNvPr id="432176" name="Rectangle 48"/>
            <p:cNvSpPr>
              <a:spLocks noChangeArrowheads="1"/>
            </p:cNvSpPr>
            <p:nvPr/>
          </p:nvSpPr>
          <p:spPr bwMode="auto">
            <a:xfrm>
              <a:off x="1056" y="864"/>
              <a:ext cx="442" cy="233"/>
            </a:xfrm>
            <a:prstGeom prst="rect">
              <a:avLst/>
            </a:prstGeom>
            <a:noFill/>
            <a:ln w="9525">
              <a:noFill/>
              <a:miter lim="800000"/>
              <a:headEnd/>
              <a:tailEnd/>
            </a:ln>
            <a:effectLst/>
          </p:spPr>
          <p:txBody>
            <a:bodyPr wrap="none">
              <a:spAutoFit/>
            </a:bodyPr>
            <a:lstStyle/>
            <a:p>
              <a:pPr>
                <a:spcBef>
                  <a:spcPct val="50000"/>
                </a:spcBef>
                <a:defRPr/>
              </a:pPr>
              <a:r>
                <a:rPr lang="en-US" altLang="zh-CN" b="1" i="1">
                  <a:solidFill>
                    <a:srgbClr val="000018"/>
                  </a:solidFill>
                  <a:latin typeface="Times New Roman" panose="02020603050405020304" pitchFamily="18" charset="0"/>
                  <a:cs typeface="Times New Roman" panose="02020603050405020304" pitchFamily="18" charset="0"/>
                </a:rPr>
                <a:t>U</a:t>
              </a:r>
              <a:r>
                <a:rPr lang="en-US" altLang="zh-CN" b="1" baseline="-25000">
                  <a:solidFill>
                    <a:srgbClr val="000018"/>
                  </a:solidFill>
                  <a:latin typeface="Times New Roman" panose="02020603050405020304" pitchFamily="18" charset="0"/>
                  <a:cs typeface="Times New Roman" panose="02020603050405020304" pitchFamily="18" charset="0"/>
                </a:rPr>
                <a:t>O</a:t>
              </a:r>
              <a:r>
                <a:rPr lang="en-US" altLang="zh-CN" b="1">
                  <a:solidFill>
                    <a:srgbClr val="000018"/>
                  </a:solidFill>
                  <a:latin typeface="Times New Roman" panose="02020603050405020304" pitchFamily="18" charset="0"/>
                  <a:cs typeface="Times New Roman" panose="02020603050405020304" pitchFamily="18" charset="0"/>
                </a:rPr>
                <a:t>/V</a:t>
              </a:r>
            </a:p>
          </p:txBody>
        </p:sp>
      </p:grpSp>
      <p:sp>
        <p:nvSpPr>
          <p:cNvPr id="432177" name="AutoShape 49" descr="40%"/>
          <p:cNvSpPr>
            <a:spLocks noChangeArrowheads="1"/>
          </p:cNvSpPr>
          <p:nvPr/>
        </p:nvSpPr>
        <p:spPr bwMode="auto">
          <a:xfrm>
            <a:off x="1619250" y="5038202"/>
            <a:ext cx="788988" cy="510778"/>
          </a:xfrm>
          <a:prstGeom prst="wedgeRoundRectCallout">
            <a:avLst>
              <a:gd name="adj1" fmla="val 54829"/>
              <a:gd name="adj2" fmla="val -127880"/>
              <a:gd name="adj3" fmla="val 16667"/>
            </a:avLst>
          </a:prstGeom>
          <a:pattFill prst="pct40">
            <a:fgClr>
              <a:srgbClr val="FFCCFF"/>
            </a:fgClr>
            <a:bgClr>
              <a:srgbClr val="FFFFFF"/>
            </a:bgClr>
          </a:pattFill>
          <a:ln w="28575" cap="sq">
            <a:solidFill>
              <a:srgbClr val="006600"/>
            </a:solidFill>
            <a:miter lim="800000"/>
            <a:headEnd/>
            <a:tailEnd/>
          </a:ln>
        </p:spPr>
        <p:txBody>
          <a:bodyPr anchor="ctr">
            <a:spAutoFit/>
          </a:bodyPr>
          <a:lstStyle/>
          <a:p>
            <a:pPr algn="ctr">
              <a:spcBef>
                <a:spcPct val="50000"/>
              </a:spcBef>
              <a:defRPr/>
            </a:pPr>
            <a:r>
              <a:rPr lang="en-US" altLang="zh-CN" sz="2400" b="1" i="1">
                <a:solidFill>
                  <a:schemeClr val="accent2"/>
                </a:solidFill>
                <a:latin typeface="Times New Roman" panose="02020603050405020304" pitchFamily="18" charset="0"/>
                <a:cs typeface="Times New Roman" panose="02020603050405020304" pitchFamily="18" charset="0"/>
              </a:rPr>
              <a:t>U</a:t>
            </a:r>
            <a:r>
              <a:rPr lang="en-US" altLang="zh-CN" sz="2400" b="1" baseline="-25000">
                <a:solidFill>
                  <a:schemeClr val="accent2"/>
                </a:solidFill>
                <a:latin typeface="Times New Roman" panose="02020603050405020304" pitchFamily="18" charset="0"/>
                <a:cs typeface="Times New Roman" panose="02020603050405020304" pitchFamily="18" charset="0"/>
              </a:rPr>
              <a:t>ON</a:t>
            </a:r>
          </a:p>
        </p:txBody>
      </p:sp>
    </p:spTree>
    <p:extLst>
      <p:ext uri="{BB962C8B-B14F-4D97-AF65-F5344CB8AC3E}">
        <p14:creationId xmlns:p14="http://schemas.microsoft.com/office/powerpoint/2010/main" val="7365807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32130"/>
                                        </p:tgtEl>
                                        <p:attrNameLst>
                                          <p:attrName>style.visibility</p:attrName>
                                        </p:attrNameLst>
                                      </p:cBhvr>
                                      <p:to>
                                        <p:strVal val="visible"/>
                                      </p:to>
                                    </p:set>
                                    <p:animEffect transition="in" filter="wipe(up)">
                                      <p:cBhvr>
                                        <p:cTn id="7" dur="500"/>
                                        <p:tgtEl>
                                          <p:spTgt spid="4321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9" fill="hold" grpId="0" nodeType="clickEffect">
                                  <p:stCondLst>
                                    <p:cond delay="0"/>
                                  </p:stCondLst>
                                  <p:childTnLst>
                                    <p:set>
                                      <p:cBhvr>
                                        <p:cTn id="11" dur="1" fill="hold">
                                          <p:stCondLst>
                                            <p:cond delay="0"/>
                                          </p:stCondLst>
                                        </p:cTn>
                                        <p:tgtEl>
                                          <p:spTgt spid="432177"/>
                                        </p:tgtEl>
                                        <p:attrNameLst>
                                          <p:attrName>style.visibility</p:attrName>
                                        </p:attrNameLst>
                                      </p:cBhvr>
                                      <p:to>
                                        <p:strVal val="visible"/>
                                      </p:to>
                                    </p:set>
                                    <p:animEffect transition="in" filter="strips(upLeft)">
                                      <p:cBhvr>
                                        <p:cTn id="12" dur="500"/>
                                        <p:tgtEl>
                                          <p:spTgt spid="43217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32141"/>
                                        </p:tgtEl>
                                        <p:attrNameLst>
                                          <p:attrName>style.visibility</p:attrName>
                                        </p:attrNameLst>
                                      </p:cBhvr>
                                      <p:to>
                                        <p:strVal val="visible"/>
                                      </p:to>
                                    </p:set>
                                    <p:animEffect transition="in" filter="wipe(left)">
                                      <p:cBhvr>
                                        <p:cTn id="17" dur="500"/>
                                        <p:tgtEl>
                                          <p:spTgt spid="43214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2" fill="hold" nodeType="clickEffect">
                                  <p:stCondLst>
                                    <p:cond delay="0"/>
                                  </p:stCondLst>
                                  <p:childTnLst>
                                    <p:set>
                                      <p:cBhvr>
                                        <p:cTn id="21" dur="1" fill="hold">
                                          <p:stCondLst>
                                            <p:cond delay="0"/>
                                          </p:stCondLst>
                                        </p:cTn>
                                        <p:tgtEl>
                                          <p:spTgt spid="432136"/>
                                        </p:tgtEl>
                                        <p:attrNameLst>
                                          <p:attrName>style.visibility</p:attrName>
                                        </p:attrNameLst>
                                      </p:cBhvr>
                                      <p:to>
                                        <p:strVal val="visible"/>
                                      </p:to>
                                    </p:set>
                                    <p:animEffect transition="in" filter="wipe(right)">
                                      <p:cBhvr>
                                        <p:cTn id="22" dur="500"/>
                                        <p:tgtEl>
                                          <p:spTgt spid="43213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up)">
                                      <p:cBhvr>
                                        <p:cTn id="27" dur="500"/>
                                        <p:tgtEl>
                                          <p:spTgt spid="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432138"/>
                                        </p:tgtEl>
                                        <p:attrNameLst>
                                          <p:attrName>style.visibility</p:attrName>
                                        </p:attrNameLst>
                                      </p:cBhvr>
                                      <p:to>
                                        <p:strVal val="visible"/>
                                      </p:to>
                                    </p:set>
                                    <p:animEffect transition="in" filter="wipe(up)">
                                      <p:cBhvr>
                                        <p:cTn id="32" dur="500"/>
                                        <p:tgtEl>
                                          <p:spTgt spid="43213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32137"/>
                                        </p:tgtEl>
                                        <p:attrNameLst>
                                          <p:attrName>style.visibility</p:attrName>
                                        </p:attrNameLst>
                                      </p:cBhvr>
                                      <p:to>
                                        <p:strVal val="visible"/>
                                      </p:to>
                                    </p:set>
                                    <p:animEffect transition="in" filter="wipe(left)">
                                      <p:cBhvr>
                                        <p:cTn id="37" dur="500"/>
                                        <p:tgtEl>
                                          <p:spTgt spid="432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130" grpId="0" animBg="1" autoUpdateAnimBg="0"/>
      <p:bldP spid="432137" grpId="0" autoUpdateAnimBg="0"/>
      <p:bldP spid="432138" grpId="0" animBg="1" autoUpdateAnimBg="0"/>
      <p:bldP spid="432141" grpId="0" autoUpdateAnimBg="0"/>
      <p:bldP spid="432177" grpId="0" animBg="1"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Text Box 2"/>
          <p:cNvSpPr txBox="1">
            <a:spLocks noChangeArrowheads="1"/>
          </p:cNvSpPr>
          <p:nvPr/>
        </p:nvSpPr>
        <p:spPr bwMode="auto">
          <a:xfrm>
            <a:off x="471488" y="1169988"/>
            <a:ext cx="8421687" cy="1031875"/>
          </a:xfrm>
          <a:prstGeom prst="rect">
            <a:avLst/>
          </a:prstGeom>
          <a:noFill/>
          <a:ln w="9525">
            <a:noFill/>
            <a:miter lim="800000"/>
            <a:headEnd/>
            <a:tailEnd/>
          </a:ln>
          <a:effectLst/>
        </p:spPr>
        <p:txBody>
          <a:bodyPr>
            <a:spAutoFit/>
          </a:bodyPr>
          <a:lstStyle/>
          <a:p>
            <a:pPr>
              <a:lnSpc>
                <a:spcPct val="110000"/>
              </a:lnSpc>
              <a:spcBef>
                <a:spcPct val="50000"/>
              </a:spcBef>
              <a:defRPr/>
            </a:pPr>
            <a:r>
              <a:rPr lang="en-US" altLang="zh-CN" sz="2800" b="1">
                <a:solidFill>
                  <a:srgbClr val="CC0000"/>
                </a:solidFill>
                <a:latin typeface="Times New Roman" panose="02020603050405020304" pitchFamily="18" charset="0"/>
                <a:cs typeface="Times New Roman" panose="02020603050405020304" pitchFamily="18" charset="0"/>
              </a:rPr>
              <a:t>    </a:t>
            </a:r>
            <a:r>
              <a:rPr lang="zh-CN" altLang="zh-CN" sz="2800" b="1">
                <a:solidFill>
                  <a:srgbClr val="CC0000"/>
                </a:solidFill>
                <a:latin typeface="Times New Roman" panose="02020603050405020304" pitchFamily="18" charset="0"/>
                <a:cs typeface="Times New Roman" panose="02020603050405020304" pitchFamily="18" charset="0"/>
              </a:rPr>
              <a:t>指一个“与非”门能带同类门的最大数目，它表示带负载的能力。对于</a:t>
            </a:r>
            <a:r>
              <a:rPr lang="en-US" altLang="zh-CN" sz="2800" b="1">
                <a:solidFill>
                  <a:srgbClr val="CC0000"/>
                </a:solidFill>
                <a:latin typeface="Times New Roman" panose="02020603050405020304" pitchFamily="18" charset="0"/>
                <a:cs typeface="Times New Roman" panose="02020603050405020304" pitchFamily="18" charset="0"/>
              </a:rPr>
              <a:t>TTL“</a:t>
            </a:r>
            <a:r>
              <a:rPr lang="zh-CN" altLang="zh-CN" sz="2800" b="1">
                <a:solidFill>
                  <a:srgbClr val="CC0000"/>
                </a:solidFill>
                <a:latin typeface="Times New Roman" panose="02020603050405020304" pitchFamily="18" charset="0"/>
                <a:cs typeface="Times New Roman" panose="02020603050405020304" pitchFamily="18" charset="0"/>
              </a:rPr>
              <a:t>与非”门 </a:t>
            </a:r>
            <a:r>
              <a:rPr lang="en-US" altLang="zh-CN" sz="2800" b="1" i="1">
                <a:solidFill>
                  <a:srgbClr val="CC0000"/>
                </a:solidFill>
                <a:latin typeface="Times New Roman" panose="02020603050405020304" pitchFamily="18" charset="0"/>
                <a:cs typeface="Times New Roman" panose="02020603050405020304" pitchFamily="18" charset="0"/>
              </a:rPr>
              <a:t>N</a:t>
            </a:r>
            <a:r>
              <a:rPr lang="en-US" altLang="zh-CN" sz="2200" b="1" baseline="-25000">
                <a:solidFill>
                  <a:srgbClr val="CC0000"/>
                </a:solidFill>
                <a:latin typeface="Times New Roman" panose="02020603050405020304" pitchFamily="18" charset="0"/>
                <a:cs typeface="Times New Roman" panose="02020603050405020304" pitchFamily="18" charset="0"/>
              </a:rPr>
              <a:t>O</a:t>
            </a:r>
            <a:r>
              <a:rPr lang="en-US" altLang="zh-CN" sz="2800" b="1">
                <a:solidFill>
                  <a:srgbClr val="CC0000"/>
                </a:solidFill>
                <a:latin typeface="Times New Roman" panose="02020603050405020304" pitchFamily="18" charset="0"/>
                <a:cs typeface="Times New Roman" panose="02020603050405020304" pitchFamily="18" charset="0"/>
              </a:rPr>
              <a:t> </a:t>
            </a:r>
            <a:r>
              <a:rPr lang="en-US" altLang="zh-CN" sz="2800" b="1">
                <a:solidFill>
                  <a:srgbClr val="CC0000"/>
                </a:solidFill>
                <a:latin typeface="Times New Roman" panose="02020603050405020304" pitchFamily="18" charset="0"/>
                <a:cs typeface="Times New Roman" panose="02020603050405020304" pitchFamily="18" charset="0"/>
                <a:sym typeface="Symbol" pitchFamily="18" charset="2"/>
              </a:rPr>
              <a:t> </a:t>
            </a:r>
            <a:r>
              <a:rPr lang="en-US" altLang="zh-CN" sz="2800" b="1">
                <a:solidFill>
                  <a:srgbClr val="CC0000"/>
                </a:solidFill>
                <a:latin typeface="Times New Roman" panose="02020603050405020304" pitchFamily="18" charset="0"/>
                <a:cs typeface="Times New Roman" panose="02020603050405020304" pitchFamily="18" charset="0"/>
              </a:rPr>
              <a:t>8</a:t>
            </a:r>
            <a:r>
              <a:rPr lang="zh-CN" altLang="en-US" sz="2800" b="1">
                <a:solidFill>
                  <a:srgbClr val="CC0000"/>
                </a:solidFill>
                <a:latin typeface="Times New Roman" panose="02020603050405020304" pitchFamily="18" charset="0"/>
                <a:cs typeface="Times New Roman" panose="02020603050405020304" pitchFamily="18" charset="0"/>
              </a:rPr>
              <a:t>。</a:t>
            </a:r>
          </a:p>
        </p:txBody>
      </p:sp>
      <p:sp>
        <p:nvSpPr>
          <p:cNvPr id="433155" name="Rectangle 3"/>
          <p:cNvSpPr>
            <a:spLocks noChangeArrowheads="1"/>
          </p:cNvSpPr>
          <p:nvPr/>
        </p:nvSpPr>
        <p:spPr bwMode="auto">
          <a:xfrm>
            <a:off x="471488" y="2201863"/>
            <a:ext cx="6934200" cy="519112"/>
          </a:xfrm>
          <a:prstGeom prst="rect">
            <a:avLst/>
          </a:prstGeom>
          <a:noFill/>
          <a:ln w="9525">
            <a:noFill/>
            <a:miter lim="800000"/>
            <a:headEnd/>
            <a:tailEnd/>
          </a:ln>
          <a:effectLst/>
        </p:spPr>
        <p:txBody>
          <a:bodyPr>
            <a:spAutoFit/>
          </a:bodyPr>
          <a:lstStyle/>
          <a:p>
            <a:pPr>
              <a:spcBef>
                <a:spcPct val="50000"/>
              </a:spcBef>
              <a:defRPr/>
            </a:pPr>
            <a:r>
              <a:rPr lang="zh-CN" altLang="en-US" sz="2800" b="1">
                <a:solidFill>
                  <a:srgbClr val="000099"/>
                </a:solidFill>
                <a:latin typeface="Times New Roman" panose="02020603050405020304" pitchFamily="18" charset="0"/>
                <a:cs typeface="Times New Roman" panose="02020603050405020304" pitchFamily="18" charset="0"/>
              </a:rPr>
              <a:t>输入高电平电流 </a:t>
            </a:r>
            <a:r>
              <a:rPr lang="en-US" altLang="zh-CN" sz="2800" b="1" i="1">
                <a:solidFill>
                  <a:srgbClr val="000099"/>
                </a:solidFill>
                <a:latin typeface="Times New Roman" panose="02020603050405020304" pitchFamily="18" charset="0"/>
                <a:cs typeface="Times New Roman" panose="02020603050405020304" pitchFamily="18" charset="0"/>
              </a:rPr>
              <a:t>I</a:t>
            </a:r>
            <a:r>
              <a:rPr lang="en-US" altLang="zh-CN" sz="2800" b="1" baseline="-25000">
                <a:solidFill>
                  <a:srgbClr val="000099"/>
                </a:solidFill>
                <a:latin typeface="Times New Roman" panose="02020603050405020304" pitchFamily="18" charset="0"/>
                <a:cs typeface="Times New Roman" panose="02020603050405020304" pitchFamily="18" charset="0"/>
              </a:rPr>
              <a:t>IH</a:t>
            </a:r>
            <a:r>
              <a:rPr lang="zh-CN" altLang="en-US" sz="2800" b="1">
                <a:solidFill>
                  <a:srgbClr val="000099"/>
                </a:solidFill>
                <a:latin typeface="Times New Roman" panose="02020603050405020304" pitchFamily="18" charset="0"/>
                <a:cs typeface="Times New Roman" panose="02020603050405020304" pitchFamily="18" charset="0"/>
              </a:rPr>
              <a:t>和输入低电平电流 </a:t>
            </a:r>
            <a:r>
              <a:rPr lang="en-US" altLang="zh-CN" sz="2800" b="1" i="1">
                <a:solidFill>
                  <a:srgbClr val="000099"/>
                </a:solidFill>
                <a:latin typeface="Times New Roman" panose="02020603050405020304" pitchFamily="18" charset="0"/>
                <a:cs typeface="Times New Roman" panose="02020603050405020304" pitchFamily="18" charset="0"/>
              </a:rPr>
              <a:t>I</a:t>
            </a:r>
            <a:r>
              <a:rPr lang="en-US" altLang="zh-CN" sz="2800" b="1" baseline="-25000">
                <a:solidFill>
                  <a:srgbClr val="000099"/>
                </a:solidFill>
                <a:latin typeface="Times New Roman" panose="02020603050405020304" pitchFamily="18" charset="0"/>
                <a:cs typeface="Times New Roman" panose="02020603050405020304" pitchFamily="18" charset="0"/>
              </a:rPr>
              <a:t>IL</a:t>
            </a:r>
            <a:endParaRPr lang="en-US" altLang="zh-CN" sz="2800" b="1">
              <a:solidFill>
                <a:srgbClr val="000099"/>
              </a:solidFill>
              <a:latin typeface="Times New Roman" panose="02020603050405020304" pitchFamily="18" charset="0"/>
              <a:cs typeface="Times New Roman" panose="02020603050405020304" pitchFamily="18" charset="0"/>
            </a:endParaRPr>
          </a:p>
        </p:txBody>
      </p:sp>
      <p:sp>
        <p:nvSpPr>
          <p:cNvPr id="433156" name="Rectangle 4"/>
          <p:cNvSpPr>
            <a:spLocks noChangeArrowheads="1"/>
          </p:cNvSpPr>
          <p:nvPr/>
        </p:nvSpPr>
        <p:spPr bwMode="auto">
          <a:xfrm>
            <a:off x="395288" y="2735263"/>
            <a:ext cx="8497887" cy="1031875"/>
          </a:xfrm>
          <a:prstGeom prst="rect">
            <a:avLst/>
          </a:prstGeom>
          <a:noFill/>
          <a:ln w="9525">
            <a:noFill/>
            <a:miter lim="800000"/>
            <a:headEnd/>
            <a:tailEnd/>
          </a:ln>
          <a:effectLst/>
        </p:spPr>
        <p:txBody>
          <a:bodyPr>
            <a:spAutoFit/>
          </a:bodyPr>
          <a:lstStyle/>
          <a:p>
            <a:pPr>
              <a:lnSpc>
                <a:spcPct val="110000"/>
              </a:lnSpc>
              <a:spcBef>
                <a:spcPct val="20000"/>
              </a:spcBef>
              <a:defRPr/>
            </a:pPr>
            <a:r>
              <a:rPr lang="en-US" altLang="zh-CN" sz="2800" b="1">
                <a:latin typeface="Times New Roman" panose="02020603050405020304" pitchFamily="18" charset="0"/>
                <a:cs typeface="Times New Roman" panose="02020603050405020304" pitchFamily="18" charset="0"/>
              </a:rPr>
              <a:t>    </a:t>
            </a:r>
            <a:r>
              <a:rPr lang="zh-CN" altLang="en-US" sz="2800" b="1">
                <a:solidFill>
                  <a:srgbClr val="006600"/>
                </a:solidFill>
                <a:latin typeface="Times New Roman" panose="02020603050405020304" pitchFamily="18" charset="0"/>
                <a:cs typeface="Times New Roman" panose="02020603050405020304" pitchFamily="18" charset="0"/>
              </a:rPr>
              <a:t>当某一输入端接</a:t>
            </a:r>
            <a:r>
              <a:rPr lang="zh-CN" altLang="en-US" sz="2800" b="1">
                <a:solidFill>
                  <a:srgbClr val="CC0000"/>
                </a:solidFill>
                <a:latin typeface="Times New Roman" panose="02020603050405020304" pitchFamily="18" charset="0"/>
                <a:cs typeface="Times New Roman" panose="02020603050405020304" pitchFamily="18" charset="0"/>
              </a:rPr>
              <a:t>高电平</a:t>
            </a:r>
            <a:r>
              <a:rPr lang="zh-CN" altLang="en-US" sz="2800" b="1">
                <a:solidFill>
                  <a:srgbClr val="006600"/>
                </a:solidFill>
                <a:latin typeface="Times New Roman" panose="02020603050405020304" pitchFamily="18" charset="0"/>
                <a:cs typeface="Times New Roman" panose="02020603050405020304" pitchFamily="18" charset="0"/>
              </a:rPr>
              <a:t>，其余输入端接低电平时，</a:t>
            </a:r>
            <a:r>
              <a:rPr lang="zh-CN" altLang="en-US" sz="2800" b="1">
                <a:latin typeface="Times New Roman" panose="02020603050405020304" pitchFamily="18" charset="0"/>
                <a:cs typeface="Times New Roman" panose="02020603050405020304" pitchFamily="18" charset="0"/>
              </a:rPr>
              <a:t>流入该输入端的电流，</a:t>
            </a:r>
            <a:r>
              <a:rPr lang="zh-CN" altLang="en-US" sz="2800" b="1">
                <a:solidFill>
                  <a:srgbClr val="006600"/>
                </a:solidFill>
                <a:latin typeface="Times New Roman" panose="02020603050405020304" pitchFamily="18" charset="0"/>
                <a:cs typeface="Times New Roman" panose="02020603050405020304" pitchFamily="18" charset="0"/>
              </a:rPr>
              <a:t>称为高电平输入电流 </a:t>
            </a:r>
            <a:r>
              <a:rPr lang="en-US" altLang="zh-CN" sz="2800" b="1" i="1">
                <a:solidFill>
                  <a:srgbClr val="006600"/>
                </a:solidFill>
                <a:latin typeface="Times New Roman" panose="02020603050405020304" pitchFamily="18" charset="0"/>
                <a:cs typeface="Times New Roman" panose="02020603050405020304" pitchFamily="18" charset="0"/>
              </a:rPr>
              <a:t>I</a:t>
            </a:r>
            <a:r>
              <a:rPr lang="en-US" altLang="zh-CN" sz="2800" b="1" baseline="-25000">
                <a:solidFill>
                  <a:srgbClr val="006600"/>
                </a:solidFill>
                <a:latin typeface="Times New Roman" panose="02020603050405020304" pitchFamily="18" charset="0"/>
                <a:cs typeface="Times New Roman" panose="02020603050405020304" pitchFamily="18" charset="0"/>
              </a:rPr>
              <a:t>IH</a:t>
            </a:r>
            <a:r>
              <a:rPr lang="en-US" altLang="zh-CN" sz="2800" b="1">
                <a:solidFill>
                  <a:srgbClr val="006600"/>
                </a:solidFill>
                <a:latin typeface="Times New Roman" panose="02020603050405020304" pitchFamily="18" charset="0"/>
                <a:cs typeface="Times New Roman" panose="02020603050405020304" pitchFamily="18" charset="0"/>
              </a:rPr>
              <a:t>(</a:t>
            </a:r>
            <a:r>
              <a:rPr lang="en-US" altLang="zh-CN" sz="2800" b="1">
                <a:solidFill>
                  <a:srgbClr val="006600"/>
                </a:solidFill>
                <a:latin typeface="Times New Roman" panose="02020603050405020304" pitchFamily="18" charset="0"/>
                <a:cs typeface="Times New Roman" panose="02020603050405020304" pitchFamily="18" charset="0"/>
                <a:sym typeface="Symbol" pitchFamily="18" charset="2"/>
              </a:rPr>
              <a:t></a:t>
            </a:r>
            <a:r>
              <a:rPr lang="en-US" altLang="zh-CN" sz="2800" b="1">
                <a:solidFill>
                  <a:srgbClr val="006600"/>
                </a:solidFill>
                <a:latin typeface="Times New Roman" panose="02020603050405020304" pitchFamily="18" charset="0"/>
                <a:cs typeface="Times New Roman" panose="02020603050405020304" pitchFamily="18" charset="0"/>
              </a:rPr>
              <a:t>A)</a:t>
            </a:r>
            <a:r>
              <a:rPr lang="zh-CN" altLang="en-US" sz="2800" b="1">
                <a:solidFill>
                  <a:srgbClr val="006600"/>
                </a:solidFill>
                <a:latin typeface="Times New Roman" panose="02020603050405020304" pitchFamily="18" charset="0"/>
                <a:cs typeface="Times New Roman" panose="02020603050405020304" pitchFamily="18" charset="0"/>
              </a:rPr>
              <a:t>。</a:t>
            </a:r>
          </a:p>
        </p:txBody>
      </p:sp>
      <p:sp>
        <p:nvSpPr>
          <p:cNvPr id="433157" name="Rectangle 5"/>
          <p:cNvSpPr>
            <a:spLocks noChangeArrowheads="1"/>
          </p:cNvSpPr>
          <p:nvPr/>
        </p:nvSpPr>
        <p:spPr bwMode="auto">
          <a:xfrm>
            <a:off x="395288" y="3727450"/>
            <a:ext cx="8424862" cy="1031875"/>
          </a:xfrm>
          <a:prstGeom prst="rect">
            <a:avLst/>
          </a:prstGeom>
          <a:noFill/>
          <a:ln w="9525">
            <a:noFill/>
            <a:miter lim="800000"/>
            <a:headEnd/>
            <a:tailEnd/>
          </a:ln>
          <a:effectLst/>
        </p:spPr>
        <p:txBody>
          <a:bodyPr>
            <a:spAutoFit/>
          </a:bodyPr>
          <a:lstStyle/>
          <a:p>
            <a:pPr>
              <a:lnSpc>
                <a:spcPct val="110000"/>
              </a:lnSpc>
              <a:spcBef>
                <a:spcPct val="20000"/>
              </a:spcBef>
              <a:defRPr/>
            </a:pPr>
            <a:r>
              <a:rPr lang="en-US" altLang="zh-CN" sz="2800" b="1">
                <a:solidFill>
                  <a:srgbClr val="000018"/>
                </a:solidFill>
                <a:latin typeface="Times New Roman" panose="02020603050405020304" pitchFamily="18" charset="0"/>
                <a:cs typeface="Times New Roman" panose="02020603050405020304" pitchFamily="18" charset="0"/>
              </a:rPr>
              <a:t>    </a:t>
            </a:r>
            <a:r>
              <a:rPr lang="zh-CN" altLang="en-US" sz="2800" b="1">
                <a:solidFill>
                  <a:srgbClr val="000099"/>
                </a:solidFill>
                <a:latin typeface="Times New Roman" panose="02020603050405020304" pitchFamily="18" charset="0"/>
                <a:cs typeface="Times New Roman" panose="02020603050405020304" pitchFamily="18" charset="0"/>
              </a:rPr>
              <a:t>当某一输入端接</a:t>
            </a:r>
            <a:r>
              <a:rPr lang="zh-CN" altLang="en-US" sz="2800" b="1">
                <a:solidFill>
                  <a:srgbClr val="CC0000"/>
                </a:solidFill>
                <a:latin typeface="Times New Roman" panose="02020603050405020304" pitchFamily="18" charset="0"/>
                <a:cs typeface="Times New Roman" panose="02020603050405020304" pitchFamily="18" charset="0"/>
              </a:rPr>
              <a:t>低电平</a:t>
            </a:r>
            <a:r>
              <a:rPr lang="zh-CN" altLang="en-US" sz="2800" b="1">
                <a:solidFill>
                  <a:srgbClr val="006600"/>
                </a:solidFill>
                <a:latin typeface="Times New Roman" panose="02020603050405020304" pitchFamily="18" charset="0"/>
                <a:cs typeface="Times New Roman" panose="02020603050405020304" pitchFamily="18" charset="0"/>
              </a:rPr>
              <a:t>，</a:t>
            </a:r>
            <a:r>
              <a:rPr lang="zh-CN" altLang="en-US" sz="2800" b="1">
                <a:solidFill>
                  <a:srgbClr val="000099"/>
                </a:solidFill>
                <a:latin typeface="Times New Roman" panose="02020603050405020304" pitchFamily="18" charset="0"/>
                <a:cs typeface="Times New Roman" panose="02020603050405020304" pitchFamily="18" charset="0"/>
              </a:rPr>
              <a:t>其余输入端接高电平时，</a:t>
            </a:r>
            <a:r>
              <a:rPr lang="zh-CN" altLang="en-US" sz="2800" b="1">
                <a:latin typeface="Times New Roman" panose="02020603050405020304" pitchFamily="18" charset="0"/>
                <a:cs typeface="Times New Roman" panose="02020603050405020304" pitchFamily="18" charset="0"/>
              </a:rPr>
              <a:t>流出该输入端的电流，</a:t>
            </a:r>
            <a:r>
              <a:rPr lang="zh-CN" altLang="en-US" sz="2800" b="1">
                <a:solidFill>
                  <a:srgbClr val="000099"/>
                </a:solidFill>
                <a:latin typeface="Times New Roman" panose="02020603050405020304" pitchFamily="18" charset="0"/>
                <a:cs typeface="Times New Roman" panose="02020603050405020304" pitchFamily="18" charset="0"/>
              </a:rPr>
              <a:t>称为低电平输入电流 </a:t>
            </a:r>
            <a:r>
              <a:rPr lang="en-US" altLang="zh-CN" sz="2800" b="1" i="1">
                <a:solidFill>
                  <a:srgbClr val="000099"/>
                </a:solidFill>
                <a:latin typeface="Times New Roman" panose="02020603050405020304" pitchFamily="18" charset="0"/>
                <a:cs typeface="Times New Roman" panose="02020603050405020304" pitchFamily="18" charset="0"/>
              </a:rPr>
              <a:t>I</a:t>
            </a:r>
            <a:r>
              <a:rPr lang="en-US" altLang="zh-CN" sz="2800" b="1" baseline="-25000">
                <a:solidFill>
                  <a:srgbClr val="000099"/>
                </a:solidFill>
                <a:latin typeface="Times New Roman" panose="02020603050405020304" pitchFamily="18" charset="0"/>
                <a:cs typeface="Times New Roman" panose="02020603050405020304" pitchFamily="18" charset="0"/>
              </a:rPr>
              <a:t>IL</a:t>
            </a:r>
            <a:r>
              <a:rPr lang="en-US" altLang="zh-CN" sz="2800" b="1">
                <a:solidFill>
                  <a:srgbClr val="000099"/>
                </a:solidFill>
                <a:latin typeface="Times New Roman" panose="02020603050405020304" pitchFamily="18" charset="0"/>
                <a:cs typeface="Times New Roman" panose="02020603050405020304" pitchFamily="18" charset="0"/>
              </a:rPr>
              <a:t>(mA)</a:t>
            </a:r>
            <a:r>
              <a:rPr lang="zh-CN" altLang="en-US" sz="2800" b="1">
                <a:solidFill>
                  <a:srgbClr val="000099"/>
                </a:solidFill>
                <a:latin typeface="Times New Roman" panose="02020603050405020304" pitchFamily="18" charset="0"/>
                <a:cs typeface="Times New Roman" panose="02020603050405020304" pitchFamily="18" charset="0"/>
              </a:rPr>
              <a:t>。</a:t>
            </a:r>
          </a:p>
        </p:txBody>
      </p:sp>
      <p:sp>
        <p:nvSpPr>
          <p:cNvPr id="433158" name="Rectangle 6"/>
          <p:cNvSpPr>
            <a:spLocks noChangeArrowheads="1"/>
          </p:cNvSpPr>
          <p:nvPr/>
        </p:nvSpPr>
        <p:spPr bwMode="auto">
          <a:xfrm>
            <a:off x="490538" y="692150"/>
            <a:ext cx="2017712" cy="519113"/>
          </a:xfrm>
          <a:prstGeom prst="rect">
            <a:avLst/>
          </a:prstGeom>
          <a:noFill/>
          <a:ln w="38100" cap="sq">
            <a:noFill/>
            <a:miter lim="800000"/>
            <a:headEnd/>
            <a:tailEnd/>
          </a:ln>
          <a:effectLst/>
        </p:spPr>
        <p:txBody>
          <a:bodyPr wrap="none" anchor="ctr">
            <a:spAutoFit/>
          </a:bodyPr>
          <a:lstStyle/>
          <a:p>
            <a:pPr algn="ctr">
              <a:spcBef>
                <a:spcPct val="50000"/>
              </a:spcBef>
              <a:defRPr/>
            </a:pPr>
            <a:r>
              <a:rPr lang="zh-CN" altLang="zh-CN" sz="2800" b="1">
                <a:solidFill>
                  <a:srgbClr val="000099"/>
                </a:solidFill>
                <a:latin typeface="Times New Roman" panose="02020603050405020304" pitchFamily="18" charset="0"/>
                <a:cs typeface="Times New Roman" panose="02020603050405020304" pitchFamily="18" charset="0"/>
              </a:rPr>
              <a:t>扇出系数</a:t>
            </a:r>
            <a:r>
              <a:rPr lang="en-US" altLang="zh-CN" sz="2800" b="1" i="1">
                <a:solidFill>
                  <a:srgbClr val="000099"/>
                </a:solidFill>
                <a:latin typeface="Times New Roman" panose="02020603050405020304" pitchFamily="18" charset="0"/>
                <a:cs typeface="Times New Roman" panose="02020603050405020304" pitchFamily="18" charset="0"/>
              </a:rPr>
              <a:t>N</a:t>
            </a:r>
            <a:r>
              <a:rPr lang="en-US" altLang="zh-CN" sz="2200" b="1" baseline="-25000">
                <a:solidFill>
                  <a:srgbClr val="000099"/>
                </a:solidFill>
                <a:latin typeface="Times New Roman" panose="02020603050405020304" pitchFamily="18" charset="0"/>
                <a:cs typeface="Times New Roman" panose="02020603050405020304" pitchFamily="18" charset="0"/>
              </a:rPr>
              <a:t>O</a:t>
            </a:r>
            <a:endParaRPr lang="en-US" altLang="zh-CN" sz="2200" b="1">
              <a:solidFill>
                <a:srgbClr val="00009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00937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3154"/>
                                        </p:tgtEl>
                                        <p:attrNameLst>
                                          <p:attrName>style.visibility</p:attrName>
                                        </p:attrNameLst>
                                      </p:cBhvr>
                                      <p:to>
                                        <p:strVal val="visible"/>
                                      </p:to>
                                    </p:set>
                                    <p:animEffect transition="in" filter="wipe(left)">
                                      <p:cBhvr>
                                        <p:cTn id="7" dur="500"/>
                                        <p:tgtEl>
                                          <p:spTgt spid="4331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33155"/>
                                        </p:tgtEl>
                                        <p:attrNameLst>
                                          <p:attrName>style.visibility</p:attrName>
                                        </p:attrNameLst>
                                      </p:cBhvr>
                                      <p:to>
                                        <p:strVal val="visible"/>
                                      </p:to>
                                    </p:set>
                                    <p:animEffect transition="in" filter="wipe(left)">
                                      <p:cBhvr>
                                        <p:cTn id="12" dur="500"/>
                                        <p:tgtEl>
                                          <p:spTgt spid="43315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33156"/>
                                        </p:tgtEl>
                                        <p:attrNameLst>
                                          <p:attrName>style.visibility</p:attrName>
                                        </p:attrNameLst>
                                      </p:cBhvr>
                                      <p:to>
                                        <p:strVal val="visible"/>
                                      </p:to>
                                    </p:set>
                                    <p:animEffect transition="in" filter="wipe(left)">
                                      <p:cBhvr>
                                        <p:cTn id="17" dur="500"/>
                                        <p:tgtEl>
                                          <p:spTgt spid="43315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33157"/>
                                        </p:tgtEl>
                                        <p:attrNameLst>
                                          <p:attrName>style.visibility</p:attrName>
                                        </p:attrNameLst>
                                      </p:cBhvr>
                                      <p:to>
                                        <p:strVal val="visible"/>
                                      </p:to>
                                    </p:set>
                                    <p:animEffect transition="in" filter="wipe(left)">
                                      <p:cBhvr>
                                        <p:cTn id="22" dur="500"/>
                                        <p:tgtEl>
                                          <p:spTgt spid="433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154" grpId="0" autoUpdateAnimBg="0"/>
      <p:bldP spid="433155" grpId="0" autoUpdateAnimBg="0"/>
      <p:bldP spid="433156" grpId="0" autoUpdateAnimBg="0"/>
      <p:bldP spid="433157"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
          <p:cNvSpPr txBox="1">
            <a:spLocks noChangeArrowheads="1"/>
          </p:cNvSpPr>
          <p:nvPr/>
        </p:nvSpPr>
        <p:spPr bwMode="auto">
          <a:xfrm>
            <a:off x="5029200" y="685800"/>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0018"/>
                </a:solidFill>
                <a:cs typeface="Times New Roman" panose="02020603050405020304" pitchFamily="18" charset="0"/>
              </a:rPr>
              <a:t>1</a:t>
            </a:r>
            <a:endParaRPr lang="en-US" altLang="zh-CN" sz="3200">
              <a:solidFill>
                <a:srgbClr val="000018"/>
              </a:solidFill>
              <a:cs typeface="Times New Roman" panose="02020603050405020304" pitchFamily="18" charset="0"/>
            </a:endParaRPr>
          </a:p>
        </p:txBody>
      </p:sp>
      <p:sp>
        <p:nvSpPr>
          <p:cNvPr id="77827" name="Text Box 3"/>
          <p:cNvSpPr txBox="1">
            <a:spLocks noChangeArrowheads="1"/>
          </p:cNvSpPr>
          <p:nvPr/>
        </p:nvSpPr>
        <p:spPr bwMode="auto">
          <a:xfrm>
            <a:off x="2794000" y="1028700"/>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0</a:t>
            </a:r>
            <a:endParaRPr lang="en-US" altLang="zh-CN" sz="3200">
              <a:solidFill>
                <a:srgbClr val="000018"/>
              </a:solidFill>
              <a:cs typeface="Times New Roman" panose="02020603050405020304" pitchFamily="18" charset="0"/>
            </a:endParaRPr>
          </a:p>
        </p:txBody>
      </p:sp>
      <p:sp>
        <p:nvSpPr>
          <p:cNvPr id="434180" name="Rectangle 4"/>
          <p:cNvSpPr>
            <a:spLocks noChangeArrowheads="1"/>
          </p:cNvSpPr>
          <p:nvPr/>
        </p:nvSpPr>
        <p:spPr bwMode="auto">
          <a:xfrm>
            <a:off x="376238" y="4143375"/>
            <a:ext cx="8624887" cy="946150"/>
          </a:xfrm>
          <a:prstGeom prst="rect">
            <a:avLst/>
          </a:prstGeom>
          <a:noFill/>
          <a:ln w="9525">
            <a:noFill/>
            <a:miter lim="800000"/>
            <a:headEnd/>
            <a:tailEnd/>
          </a:ln>
          <a:effectLst/>
        </p:spPr>
        <p:txBody>
          <a:bodyPr>
            <a:spAutoFit/>
          </a:bodyPr>
          <a:lstStyle/>
          <a:p>
            <a:pPr>
              <a:spcBef>
                <a:spcPct val="20000"/>
              </a:spcBef>
              <a:defRPr/>
            </a:pPr>
            <a:r>
              <a:rPr lang="en-US" altLang="zh-CN" sz="2800" b="1">
                <a:solidFill>
                  <a:schemeClr val="accent2"/>
                </a:solidFill>
                <a:latin typeface="Times New Roman" panose="02020603050405020304" pitchFamily="18" charset="0"/>
                <a:cs typeface="Times New Roman" panose="02020603050405020304" pitchFamily="18" charset="0"/>
              </a:rPr>
              <a:t>    </a:t>
            </a:r>
            <a:r>
              <a:rPr lang="zh-CN" altLang="en-US" sz="2800" b="1">
                <a:solidFill>
                  <a:srgbClr val="006600"/>
                </a:solidFill>
                <a:latin typeface="Times New Roman" panose="02020603050405020304" pitchFamily="18" charset="0"/>
                <a:cs typeface="Times New Roman" panose="02020603050405020304" pitchFamily="18" charset="0"/>
              </a:rPr>
              <a:t>当某一输入端接</a:t>
            </a:r>
            <a:r>
              <a:rPr lang="zh-CN" altLang="en-US" sz="2800" b="1">
                <a:solidFill>
                  <a:srgbClr val="FF3300"/>
                </a:solidFill>
                <a:latin typeface="Times New Roman" panose="02020603050405020304" pitchFamily="18" charset="0"/>
                <a:cs typeface="Times New Roman" panose="02020603050405020304" pitchFamily="18" charset="0"/>
              </a:rPr>
              <a:t>低电平，</a:t>
            </a:r>
            <a:r>
              <a:rPr lang="zh-CN" altLang="en-US" sz="2800" b="1">
                <a:solidFill>
                  <a:srgbClr val="006600"/>
                </a:solidFill>
                <a:latin typeface="Times New Roman" panose="02020603050405020304" pitchFamily="18" charset="0"/>
                <a:cs typeface="Times New Roman" panose="02020603050405020304" pitchFamily="18" charset="0"/>
              </a:rPr>
              <a:t>其余输入端接高电平时，流出该输入端的电流，称为低电平输入电流 </a:t>
            </a:r>
            <a:r>
              <a:rPr lang="en-US" altLang="zh-CN" sz="2800" b="1" i="1">
                <a:solidFill>
                  <a:srgbClr val="006600"/>
                </a:solidFill>
                <a:latin typeface="Times New Roman" panose="02020603050405020304" pitchFamily="18" charset="0"/>
                <a:cs typeface="Times New Roman" panose="02020603050405020304" pitchFamily="18" charset="0"/>
              </a:rPr>
              <a:t>I</a:t>
            </a:r>
            <a:r>
              <a:rPr lang="en-US" altLang="zh-CN" sz="2800" b="1" baseline="-25000">
                <a:solidFill>
                  <a:srgbClr val="006600"/>
                </a:solidFill>
                <a:latin typeface="Times New Roman" panose="02020603050405020304" pitchFamily="18" charset="0"/>
                <a:cs typeface="Times New Roman" panose="02020603050405020304" pitchFamily="18" charset="0"/>
              </a:rPr>
              <a:t>IL</a:t>
            </a:r>
            <a:r>
              <a:rPr lang="en-US" altLang="zh-CN" sz="2800" b="1">
                <a:solidFill>
                  <a:srgbClr val="006600"/>
                </a:solidFill>
                <a:latin typeface="Times New Roman" panose="02020603050405020304" pitchFamily="18" charset="0"/>
                <a:cs typeface="Times New Roman" panose="02020603050405020304" pitchFamily="18" charset="0"/>
              </a:rPr>
              <a:t> (mA)</a:t>
            </a:r>
            <a:r>
              <a:rPr lang="zh-CN" altLang="en-US" sz="2800" b="1">
                <a:solidFill>
                  <a:srgbClr val="006600"/>
                </a:solidFill>
                <a:latin typeface="Times New Roman" panose="02020603050405020304" pitchFamily="18" charset="0"/>
                <a:cs typeface="Times New Roman" panose="02020603050405020304" pitchFamily="18" charset="0"/>
              </a:rPr>
              <a:t>。</a:t>
            </a:r>
          </a:p>
        </p:txBody>
      </p:sp>
      <p:sp>
        <p:nvSpPr>
          <p:cNvPr id="434181" name="Rectangle 5"/>
          <p:cNvSpPr>
            <a:spLocks noChangeArrowheads="1"/>
          </p:cNvSpPr>
          <p:nvPr/>
        </p:nvSpPr>
        <p:spPr bwMode="auto">
          <a:xfrm>
            <a:off x="36513" y="2881313"/>
            <a:ext cx="8382000" cy="1031875"/>
          </a:xfrm>
          <a:prstGeom prst="rect">
            <a:avLst/>
          </a:prstGeom>
          <a:noFill/>
          <a:ln w="9525">
            <a:noFill/>
            <a:miter lim="800000"/>
            <a:headEnd/>
            <a:tailEnd/>
          </a:ln>
          <a:effectLst/>
        </p:spPr>
        <p:txBody>
          <a:bodyPr>
            <a:spAutoFit/>
          </a:bodyPr>
          <a:lstStyle/>
          <a:p>
            <a:pPr>
              <a:spcBef>
                <a:spcPct val="20000"/>
              </a:spcBef>
              <a:defRPr/>
            </a:pPr>
            <a:r>
              <a:rPr lang="en-US" altLang="zh-CN" sz="2800" b="1" dirty="0">
                <a:solidFill>
                  <a:srgbClr val="000099"/>
                </a:solidFill>
                <a:latin typeface="Times New Roman" panose="02020603050405020304" pitchFamily="18" charset="0"/>
                <a:cs typeface="Times New Roman" panose="02020603050405020304" pitchFamily="18" charset="0"/>
              </a:rPr>
              <a:t>    </a:t>
            </a:r>
            <a:r>
              <a:rPr lang="zh-CN" altLang="en-US" sz="2800" b="1" dirty="0">
                <a:solidFill>
                  <a:srgbClr val="000099"/>
                </a:solidFill>
                <a:latin typeface="Times New Roman" panose="02020603050405020304" pitchFamily="18" charset="0"/>
                <a:cs typeface="Times New Roman" panose="02020603050405020304" pitchFamily="18" charset="0"/>
              </a:rPr>
              <a:t>若要保证输出为高电平，则对电阻值有限制</a:t>
            </a:r>
          </a:p>
          <a:p>
            <a:pPr algn="ctr">
              <a:spcBef>
                <a:spcPct val="20000"/>
              </a:spcBef>
              <a:defRPr/>
            </a:pPr>
            <a:r>
              <a:rPr lang="en-US" altLang="zh-CN" sz="2800" b="1" i="1" dirty="0">
                <a:solidFill>
                  <a:srgbClr val="000099"/>
                </a:solidFill>
                <a:latin typeface="Times New Roman" panose="02020603050405020304" pitchFamily="18" charset="0"/>
                <a:cs typeface="Times New Roman" panose="02020603050405020304" pitchFamily="18" charset="0"/>
              </a:rPr>
              <a:t>R I</a:t>
            </a:r>
            <a:r>
              <a:rPr lang="en-US" altLang="zh-CN" sz="2800" b="1" baseline="-25000" dirty="0">
                <a:solidFill>
                  <a:srgbClr val="000099"/>
                </a:solidFill>
                <a:latin typeface="Times New Roman" panose="02020603050405020304" pitchFamily="18" charset="0"/>
                <a:cs typeface="Times New Roman" panose="02020603050405020304" pitchFamily="18" charset="0"/>
              </a:rPr>
              <a:t>IL</a:t>
            </a:r>
            <a:r>
              <a:rPr lang="en-US" altLang="zh-CN" sz="2800" b="1" dirty="0">
                <a:solidFill>
                  <a:srgbClr val="000099"/>
                </a:solidFill>
                <a:latin typeface="Times New Roman" panose="02020603050405020304" pitchFamily="18" charset="0"/>
                <a:cs typeface="Times New Roman" panose="02020603050405020304" pitchFamily="18" charset="0"/>
              </a:rPr>
              <a:t>&lt; </a:t>
            </a:r>
            <a:r>
              <a:rPr lang="en-US" altLang="zh-CN" sz="2800" b="1" i="1" dirty="0">
                <a:solidFill>
                  <a:srgbClr val="000099"/>
                </a:solidFill>
                <a:latin typeface="Times New Roman" panose="02020603050405020304" pitchFamily="18" charset="0"/>
                <a:cs typeface="Times New Roman" panose="02020603050405020304" pitchFamily="18" charset="0"/>
              </a:rPr>
              <a:t>U</a:t>
            </a:r>
            <a:r>
              <a:rPr lang="en-US" altLang="zh-CN" sz="2800" b="1" baseline="-25000" dirty="0">
                <a:solidFill>
                  <a:srgbClr val="000099"/>
                </a:solidFill>
                <a:latin typeface="Times New Roman" panose="02020603050405020304" pitchFamily="18" charset="0"/>
                <a:cs typeface="Times New Roman" panose="02020603050405020304" pitchFamily="18" charset="0"/>
              </a:rPr>
              <a:t>NL</a:t>
            </a:r>
          </a:p>
        </p:txBody>
      </p:sp>
      <p:sp>
        <p:nvSpPr>
          <p:cNvPr id="434182" name="Line 6"/>
          <p:cNvSpPr>
            <a:spLocks noChangeShapeType="1"/>
          </p:cNvSpPr>
          <p:nvPr/>
        </p:nvSpPr>
        <p:spPr bwMode="auto">
          <a:xfrm flipH="1">
            <a:off x="3098800" y="1409700"/>
            <a:ext cx="1328738" cy="0"/>
          </a:xfrm>
          <a:prstGeom prst="line">
            <a:avLst/>
          </a:prstGeom>
          <a:noFill/>
          <a:ln w="38100" cap="sq">
            <a:solidFill>
              <a:srgbClr val="FF3300"/>
            </a:solidFill>
            <a:round/>
            <a:headEnd/>
            <a:tailEnd type="stealth" w="med" len="lg"/>
          </a:ln>
          <a:effectLst/>
        </p:spPr>
        <p:txBody>
          <a:bodyPr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grpSp>
        <p:nvGrpSpPr>
          <p:cNvPr id="77831" name="Group 7"/>
          <p:cNvGrpSpPr>
            <a:grpSpLocks/>
          </p:cNvGrpSpPr>
          <p:nvPr/>
        </p:nvGrpSpPr>
        <p:grpSpPr bwMode="auto">
          <a:xfrm>
            <a:off x="1066800" y="914400"/>
            <a:ext cx="6311900" cy="1665288"/>
            <a:chOff x="672" y="576"/>
            <a:chExt cx="4513" cy="1191"/>
          </a:xfrm>
        </p:grpSpPr>
        <p:sp>
          <p:nvSpPr>
            <p:cNvPr id="434184" name="Rectangle 8"/>
            <p:cNvSpPr>
              <a:spLocks noChangeArrowheads="1"/>
            </p:cNvSpPr>
            <p:nvPr/>
          </p:nvSpPr>
          <p:spPr bwMode="auto">
            <a:xfrm>
              <a:off x="1152" y="576"/>
              <a:ext cx="720" cy="961"/>
            </a:xfrm>
            <a:prstGeom prst="rect">
              <a:avLst/>
            </a:prstGeom>
            <a:noFill/>
            <a:ln w="38100">
              <a:solidFill>
                <a:schemeClr val="tx2"/>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nvGrpSpPr>
            <p:cNvPr id="77833" name="Group 9"/>
            <p:cNvGrpSpPr>
              <a:grpSpLocks/>
            </p:cNvGrpSpPr>
            <p:nvPr/>
          </p:nvGrpSpPr>
          <p:grpSpPr bwMode="auto">
            <a:xfrm>
              <a:off x="768" y="816"/>
              <a:ext cx="384" cy="576"/>
              <a:chOff x="3360" y="1056"/>
              <a:chExt cx="384" cy="576"/>
            </a:xfrm>
          </p:grpSpPr>
          <p:sp>
            <p:nvSpPr>
              <p:cNvPr id="434186" name="Line 10"/>
              <p:cNvSpPr>
                <a:spLocks noChangeShapeType="1"/>
              </p:cNvSpPr>
              <p:nvPr/>
            </p:nvSpPr>
            <p:spPr bwMode="auto">
              <a:xfrm>
                <a:off x="3360" y="1056"/>
                <a:ext cx="384" cy="0"/>
              </a:xfrm>
              <a:prstGeom prst="line">
                <a:avLst/>
              </a:prstGeom>
              <a:noFill/>
              <a:ln w="38100">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4187" name="Line 11"/>
              <p:cNvSpPr>
                <a:spLocks noChangeShapeType="1"/>
              </p:cNvSpPr>
              <p:nvPr/>
            </p:nvSpPr>
            <p:spPr bwMode="auto">
              <a:xfrm>
                <a:off x="3360" y="1344"/>
                <a:ext cx="384" cy="0"/>
              </a:xfrm>
              <a:prstGeom prst="line">
                <a:avLst/>
              </a:prstGeom>
              <a:noFill/>
              <a:ln w="38100">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4188" name="Line 12"/>
              <p:cNvSpPr>
                <a:spLocks noChangeShapeType="1"/>
              </p:cNvSpPr>
              <p:nvPr/>
            </p:nvSpPr>
            <p:spPr bwMode="auto">
              <a:xfrm>
                <a:off x="3360" y="1632"/>
                <a:ext cx="384" cy="0"/>
              </a:xfrm>
              <a:prstGeom prst="line">
                <a:avLst/>
              </a:prstGeom>
              <a:noFill/>
              <a:ln w="38100">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sp>
          <p:nvSpPr>
            <p:cNvPr id="434189" name="Oval 13"/>
            <p:cNvSpPr>
              <a:spLocks noChangeArrowheads="1"/>
            </p:cNvSpPr>
            <p:nvPr/>
          </p:nvSpPr>
          <p:spPr bwMode="auto">
            <a:xfrm>
              <a:off x="672" y="768"/>
              <a:ext cx="96" cy="98"/>
            </a:xfrm>
            <a:prstGeom prst="ellipse">
              <a:avLst/>
            </a:prstGeom>
            <a:noFill/>
            <a:ln w="38100">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4190" name="Oval 14"/>
            <p:cNvSpPr>
              <a:spLocks noChangeArrowheads="1"/>
            </p:cNvSpPr>
            <p:nvPr/>
          </p:nvSpPr>
          <p:spPr bwMode="auto">
            <a:xfrm>
              <a:off x="672" y="1056"/>
              <a:ext cx="96" cy="94"/>
            </a:xfrm>
            <a:prstGeom prst="ellipse">
              <a:avLst/>
            </a:prstGeom>
            <a:noFill/>
            <a:ln w="38100">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4191" name="Oval 15"/>
            <p:cNvSpPr>
              <a:spLocks noChangeArrowheads="1"/>
            </p:cNvSpPr>
            <p:nvPr/>
          </p:nvSpPr>
          <p:spPr bwMode="auto">
            <a:xfrm>
              <a:off x="672" y="1344"/>
              <a:ext cx="96" cy="100"/>
            </a:xfrm>
            <a:prstGeom prst="ellipse">
              <a:avLst/>
            </a:prstGeom>
            <a:noFill/>
            <a:ln w="38100">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4192" name="Oval 16"/>
            <p:cNvSpPr>
              <a:spLocks noChangeArrowheads="1"/>
            </p:cNvSpPr>
            <p:nvPr/>
          </p:nvSpPr>
          <p:spPr bwMode="auto">
            <a:xfrm>
              <a:off x="1872" y="1056"/>
              <a:ext cx="96" cy="94"/>
            </a:xfrm>
            <a:prstGeom prst="ellipse">
              <a:avLst/>
            </a:prstGeom>
            <a:noFill/>
            <a:ln w="38100">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4193" name="Line 17"/>
            <p:cNvSpPr>
              <a:spLocks noChangeShapeType="1"/>
            </p:cNvSpPr>
            <p:nvPr/>
          </p:nvSpPr>
          <p:spPr bwMode="auto">
            <a:xfrm>
              <a:off x="1968" y="1104"/>
              <a:ext cx="384" cy="0"/>
            </a:xfrm>
            <a:prstGeom prst="line">
              <a:avLst/>
            </a:prstGeom>
            <a:noFill/>
            <a:ln w="38100">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77839" name="Text Box 18"/>
            <p:cNvSpPr txBox="1">
              <a:spLocks noChangeArrowheads="1"/>
            </p:cNvSpPr>
            <p:nvPr/>
          </p:nvSpPr>
          <p:spPr bwMode="auto">
            <a:xfrm>
              <a:off x="1344" y="624"/>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FF3300"/>
                  </a:solidFill>
                  <a:cs typeface="Times New Roman" panose="02020603050405020304" pitchFamily="18" charset="0"/>
                </a:rPr>
                <a:t>&amp;</a:t>
              </a:r>
            </a:p>
          </p:txBody>
        </p:sp>
        <p:sp>
          <p:nvSpPr>
            <p:cNvPr id="434195" name="Rectangle 19"/>
            <p:cNvSpPr>
              <a:spLocks noChangeArrowheads="1"/>
            </p:cNvSpPr>
            <p:nvPr/>
          </p:nvSpPr>
          <p:spPr bwMode="auto">
            <a:xfrm>
              <a:off x="3696" y="576"/>
              <a:ext cx="721" cy="961"/>
            </a:xfrm>
            <a:prstGeom prst="rect">
              <a:avLst/>
            </a:prstGeom>
            <a:noFill/>
            <a:ln w="38100">
              <a:solidFill>
                <a:schemeClr val="tx2"/>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nvGrpSpPr>
            <p:cNvPr id="77841" name="Group 20"/>
            <p:cNvGrpSpPr>
              <a:grpSpLocks/>
            </p:cNvGrpSpPr>
            <p:nvPr/>
          </p:nvGrpSpPr>
          <p:grpSpPr bwMode="auto">
            <a:xfrm>
              <a:off x="3312" y="816"/>
              <a:ext cx="384" cy="576"/>
              <a:chOff x="3360" y="1056"/>
              <a:chExt cx="384" cy="576"/>
            </a:xfrm>
          </p:grpSpPr>
          <p:sp>
            <p:nvSpPr>
              <p:cNvPr id="434197" name="Line 21"/>
              <p:cNvSpPr>
                <a:spLocks noChangeShapeType="1"/>
              </p:cNvSpPr>
              <p:nvPr/>
            </p:nvSpPr>
            <p:spPr bwMode="auto">
              <a:xfrm>
                <a:off x="3360" y="1056"/>
                <a:ext cx="384" cy="0"/>
              </a:xfrm>
              <a:prstGeom prst="line">
                <a:avLst/>
              </a:prstGeom>
              <a:noFill/>
              <a:ln w="38100">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4198" name="Line 22"/>
              <p:cNvSpPr>
                <a:spLocks noChangeShapeType="1"/>
              </p:cNvSpPr>
              <p:nvPr/>
            </p:nvSpPr>
            <p:spPr bwMode="auto">
              <a:xfrm>
                <a:off x="3360" y="1344"/>
                <a:ext cx="384" cy="0"/>
              </a:xfrm>
              <a:prstGeom prst="line">
                <a:avLst/>
              </a:prstGeom>
              <a:noFill/>
              <a:ln w="38100">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4199" name="Line 23"/>
              <p:cNvSpPr>
                <a:spLocks noChangeShapeType="1"/>
              </p:cNvSpPr>
              <p:nvPr/>
            </p:nvSpPr>
            <p:spPr bwMode="auto">
              <a:xfrm>
                <a:off x="3360" y="1632"/>
                <a:ext cx="384" cy="0"/>
              </a:xfrm>
              <a:prstGeom prst="line">
                <a:avLst/>
              </a:prstGeom>
              <a:noFill/>
              <a:ln w="38100">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sp>
          <p:nvSpPr>
            <p:cNvPr id="434200" name="Oval 24"/>
            <p:cNvSpPr>
              <a:spLocks noChangeArrowheads="1"/>
            </p:cNvSpPr>
            <p:nvPr/>
          </p:nvSpPr>
          <p:spPr bwMode="auto">
            <a:xfrm>
              <a:off x="3216" y="768"/>
              <a:ext cx="96" cy="98"/>
            </a:xfrm>
            <a:prstGeom prst="ellipse">
              <a:avLst/>
            </a:prstGeom>
            <a:noFill/>
            <a:ln w="38100">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4201" name="Oval 25"/>
            <p:cNvSpPr>
              <a:spLocks noChangeArrowheads="1"/>
            </p:cNvSpPr>
            <p:nvPr/>
          </p:nvSpPr>
          <p:spPr bwMode="auto">
            <a:xfrm>
              <a:off x="3216" y="1056"/>
              <a:ext cx="96" cy="94"/>
            </a:xfrm>
            <a:prstGeom prst="ellipse">
              <a:avLst/>
            </a:prstGeom>
            <a:noFill/>
            <a:ln w="38100">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4202" name="Oval 26"/>
            <p:cNvSpPr>
              <a:spLocks noChangeArrowheads="1"/>
            </p:cNvSpPr>
            <p:nvPr/>
          </p:nvSpPr>
          <p:spPr bwMode="auto">
            <a:xfrm>
              <a:off x="3216" y="1344"/>
              <a:ext cx="96" cy="100"/>
            </a:xfrm>
            <a:prstGeom prst="ellipse">
              <a:avLst/>
            </a:prstGeom>
            <a:noFill/>
            <a:ln w="38100">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4203" name="Oval 27"/>
            <p:cNvSpPr>
              <a:spLocks noChangeArrowheads="1"/>
            </p:cNvSpPr>
            <p:nvPr/>
          </p:nvSpPr>
          <p:spPr bwMode="auto">
            <a:xfrm>
              <a:off x="4417" y="1056"/>
              <a:ext cx="95" cy="94"/>
            </a:xfrm>
            <a:prstGeom prst="ellipse">
              <a:avLst/>
            </a:prstGeom>
            <a:noFill/>
            <a:ln w="38100">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4204" name="Line 28"/>
            <p:cNvSpPr>
              <a:spLocks noChangeShapeType="1"/>
            </p:cNvSpPr>
            <p:nvPr/>
          </p:nvSpPr>
          <p:spPr bwMode="auto">
            <a:xfrm>
              <a:off x="4512" y="1104"/>
              <a:ext cx="384" cy="0"/>
            </a:xfrm>
            <a:prstGeom prst="line">
              <a:avLst/>
            </a:prstGeom>
            <a:noFill/>
            <a:ln w="38100">
              <a:solidFill>
                <a:schemeClr val="tx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77847" name="Text Box 29"/>
            <p:cNvSpPr txBox="1">
              <a:spLocks noChangeArrowheads="1"/>
            </p:cNvSpPr>
            <p:nvPr/>
          </p:nvSpPr>
          <p:spPr bwMode="auto">
            <a:xfrm>
              <a:off x="3888" y="624"/>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FF3300"/>
                  </a:solidFill>
                  <a:cs typeface="Times New Roman" panose="02020603050405020304" pitchFamily="18" charset="0"/>
                </a:rPr>
                <a:t>&amp;</a:t>
              </a:r>
            </a:p>
          </p:txBody>
        </p:sp>
        <p:sp>
          <p:nvSpPr>
            <p:cNvPr id="77848" name="Text Box 30"/>
            <p:cNvSpPr txBox="1">
              <a:spLocks noChangeArrowheads="1"/>
            </p:cNvSpPr>
            <p:nvPr/>
          </p:nvSpPr>
          <p:spPr bwMode="auto">
            <a:xfrm>
              <a:off x="4897" y="864"/>
              <a:ext cx="287"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1">
                  <a:solidFill>
                    <a:srgbClr val="000018"/>
                  </a:solidFill>
                  <a:cs typeface="Times New Roman" panose="02020603050405020304" pitchFamily="18" charset="0"/>
                </a:rPr>
                <a:t>Y</a:t>
              </a:r>
            </a:p>
          </p:txBody>
        </p:sp>
        <p:sp>
          <p:nvSpPr>
            <p:cNvPr id="77849" name="Text Box 31"/>
            <p:cNvSpPr txBox="1">
              <a:spLocks noChangeArrowheads="1"/>
            </p:cNvSpPr>
            <p:nvPr/>
          </p:nvSpPr>
          <p:spPr bwMode="auto">
            <a:xfrm>
              <a:off x="3162" y="1440"/>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000018"/>
                  </a:solidFill>
                  <a:cs typeface="Times New Roman" panose="02020603050405020304" pitchFamily="18" charset="0"/>
                </a:rPr>
                <a:t>1</a:t>
              </a:r>
            </a:p>
          </p:txBody>
        </p:sp>
        <p:sp>
          <p:nvSpPr>
            <p:cNvPr id="77850" name="Rectangle 32"/>
            <p:cNvSpPr>
              <a:spLocks noChangeArrowheads="1"/>
            </p:cNvSpPr>
            <p:nvPr/>
          </p:nvSpPr>
          <p:spPr bwMode="auto">
            <a:xfrm>
              <a:off x="4944" y="1132"/>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0000"/>
                  </a:solidFill>
                  <a:cs typeface="Times New Roman" panose="02020603050405020304" pitchFamily="18" charset="0"/>
                </a:rPr>
                <a:t>1</a:t>
              </a:r>
            </a:p>
          </p:txBody>
        </p:sp>
        <p:sp>
          <p:nvSpPr>
            <p:cNvPr id="434209" name="Rectangle 33"/>
            <p:cNvSpPr>
              <a:spLocks noChangeArrowheads="1"/>
            </p:cNvSpPr>
            <p:nvPr/>
          </p:nvSpPr>
          <p:spPr bwMode="auto">
            <a:xfrm>
              <a:off x="2352" y="979"/>
              <a:ext cx="132" cy="264"/>
            </a:xfrm>
            <a:prstGeom prst="rect">
              <a:avLst/>
            </a:prstGeom>
            <a:noFill/>
            <a:ln w="38100" cap="sq">
              <a:solidFill>
                <a:srgbClr val="FF0000"/>
              </a:solidFill>
              <a:miter lim="800000"/>
              <a:headEnd/>
              <a:tailEnd/>
            </a:ln>
            <a:effectLst/>
          </p:spPr>
          <p:txBody>
            <a:bodyPr wrap="none"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77852" name="Rectangle 34"/>
            <p:cNvSpPr>
              <a:spLocks noChangeArrowheads="1"/>
            </p:cNvSpPr>
            <p:nvPr/>
          </p:nvSpPr>
          <p:spPr bwMode="auto">
            <a:xfrm>
              <a:off x="2447" y="1219"/>
              <a:ext cx="27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i="1">
                  <a:solidFill>
                    <a:srgbClr val="000018"/>
                  </a:solidFill>
                  <a:cs typeface="Times New Roman" panose="02020603050405020304" pitchFamily="18" charset="0"/>
                </a:rPr>
                <a:t>R</a:t>
              </a:r>
              <a:endParaRPr lang="en-US" altLang="zh-CN">
                <a:solidFill>
                  <a:srgbClr val="000018"/>
                </a:solidFill>
                <a:cs typeface="Times New Roman" panose="02020603050405020304" pitchFamily="18" charset="0"/>
              </a:endParaRPr>
            </a:p>
          </p:txBody>
        </p:sp>
        <p:sp>
          <p:nvSpPr>
            <p:cNvPr id="434211" name="Line 35"/>
            <p:cNvSpPr>
              <a:spLocks noChangeShapeType="1"/>
            </p:cNvSpPr>
            <p:nvPr/>
          </p:nvSpPr>
          <p:spPr bwMode="auto">
            <a:xfrm>
              <a:off x="2784" y="1104"/>
              <a:ext cx="573" cy="0"/>
            </a:xfrm>
            <a:prstGeom prst="line">
              <a:avLst/>
            </a:prstGeom>
            <a:noFill/>
            <a:ln w="38100">
              <a:solidFill>
                <a:srgbClr val="000018"/>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4124244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434182"/>
                                        </p:tgtEl>
                                        <p:attrNameLst>
                                          <p:attrName>style.visibility</p:attrName>
                                        </p:attrNameLst>
                                      </p:cBhvr>
                                      <p:to>
                                        <p:strVal val="visible"/>
                                      </p:to>
                                    </p:set>
                                    <p:animEffect transition="in" filter="wipe(right)">
                                      <p:cBhvr>
                                        <p:cTn id="7" dur="500"/>
                                        <p:tgtEl>
                                          <p:spTgt spid="4341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34181"/>
                                        </p:tgtEl>
                                        <p:attrNameLst>
                                          <p:attrName>style.visibility</p:attrName>
                                        </p:attrNameLst>
                                      </p:cBhvr>
                                      <p:to>
                                        <p:strVal val="visible"/>
                                      </p:to>
                                    </p:set>
                                    <p:animEffect transition="in" filter="wipe(left)">
                                      <p:cBhvr>
                                        <p:cTn id="12" dur="500"/>
                                        <p:tgtEl>
                                          <p:spTgt spid="43418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34180"/>
                                        </p:tgtEl>
                                        <p:attrNameLst>
                                          <p:attrName>style.visibility</p:attrName>
                                        </p:attrNameLst>
                                      </p:cBhvr>
                                      <p:to>
                                        <p:strVal val="visible"/>
                                      </p:to>
                                    </p:set>
                                    <p:animEffect transition="in" filter="wipe(left)">
                                      <p:cBhvr>
                                        <p:cTn id="17" dur="500"/>
                                        <p:tgtEl>
                                          <p:spTgt spid="434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180" grpId="0" autoUpdateAnimBg="0"/>
      <p:bldP spid="434181"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
          <p:cNvGrpSpPr>
            <a:grpSpLocks/>
          </p:cNvGrpSpPr>
          <p:nvPr/>
        </p:nvGrpSpPr>
        <p:grpSpPr bwMode="auto">
          <a:xfrm>
            <a:off x="3708400" y="639213"/>
            <a:ext cx="1946275" cy="1052513"/>
            <a:chOff x="2784" y="1196"/>
            <a:chExt cx="1226" cy="758"/>
          </a:xfrm>
        </p:grpSpPr>
        <p:sp>
          <p:nvSpPr>
            <p:cNvPr id="556039" name="AutoShape 7"/>
            <p:cNvSpPr>
              <a:spLocks/>
            </p:cNvSpPr>
            <p:nvPr/>
          </p:nvSpPr>
          <p:spPr bwMode="auto">
            <a:xfrm>
              <a:off x="2784" y="1295"/>
              <a:ext cx="144" cy="623"/>
            </a:xfrm>
            <a:prstGeom prst="leftBrace">
              <a:avLst>
                <a:gd name="adj1" fmla="val 36111"/>
                <a:gd name="adj2" fmla="val 50000"/>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56040" name="Rectangle 8"/>
            <p:cNvSpPr>
              <a:spLocks noChangeArrowheads="1"/>
            </p:cNvSpPr>
            <p:nvPr/>
          </p:nvSpPr>
          <p:spPr bwMode="auto">
            <a:xfrm>
              <a:off x="2946" y="1196"/>
              <a:ext cx="1016" cy="374"/>
            </a:xfrm>
            <a:prstGeom prst="rect">
              <a:avLst/>
            </a:prstGeom>
            <a:noFill/>
            <a:ln w="28575">
              <a:noFill/>
              <a:prstDash val="sysDot"/>
              <a:miter lim="800000"/>
              <a:headEnd/>
              <a:tailEnd/>
            </a:ln>
            <a:effectLst/>
          </p:spPr>
          <p:txBody>
            <a:bodyPr wrap="none" anchor="ctr">
              <a:spAutoFit/>
            </a:bodyPr>
            <a:lstStyle/>
            <a:p>
              <a:pPr algn="ctr">
                <a:spcBef>
                  <a:spcPct val="50000"/>
                </a:spcBef>
                <a:defRPr/>
              </a:pPr>
              <a:r>
                <a:rPr lang="zh-CN" altLang="en-US" sz="2800" b="1">
                  <a:solidFill>
                    <a:srgbClr val="000018"/>
                  </a:solidFill>
                  <a:latin typeface="Times New Roman" panose="02020603050405020304" pitchFamily="18" charset="0"/>
                  <a:cs typeface="Times New Roman" panose="02020603050405020304" pitchFamily="18" charset="0"/>
                </a:rPr>
                <a:t>模拟信号</a:t>
              </a:r>
            </a:p>
          </p:txBody>
        </p:sp>
        <p:sp>
          <p:nvSpPr>
            <p:cNvPr id="556041" name="Text Box 9"/>
            <p:cNvSpPr txBox="1">
              <a:spLocks noChangeArrowheads="1"/>
            </p:cNvSpPr>
            <p:nvPr/>
          </p:nvSpPr>
          <p:spPr bwMode="auto">
            <a:xfrm>
              <a:off x="2994" y="1580"/>
              <a:ext cx="1016" cy="374"/>
            </a:xfrm>
            <a:prstGeom prst="rect">
              <a:avLst/>
            </a:prstGeom>
            <a:noFill/>
            <a:ln w="28575">
              <a:noFill/>
              <a:prstDash val="sysDot"/>
              <a:miter lim="800000"/>
              <a:headEnd/>
              <a:tailEnd/>
            </a:ln>
            <a:effectLst/>
          </p:spPr>
          <p:txBody>
            <a:bodyPr anchor="ctr">
              <a:spAutoFit/>
            </a:bodyPr>
            <a:lstStyle/>
            <a:p>
              <a:pPr algn="ctr">
                <a:spcBef>
                  <a:spcPct val="50000"/>
                </a:spcBef>
                <a:defRPr/>
              </a:pPr>
              <a:r>
                <a:rPr lang="zh-CN" altLang="en-US" sz="2800" b="1">
                  <a:solidFill>
                    <a:srgbClr val="000018"/>
                  </a:solidFill>
                  <a:latin typeface="Times New Roman" panose="02020603050405020304" pitchFamily="18" charset="0"/>
                  <a:cs typeface="Times New Roman" panose="02020603050405020304" pitchFamily="18" charset="0"/>
                </a:rPr>
                <a:t>数字信号</a:t>
              </a:r>
            </a:p>
          </p:txBody>
        </p:sp>
      </p:grpSp>
      <p:sp>
        <p:nvSpPr>
          <p:cNvPr id="556042" name="Rectangle 10"/>
          <p:cNvSpPr>
            <a:spLocks noChangeArrowheads="1"/>
          </p:cNvSpPr>
          <p:nvPr/>
        </p:nvSpPr>
        <p:spPr bwMode="auto">
          <a:xfrm>
            <a:off x="684213" y="953538"/>
            <a:ext cx="3041650" cy="519113"/>
          </a:xfrm>
          <a:prstGeom prst="rect">
            <a:avLst/>
          </a:prstGeom>
          <a:noFill/>
          <a:ln w="9525">
            <a:noFill/>
            <a:miter lim="800000"/>
            <a:headEnd/>
            <a:tailEnd/>
          </a:ln>
          <a:effectLst/>
        </p:spPr>
        <p:txBody>
          <a:bodyPr wrap="none">
            <a:spAutoFit/>
          </a:bodyPr>
          <a:lstStyle/>
          <a:p>
            <a:pPr>
              <a:spcBef>
                <a:spcPct val="50000"/>
              </a:spcBef>
              <a:defRPr/>
            </a:pPr>
            <a:r>
              <a:rPr lang="zh-CN" altLang="en-US" sz="2800" b="1">
                <a:solidFill>
                  <a:srgbClr val="000099"/>
                </a:solidFill>
                <a:latin typeface="Times New Roman" panose="02020603050405020304" pitchFamily="18" charset="0"/>
                <a:cs typeface="Times New Roman" panose="02020603050405020304" pitchFamily="18" charset="0"/>
              </a:rPr>
              <a:t>电子电路中的信号</a:t>
            </a:r>
          </a:p>
        </p:txBody>
      </p:sp>
      <p:sp>
        <p:nvSpPr>
          <p:cNvPr id="556059" name="Rectangle 27"/>
          <p:cNvSpPr>
            <a:spLocks noChangeArrowheads="1"/>
          </p:cNvSpPr>
          <p:nvPr/>
        </p:nvSpPr>
        <p:spPr bwMode="auto">
          <a:xfrm>
            <a:off x="390525" y="1713951"/>
            <a:ext cx="7685088" cy="519112"/>
          </a:xfrm>
          <a:prstGeom prst="rect">
            <a:avLst/>
          </a:prstGeom>
          <a:noFill/>
          <a:ln w="9525">
            <a:noFill/>
            <a:miter lim="800000"/>
            <a:headEnd/>
            <a:tailEnd/>
          </a:ln>
        </p:spPr>
        <p:txBody>
          <a:bodyPr wrap="none">
            <a:spAutoFit/>
          </a:bodyPr>
          <a:lstStyle/>
          <a:p>
            <a:pPr>
              <a:defRPr/>
            </a:pPr>
            <a:r>
              <a:rPr lang="zh-CN" altLang="en-US" sz="2800" b="1">
                <a:solidFill>
                  <a:srgbClr val="E60000"/>
                </a:solidFill>
                <a:latin typeface="Times New Roman" panose="02020603050405020304" pitchFamily="18" charset="0"/>
                <a:cs typeface="Times New Roman" panose="02020603050405020304" pitchFamily="18" charset="0"/>
              </a:rPr>
              <a:t>模拟信号：</a:t>
            </a:r>
            <a:r>
              <a:rPr lang="zh-CN" altLang="en-US" sz="2800" b="1">
                <a:solidFill>
                  <a:srgbClr val="000018"/>
                </a:solidFill>
                <a:latin typeface="Times New Roman" panose="02020603050405020304" pitchFamily="18" charset="0"/>
                <a:cs typeface="Times New Roman" panose="02020603050405020304" pitchFamily="18" charset="0"/>
              </a:rPr>
              <a:t>在时间上或数值上连续变化的信号。</a:t>
            </a:r>
          </a:p>
        </p:txBody>
      </p:sp>
      <p:sp>
        <p:nvSpPr>
          <p:cNvPr id="556092" name="Text Box 60"/>
          <p:cNvSpPr txBox="1">
            <a:spLocks noChangeArrowheads="1"/>
          </p:cNvSpPr>
          <p:nvPr/>
        </p:nvSpPr>
        <p:spPr bwMode="auto">
          <a:xfrm>
            <a:off x="379413" y="4250776"/>
            <a:ext cx="8334375" cy="1501775"/>
          </a:xfrm>
          <a:prstGeom prst="rect">
            <a:avLst/>
          </a:prstGeom>
          <a:noFill/>
          <a:ln w="9525">
            <a:noFill/>
            <a:miter lim="800000"/>
            <a:headEnd/>
            <a:tailEnd/>
          </a:ln>
          <a:effectLst/>
        </p:spPr>
        <p:txBody>
          <a:bodyPr anchor="ctr">
            <a:spAutoFit/>
          </a:bodyPr>
          <a:lstStyle/>
          <a:p>
            <a:pPr>
              <a:lnSpc>
                <a:spcPct val="110000"/>
              </a:lnSpc>
              <a:defRPr/>
            </a:pPr>
            <a:r>
              <a:rPr lang="en-US" altLang="zh-CN" sz="2800" b="1" dirty="0">
                <a:solidFill>
                  <a:srgbClr val="000018"/>
                </a:solidFill>
                <a:latin typeface="Times New Roman" panose="02020603050405020304" pitchFamily="18" charset="0"/>
                <a:cs typeface="Times New Roman" panose="02020603050405020304" pitchFamily="18" charset="0"/>
              </a:rPr>
              <a:t>       </a:t>
            </a:r>
            <a:r>
              <a:rPr lang="zh-CN" altLang="en-US" sz="2800" b="1" dirty="0">
                <a:solidFill>
                  <a:srgbClr val="000099"/>
                </a:solidFill>
                <a:latin typeface="Times New Roman" panose="02020603050405020304" pitchFamily="18" charset="0"/>
                <a:cs typeface="Times New Roman" panose="02020603050405020304" pitchFamily="18" charset="0"/>
              </a:rPr>
              <a:t>处理模拟信号的电路称为模拟电路</a:t>
            </a:r>
            <a:r>
              <a:rPr lang="zh-CN" altLang="en-US" sz="2800" b="1" dirty="0">
                <a:solidFill>
                  <a:schemeClr val="accent2"/>
                </a:solidFill>
                <a:latin typeface="Times New Roman" panose="02020603050405020304" pitchFamily="18" charset="0"/>
                <a:cs typeface="Times New Roman" panose="02020603050405020304" pitchFamily="18" charset="0"/>
              </a:rPr>
              <a:t>。</a:t>
            </a:r>
            <a:r>
              <a:rPr lang="zh-CN" altLang="en-US" sz="2800" b="1" dirty="0">
                <a:solidFill>
                  <a:srgbClr val="000018"/>
                </a:solidFill>
                <a:latin typeface="Times New Roman" panose="02020603050405020304" pitchFamily="18" charset="0"/>
                <a:cs typeface="Times New Roman" panose="02020603050405020304" pitchFamily="18" charset="0"/>
              </a:rPr>
              <a:t>如整流电路、放大电路等，注重研究的是输入和输出信号间的大小及相位关系。</a:t>
            </a:r>
          </a:p>
        </p:txBody>
      </p:sp>
      <p:sp>
        <p:nvSpPr>
          <p:cNvPr id="556093" name="Rectangle 61"/>
          <p:cNvSpPr>
            <a:spLocks noChangeArrowheads="1"/>
          </p:cNvSpPr>
          <p:nvPr/>
        </p:nvSpPr>
        <p:spPr bwMode="auto">
          <a:xfrm>
            <a:off x="250825" y="5699859"/>
            <a:ext cx="8561388" cy="634020"/>
          </a:xfrm>
          <a:prstGeom prst="rect">
            <a:avLst/>
          </a:prstGeom>
          <a:noFill/>
          <a:ln w="9525">
            <a:noFill/>
            <a:miter lim="800000"/>
            <a:headEnd/>
            <a:tailEnd/>
          </a:ln>
          <a:effectLst/>
        </p:spPr>
        <p:txBody>
          <a:bodyPr anchor="ctr">
            <a:spAutoFit/>
          </a:bodyPr>
          <a:lstStyle/>
          <a:p>
            <a:pPr>
              <a:lnSpc>
                <a:spcPct val="110000"/>
              </a:lnSpc>
              <a:defRPr/>
            </a:pPr>
            <a:r>
              <a:rPr lang="en-US" altLang="zh-CN" sz="3200" b="1" dirty="0">
                <a:solidFill>
                  <a:schemeClr val="bg1"/>
                </a:solidFill>
                <a:latin typeface="Times New Roman" panose="02020603050405020304" pitchFamily="18" charset="0"/>
                <a:cs typeface="Times New Roman" panose="02020603050405020304" pitchFamily="18" charset="0"/>
              </a:rPr>
              <a:t>      </a:t>
            </a:r>
            <a:r>
              <a:rPr lang="zh-CN" altLang="en-US" sz="2800" b="1" dirty="0">
                <a:solidFill>
                  <a:srgbClr val="000099"/>
                </a:solidFill>
                <a:latin typeface="Times New Roman" panose="02020603050405020304" pitchFamily="18" charset="0"/>
                <a:cs typeface="Times New Roman" panose="02020603050405020304" pitchFamily="18" charset="0"/>
              </a:rPr>
              <a:t>在模拟电路中</a:t>
            </a:r>
            <a:r>
              <a:rPr lang="en-US" altLang="zh-CN" sz="3200" b="1" dirty="0">
                <a:solidFill>
                  <a:srgbClr val="000099"/>
                </a:solidFill>
                <a:latin typeface="Times New Roman" panose="02020603050405020304" pitchFamily="18" charset="0"/>
                <a:cs typeface="Times New Roman" panose="02020603050405020304" pitchFamily="18" charset="0"/>
              </a:rPr>
              <a:t>,  </a:t>
            </a:r>
            <a:r>
              <a:rPr lang="zh-CN" altLang="en-US" sz="2800" b="1" dirty="0">
                <a:solidFill>
                  <a:srgbClr val="000099"/>
                </a:solidFill>
                <a:latin typeface="Times New Roman" panose="02020603050405020304" pitchFamily="18" charset="0"/>
                <a:cs typeface="Times New Roman" panose="02020603050405020304" pitchFamily="18" charset="0"/>
              </a:rPr>
              <a:t>晶体管三极管通常工作在放大区。</a:t>
            </a:r>
            <a:endParaRPr lang="zh-CN" altLang="en-US" sz="3200" b="1" dirty="0">
              <a:solidFill>
                <a:srgbClr val="000099"/>
              </a:solidFill>
              <a:latin typeface="Times New Roman" panose="02020603050405020304" pitchFamily="18" charset="0"/>
              <a:cs typeface="Times New Roman" panose="02020603050405020304" pitchFamily="18" charset="0"/>
            </a:endParaRPr>
          </a:p>
        </p:txBody>
      </p:sp>
      <p:pic>
        <p:nvPicPr>
          <p:cNvPr id="556096" name="Picture 64" descr="图片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2298151"/>
            <a:ext cx="7481888"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36432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56042"/>
                                        </p:tgtEl>
                                        <p:attrNameLst>
                                          <p:attrName>style.visibility</p:attrName>
                                        </p:attrNameLst>
                                      </p:cBhvr>
                                      <p:to>
                                        <p:strVal val="visible"/>
                                      </p:to>
                                    </p:set>
                                    <p:animEffect transition="in" filter="wipe(left)">
                                      <p:cBhvr>
                                        <p:cTn id="7" dur="500"/>
                                        <p:tgtEl>
                                          <p:spTgt spid="5560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56059"/>
                                        </p:tgtEl>
                                        <p:attrNameLst>
                                          <p:attrName>style.visibility</p:attrName>
                                        </p:attrNameLst>
                                      </p:cBhvr>
                                      <p:to>
                                        <p:strVal val="visible"/>
                                      </p:to>
                                    </p:set>
                                    <p:animEffect transition="in" filter="wipe(left)">
                                      <p:cBhvr>
                                        <p:cTn id="17" dur="500"/>
                                        <p:tgtEl>
                                          <p:spTgt spid="55605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56096"/>
                                        </p:tgtEl>
                                        <p:attrNameLst>
                                          <p:attrName>style.visibility</p:attrName>
                                        </p:attrNameLst>
                                      </p:cBhvr>
                                      <p:to>
                                        <p:strVal val="visible"/>
                                      </p:to>
                                    </p:set>
                                    <p:animEffect transition="in" filter="wipe(left)">
                                      <p:cBhvr>
                                        <p:cTn id="22" dur="1000"/>
                                        <p:tgtEl>
                                          <p:spTgt spid="55609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56092"/>
                                        </p:tgtEl>
                                        <p:attrNameLst>
                                          <p:attrName>style.visibility</p:attrName>
                                        </p:attrNameLst>
                                      </p:cBhvr>
                                      <p:to>
                                        <p:strVal val="visible"/>
                                      </p:to>
                                    </p:set>
                                    <p:animEffect transition="in" filter="wipe(left)">
                                      <p:cBhvr>
                                        <p:cTn id="27" dur="500"/>
                                        <p:tgtEl>
                                          <p:spTgt spid="55609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56093"/>
                                        </p:tgtEl>
                                        <p:attrNameLst>
                                          <p:attrName>style.visibility</p:attrName>
                                        </p:attrNameLst>
                                      </p:cBhvr>
                                      <p:to>
                                        <p:strVal val="visible"/>
                                      </p:to>
                                    </p:set>
                                    <p:animEffect transition="in" filter="wipe(left)">
                                      <p:cBhvr>
                                        <p:cTn id="32" dur="500"/>
                                        <p:tgtEl>
                                          <p:spTgt spid="5560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6042" grpId="0"/>
      <p:bldP spid="556059" grpId="0"/>
      <p:bldP spid="556092" grpId="0"/>
      <p:bldP spid="55609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Text Box 2"/>
          <p:cNvSpPr txBox="1">
            <a:spLocks noChangeArrowheads="1"/>
          </p:cNvSpPr>
          <p:nvPr/>
        </p:nvSpPr>
        <p:spPr bwMode="auto">
          <a:xfrm>
            <a:off x="571500" y="765175"/>
            <a:ext cx="4114800" cy="519113"/>
          </a:xfrm>
          <a:prstGeom prst="rect">
            <a:avLst/>
          </a:prstGeom>
          <a:noFill/>
          <a:ln w="9525">
            <a:noFill/>
            <a:miter lim="800000"/>
            <a:headEnd/>
            <a:tailEnd/>
          </a:ln>
          <a:effectLst/>
        </p:spPr>
        <p:txBody>
          <a:bodyPr>
            <a:spAutoFit/>
          </a:bodyPr>
          <a:lstStyle/>
          <a:p>
            <a:pPr>
              <a:spcBef>
                <a:spcPct val="50000"/>
              </a:spcBef>
              <a:defRPr/>
            </a:pPr>
            <a:r>
              <a:rPr lang="zh-CN" altLang="zh-CN" sz="2800" b="1" dirty="0">
                <a:solidFill>
                  <a:srgbClr val="000099"/>
                </a:solidFill>
                <a:latin typeface="Times New Roman" panose="02020603050405020304" pitchFamily="18" charset="0"/>
                <a:cs typeface="Times New Roman" panose="02020603050405020304" pitchFamily="18" charset="0"/>
              </a:rPr>
              <a:t>平均传输延迟时间 </a:t>
            </a:r>
            <a:r>
              <a:rPr lang="en-US" altLang="zh-CN" sz="2800" b="1" i="1" dirty="0" err="1">
                <a:solidFill>
                  <a:srgbClr val="000099"/>
                </a:solidFill>
                <a:latin typeface="Times New Roman" panose="02020603050405020304" pitchFamily="18" charset="0"/>
                <a:cs typeface="Times New Roman" panose="02020603050405020304" pitchFamily="18" charset="0"/>
              </a:rPr>
              <a:t>t</a:t>
            </a:r>
            <a:r>
              <a:rPr lang="en-US" altLang="zh-CN" sz="2800" b="1" baseline="-25000" dirty="0" err="1">
                <a:solidFill>
                  <a:srgbClr val="000099"/>
                </a:solidFill>
                <a:latin typeface="Times New Roman" panose="02020603050405020304" pitchFamily="18" charset="0"/>
                <a:cs typeface="Times New Roman" panose="02020603050405020304" pitchFamily="18" charset="0"/>
              </a:rPr>
              <a:t>pd</a:t>
            </a:r>
            <a:r>
              <a:rPr lang="en-US" altLang="zh-CN" sz="2800" b="1" baseline="-25000" dirty="0">
                <a:solidFill>
                  <a:srgbClr val="000099"/>
                </a:solidFill>
                <a:latin typeface="Times New Roman" panose="02020603050405020304" pitchFamily="18" charset="0"/>
                <a:cs typeface="Times New Roman" panose="02020603050405020304" pitchFamily="18" charset="0"/>
              </a:rPr>
              <a:t> </a:t>
            </a:r>
          </a:p>
        </p:txBody>
      </p:sp>
      <p:grpSp>
        <p:nvGrpSpPr>
          <p:cNvPr id="2" name="Group 3"/>
          <p:cNvGrpSpPr>
            <a:grpSpLocks/>
          </p:cNvGrpSpPr>
          <p:nvPr/>
        </p:nvGrpSpPr>
        <p:grpSpPr bwMode="auto">
          <a:xfrm>
            <a:off x="1458913" y="1603375"/>
            <a:ext cx="3886200" cy="1066800"/>
            <a:chOff x="1200" y="1152"/>
            <a:chExt cx="2448" cy="672"/>
          </a:xfrm>
        </p:grpSpPr>
        <p:sp>
          <p:nvSpPr>
            <p:cNvPr id="435204" name="Line 4"/>
            <p:cNvSpPr>
              <a:spLocks noChangeShapeType="1"/>
            </p:cNvSpPr>
            <p:nvPr/>
          </p:nvSpPr>
          <p:spPr bwMode="auto">
            <a:xfrm>
              <a:off x="1200" y="1824"/>
              <a:ext cx="432" cy="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35205" name="Line 5"/>
            <p:cNvSpPr>
              <a:spLocks noChangeShapeType="1"/>
            </p:cNvSpPr>
            <p:nvPr/>
          </p:nvSpPr>
          <p:spPr bwMode="auto">
            <a:xfrm flipV="1">
              <a:off x="1632" y="1152"/>
              <a:ext cx="240" cy="672"/>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35206" name="Line 6"/>
            <p:cNvSpPr>
              <a:spLocks noChangeShapeType="1"/>
            </p:cNvSpPr>
            <p:nvPr/>
          </p:nvSpPr>
          <p:spPr bwMode="auto">
            <a:xfrm>
              <a:off x="1872" y="1152"/>
              <a:ext cx="960" cy="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35207" name="Line 7"/>
            <p:cNvSpPr>
              <a:spLocks noChangeShapeType="1"/>
            </p:cNvSpPr>
            <p:nvPr/>
          </p:nvSpPr>
          <p:spPr bwMode="auto">
            <a:xfrm>
              <a:off x="2832" y="1152"/>
              <a:ext cx="240" cy="672"/>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35208" name="Line 8"/>
            <p:cNvSpPr>
              <a:spLocks noChangeShapeType="1"/>
            </p:cNvSpPr>
            <p:nvPr/>
          </p:nvSpPr>
          <p:spPr bwMode="auto">
            <a:xfrm>
              <a:off x="3072" y="1824"/>
              <a:ext cx="576" cy="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3" name="Group 9"/>
          <p:cNvGrpSpPr>
            <a:grpSpLocks/>
          </p:cNvGrpSpPr>
          <p:nvPr/>
        </p:nvGrpSpPr>
        <p:grpSpPr bwMode="auto">
          <a:xfrm rot="10800000">
            <a:off x="1535113" y="3279775"/>
            <a:ext cx="3886200" cy="1066800"/>
            <a:chOff x="1200" y="1152"/>
            <a:chExt cx="2448" cy="672"/>
          </a:xfrm>
        </p:grpSpPr>
        <p:sp>
          <p:nvSpPr>
            <p:cNvPr id="435210" name="Line 10"/>
            <p:cNvSpPr>
              <a:spLocks noChangeShapeType="1"/>
            </p:cNvSpPr>
            <p:nvPr/>
          </p:nvSpPr>
          <p:spPr bwMode="auto">
            <a:xfrm>
              <a:off x="1203" y="1824"/>
              <a:ext cx="432" cy="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35211" name="Line 11"/>
            <p:cNvSpPr>
              <a:spLocks noChangeShapeType="1"/>
            </p:cNvSpPr>
            <p:nvPr/>
          </p:nvSpPr>
          <p:spPr bwMode="auto">
            <a:xfrm flipV="1">
              <a:off x="1635" y="1152"/>
              <a:ext cx="240" cy="672"/>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35212" name="Line 12"/>
            <p:cNvSpPr>
              <a:spLocks noChangeShapeType="1"/>
            </p:cNvSpPr>
            <p:nvPr/>
          </p:nvSpPr>
          <p:spPr bwMode="auto">
            <a:xfrm>
              <a:off x="1876" y="1152"/>
              <a:ext cx="960" cy="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35213" name="Line 13"/>
            <p:cNvSpPr>
              <a:spLocks noChangeShapeType="1"/>
            </p:cNvSpPr>
            <p:nvPr/>
          </p:nvSpPr>
          <p:spPr bwMode="auto">
            <a:xfrm>
              <a:off x="2836" y="1152"/>
              <a:ext cx="240" cy="672"/>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35214" name="Line 14"/>
            <p:cNvSpPr>
              <a:spLocks noChangeShapeType="1"/>
            </p:cNvSpPr>
            <p:nvPr/>
          </p:nvSpPr>
          <p:spPr bwMode="auto">
            <a:xfrm>
              <a:off x="3076" y="1824"/>
              <a:ext cx="576" cy="0"/>
            </a:xfrm>
            <a:prstGeom prst="line">
              <a:avLst/>
            </a:prstGeom>
            <a:noFill/>
            <a:ln w="38100">
              <a:solidFill>
                <a:srgbClr val="FF33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4" name="Group 15"/>
          <p:cNvGrpSpPr>
            <a:grpSpLocks/>
          </p:cNvGrpSpPr>
          <p:nvPr/>
        </p:nvGrpSpPr>
        <p:grpSpPr bwMode="auto">
          <a:xfrm>
            <a:off x="1763713" y="2060575"/>
            <a:ext cx="3352800" cy="1828800"/>
            <a:chOff x="1152" y="1344"/>
            <a:chExt cx="2112" cy="1152"/>
          </a:xfrm>
        </p:grpSpPr>
        <p:sp>
          <p:nvSpPr>
            <p:cNvPr id="435216" name="Line 16"/>
            <p:cNvSpPr>
              <a:spLocks noChangeShapeType="1"/>
            </p:cNvSpPr>
            <p:nvPr/>
          </p:nvSpPr>
          <p:spPr bwMode="auto">
            <a:xfrm>
              <a:off x="1152" y="1344"/>
              <a:ext cx="2064" cy="0"/>
            </a:xfrm>
            <a:prstGeom prst="line">
              <a:avLst/>
            </a:prstGeom>
            <a:noFill/>
            <a:ln w="28575">
              <a:solidFill>
                <a:schemeClr val="accent2"/>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35217" name="Line 17"/>
            <p:cNvSpPr>
              <a:spLocks noChangeShapeType="1"/>
            </p:cNvSpPr>
            <p:nvPr/>
          </p:nvSpPr>
          <p:spPr bwMode="auto">
            <a:xfrm>
              <a:off x="1200" y="2496"/>
              <a:ext cx="2064" cy="0"/>
            </a:xfrm>
            <a:prstGeom prst="line">
              <a:avLst/>
            </a:prstGeom>
            <a:noFill/>
            <a:ln w="28575">
              <a:solidFill>
                <a:schemeClr val="accent2"/>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5" name="Group 18"/>
          <p:cNvGrpSpPr>
            <a:grpSpLocks/>
          </p:cNvGrpSpPr>
          <p:nvPr/>
        </p:nvGrpSpPr>
        <p:grpSpPr bwMode="auto">
          <a:xfrm>
            <a:off x="2373313" y="2060575"/>
            <a:ext cx="304800" cy="3200400"/>
            <a:chOff x="1536" y="1344"/>
            <a:chExt cx="192" cy="2016"/>
          </a:xfrm>
        </p:grpSpPr>
        <p:sp>
          <p:nvSpPr>
            <p:cNvPr id="435219" name="Line 19"/>
            <p:cNvSpPr>
              <a:spLocks noChangeShapeType="1"/>
            </p:cNvSpPr>
            <p:nvPr/>
          </p:nvSpPr>
          <p:spPr bwMode="auto">
            <a:xfrm>
              <a:off x="1536" y="1344"/>
              <a:ext cx="0" cy="2016"/>
            </a:xfrm>
            <a:prstGeom prst="line">
              <a:avLst/>
            </a:prstGeom>
            <a:noFill/>
            <a:ln w="28575">
              <a:solidFill>
                <a:schemeClr val="accent2"/>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35220" name="Line 20"/>
            <p:cNvSpPr>
              <a:spLocks noChangeShapeType="1"/>
            </p:cNvSpPr>
            <p:nvPr/>
          </p:nvSpPr>
          <p:spPr bwMode="auto">
            <a:xfrm>
              <a:off x="1728" y="2496"/>
              <a:ext cx="0" cy="864"/>
            </a:xfrm>
            <a:prstGeom prst="line">
              <a:avLst/>
            </a:prstGeom>
            <a:noFill/>
            <a:ln w="28575">
              <a:solidFill>
                <a:schemeClr val="accent2"/>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6" name="Group 21"/>
          <p:cNvGrpSpPr>
            <a:grpSpLocks/>
          </p:cNvGrpSpPr>
          <p:nvPr/>
        </p:nvGrpSpPr>
        <p:grpSpPr bwMode="auto">
          <a:xfrm>
            <a:off x="4202113" y="2060575"/>
            <a:ext cx="304800" cy="3200400"/>
            <a:chOff x="1536" y="1344"/>
            <a:chExt cx="192" cy="2016"/>
          </a:xfrm>
        </p:grpSpPr>
        <p:sp>
          <p:nvSpPr>
            <p:cNvPr id="435222" name="Line 22"/>
            <p:cNvSpPr>
              <a:spLocks noChangeShapeType="1"/>
            </p:cNvSpPr>
            <p:nvPr/>
          </p:nvSpPr>
          <p:spPr bwMode="auto">
            <a:xfrm>
              <a:off x="1536" y="1344"/>
              <a:ext cx="0" cy="2016"/>
            </a:xfrm>
            <a:prstGeom prst="line">
              <a:avLst/>
            </a:prstGeom>
            <a:noFill/>
            <a:ln w="28575">
              <a:solidFill>
                <a:schemeClr val="accent2"/>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35223" name="Line 23"/>
            <p:cNvSpPr>
              <a:spLocks noChangeShapeType="1"/>
            </p:cNvSpPr>
            <p:nvPr/>
          </p:nvSpPr>
          <p:spPr bwMode="auto">
            <a:xfrm>
              <a:off x="1728" y="2496"/>
              <a:ext cx="0" cy="864"/>
            </a:xfrm>
            <a:prstGeom prst="line">
              <a:avLst/>
            </a:prstGeom>
            <a:noFill/>
            <a:ln w="28575">
              <a:solidFill>
                <a:schemeClr val="accent2"/>
              </a:solidFill>
              <a:prstDash val="dash"/>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7" name="Group 24"/>
          <p:cNvGrpSpPr>
            <a:grpSpLocks/>
          </p:cNvGrpSpPr>
          <p:nvPr/>
        </p:nvGrpSpPr>
        <p:grpSpPr bwMode="auto">
          <a:xfrm>
            <a:off x="571500" y="1755775"/>
            <a:ext cx="990600" cy="2352676"/>
            <a:chOff x="432" y="1152"/>
            <a:chExt cx="624" cy="1482"/>
          </a:xfrm>
        </p:grpSpPr>
        <p:sp>
          <p:nvSpPr>
            <p:cNvPr id="3093" name="Text Box 25"/>
            <p:cNvSpPr txBox="1">
              <a:spLocks noChangeArrowheads="1"/>
            </p:cNvSpPr>
            <p:nvPr/>
          </p:nvSpPr>
          <p:spPr bwMode="auto">
            <a:xfrm>
              <a:off x="432" y="1152"/>
              <a:ext cx="624" cy="327"/>
            </a:xfrm>
            <a:prstGeom prst="rect">
              <a:avLst/>
            </a:prstGeom>
            <a:noFill/>
            <a:ln w="9525">
              <a:noFill/>
              <a:miter lim="800000"/>
              <a:headEnd/>
              <a:tailEnd/>
            </a:ln>
          </p:spPr>
          <p:txBody>
            <a:bodyPr>
              <a:spAutoFit/>
            </a:bodyPr>
            <a:lstStyle/>
            <a:p>
              <a:pPr>
                <a:spcBef>
                  <a:spcPct val="50000"/>
                </a:spcBef>
                <a:defRPr/>
              </a:pPr>
              <a:r>
                <a:rPr lang="en-US" altLang="zh-CN" sz="2800" b="1" dirty="0">
                  <a:solidFill>
                    <a:schemeClr val="accent2"/>
                  </a:solidFill>
                  <a:latin typeface="Times New Roman" panose="02020603050405020304" pitchFamily="18" charset="0"/>
                  <a:cs typeface="Times New Roman" panose="02020603050405020304" pitchFamily="18" charset="0"/>
                </a:rPr>
                <a:t>50%</a:t>
              </a:r>
            </a:p>
          </p:txBody>
        </p:sp>
        <p:sp>
          <p:nvSpPr>
            <p:cNvPr id="3094" name="Rectangle 26"/>
            <p:cNvSpPr>
              <a:spLocks noChangeArrowheads="1"/>
            </p:cNvSpPr>
            <p:nvPr/>
          </p:nvSpPr>
          <p:spPr bwMode="auto">
            <a:xfrm>
              <a:off x="480" y="2304"/>
              <a:ext cx="569" cy="330"/>
            </a:xfrm>
            <a:prstGeom prst="rect">
              <a:avLst/>
            </a:prstGeom>
            <a:noFill/>
            <a:ln w="9525">
              <a:noFill/>
              <a:miter lim="800000"/>
              <a:headEnd/>
              <a:tailEnd/>
            </a:ln>
          </p:spPr>
          <p:txBody>
            <a:bodyPr wrap="none">
              <a:spAutoFit/>
            </a:bodyPr>
            <a:lstStyle/>
            <a:p>
              <a:pPr>
                <a:spcBef>
                  <a:spcPct val="50000"/>
                </a:spcBef>
                <a:defRPr/>
              </a:pPr>
              <a:r>
                <a:rPr lang="en-US" altLang="zh-CN" sz="2800" b="1">
                  <a:solidFill>
                    <a:schemeClr val="accent2"/>
                  </a:solidFill>
                  <a:latin typeface="Times New Roman" panose="02020603050405020304" pitchFamily="18" charset="0"/>
                  <a:cs typeface="Times New Roman" panose="02020603050405020304" pitchFamily="18" charset="0"/>
                </a:rPr>
                <a:t>50%</a:t>
              </a:r>
            </a:p>
          </p:txBody>
        </p:sp>
      </p:grpSp>
      <p:grpSp>
        <p:nvGrpSpPr>
          <p:cNvPr id="8" name="Group 27"/>
          <p:cNvGrpSpPr>
            <a:grpSpLocks/>
          </p:cNvGrpSpPr>
          <p:nvPr/>
        </p:nvGrpSpPr>
        <p:grpSpPr bwMode="auto">
          <a:xfrm>
            <a:off x="1992313" y="5108575"/>
            <a:ext cx="1066800" cy="0"/>
            <a:chOff x="1296" y="3264"/>
            <a:chExt cx="672" cy="0"/>
          </a:xfrm>
        </p:grpSpPr>
        <p:sp>
          <p:nvSpPr>
            <p:cNvPr id="435228" name="Line 28"/>
            <p:cNvSpPr>
              <a:spLocks noChangeShapeType="1"/>
            </p:cNvSpPr>
            <p:nvPr/>
          </p:nvSpPr>
          <p:spPr bwMode="auto">
            <a:xfrm>
              <a:off x="1296" y="3264"/>
              <a:ext cx="240" cy="0"/>
            </a:xfrm>
            <a:prstGeom prst="line">
              <a:avLst/>
            </a:prstGeom>
            <a:noFill/>
            <a:ln w="28575">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35229" name="Line 29"/>
            <p:cNvSpPr>
              <a:spLocks noChangeShapeType="1"/>
            </p:cNvSpPr>
            <p:nvPr/>
          </p:nvSpPr>
          <p:spPr bwMode="auto">
            <a:xfrm flipH="1">
              <a:off x="1728" y="3264"/>
              <a:ext cx="240" cy="0"/>
            </a:xfrm>
            <a:prstGeom prst="line">
              <a:avLst/>
            </a:prstGeom>
            <a:noFill/>
            <a:ln w="28575">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9" name="Group 30"/>
          <p:cNvGrpSpPr>
            <a:grpSpLocks/>
          </p:cNvGrpSpPr>
          <p:nvPr/>
        </p:nvGrpSpPr>
        <p:grpSpPr bwMode="auto">
          <a:xfrm>
            <a:off x="3821113" y="5108575"/>
            <a:ext cx="1066800" cy="0"/>
            <a:chOff x="1296" y="3264"/>
            <a:chExt cx="672" cy="0"/>
          </a:xfrm>
        </p:grpSpPr>
        <p:sp>
          <p:nvSpPr>
            <p:cNvPr id="435231" name="Line 31"/>
            <p:cNvSpPr>
              <a:spLocks noChangeShapeType="1"/>
            </p:cNvSpPr>
            <p:nvPr/>
          </p:nvSpPr>
          <p:spPr bwMode="auto">
            <a:xfrm>
              <a:off x="1296" y="3264"/>
              <a:ext cx="240" cy="0"/>
            </a:xfrm>
            <a:prstGeom prst="line">
              <a:avLst/>
            </a:prstGeom>
            <a:noFill/>
            <a:ln w="28575">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35232" name="Line 32"/>
            <p:cNvSpPr>
              <a:spLocks noChangeShapeType="1"/>
            </p:cNvSpPr>
            <p:nvPr/>
          </p:nvSpPr>
          <p:spPr bwMode="auto">
            <a:xfrm flipH="1">
              <a:off x="1728" y="3264"/>
              <a:ext cx="240" cy="0"/>
            </a:xfrm>
            <a:prstGeom prst="line">
              <a:avLst/>
            </a:prstGeom>
            <a:noFill/>
            <a:ln w="28575">
              <a:solidFill>
                <a:srgbClr val="FF3300"/>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435233" name="Text Box 33"/>
          <p:cNvSpPr txBox="1">
            <a:spLocks noChangeArrowheads="1"/>
          </p:cNvSpPr>
          <p:nvPr/>
        </p:nvSpPr>
        <p:spPr bwMode="auto">
          <a:xfrm>
            <a:off x="2144713" y="5108575"/>
            <a:ext cx="990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i="1">
                <a:solidFill>
                  <a:srgbClr val="000018"/>
                </a:solidFill>
                <a:cs typeface="Times New Roman" panose="02020603050405020304" pitchFamily="18" charset="0"/>
              </a:rPr>
              <a:t>t</a:t>
            </a:r>
            <a:r>
              <a:rPr lang="en-US" altLang="zh-CN" sz="2800" baseline="-25000">
                <a:solidFill>
                  <a:srgbClr val="000018"/>
                </a:solidFill>
                <a:cs typeface="Times New Roman" panose="02020603050405020304" pitchFamily="18" charset="0"/>
              </a:rPr>
              <a:t>pd1</a:t>
            </a:r>
            <a:endParaRPr lang="en-US" altLang="zh-CN" sz="2800">
              <a:solidFill>
                <a:srgbClr val="000018"/>
              </a:solidFill>
              <a:cs typeface="Times New Roman" panose="02020603050405020304" pitchFamily="18" charset="0"/>
            </a:endParaRPr>
          </a:p>
        </p:txBody>
      </p:sp>
      <p:sp>
        <p:nvSpPr>
          <p:cNvPr id="435234" name="Rectangle 34"/>
          <p:cNvSpPr>
            <a:spLocks noChangeArrowheads="1"/>
          </p:cNvSpPr>
          <p:nvPr/>
        </p:nvSpPr>
        <p:spPr bwMode="auto">
          <a:xfrm>
            <a:off x="4049713" y="5108575"/>
            <a:ext cx="762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i="1">
                <a:solidFill>
                  <a:srgbClr val="000018"/>
                </a:solidFill>
                <a:cs typeface="Times New Roman" panose="02020603050405020304" pitchFamily="18" charset="0"/>
              </a:rPr>
              <a:t>t</a:t>
            </a:r>
            <a:r>
              <a:rPr lang="en-US" altLang="zh-CN" sz="2800" baseline="-25000">
                <a:solidFill>
                  <a:srgbClr val="000018"/>
                </a:solidFill>
                <a:cs typeface="Times New Roman" panose="02020603050405020304" pitchFamily="18" charset="0"/>
              </a:rPr>
              <a:t>pd2</a:t>
            </a:r>
          </a:p>
        </p:txBody>
      </p:sp>
      <p:graphicFrame>
        <p:nvGraphicFramePr>
          <p:cNvPr id="435235" name="Object 35"/>
          <p:cNvGraphicFramePr>
            <a:graphicFrameLocks noChangeAspect="1"/>
          </p:cNvGraphicFramePr>
          <p:nvPr/>
        </p:nvGraphicFramePr>
        <p:xfrm>
          <a:off x="5443538" y="765175"/>
          <a:ext cx="1943100" cy="935038"/>
        </p:xfrm>
        <a:graphic>
          <a:graphicData uri="http://schemas.openxmlformats.org/presentationml/2006/ole">
            <mc:AlternateContent xmlns:mc="http://schemas.openxmlformats.org/markup-compatibility/2006">
              <mc:Choice xmlns:v="urn:schemas-microsoft-com:vml" Requires="v">
                <p:oleObj spid="_x0000_s3077" name="公式" r:id="rId3" imgW="952200" imgH="406080" progId="Equation.3">
                  <p:embed/>
                </p:oleObj>
              </mc:Choice>
              <mc:Fallback>
                <p:oleObj name="公式" r:id="rId3" imgW="952200" imgH="4060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3538" y="765175"/>
                        <a:ext cx="1943100" cy="935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5236" name="Rectangle 36"/>
          <p:cNvSpPr>
            <a:spLocks noChangeArrowheads="1"/>
          </p:cNvSpPr>
          <p:nvPr/>
        </p:nvSpPr>
        <p:spPr bwMode="auto">
          <a:xfrm>
            <a:off x="419100" y="5704730"/>
            <a:ext cx="7162800" cy="527580"/>
          </a:xfrm>
          <a:prstGeom prst="rect">
            <a:avLst/>
          </a:prstGeom>
          <a:noFill/>
          <a:ln w="9525">
            <a:noFill/>
            <a:miter lim="800000"/>
            <a:headEnd/>
            <a:tailEnd/>
          </a:ln>
          <a:effectLst/>
        </p:spPr>
        <p:txBody>
          <a:bodyPr>
            <a:spAutoFit/>
          </a:bodyPr>
          <a:lstStyle/>
          <a:p>
            <a:pPr>
              <a:lnSpc>
                <a:spcPct val="110000"/>
              </a:lnSpc>
              <a:spcBef>
                <a:spcPct val="50000"/>
              </a:spcBef>
              <a:defRPr/>
            </a:pPr>
            <a:r>
              <a:rPr lang="en-US" altLang="zh-CN" sz="2800" b="1" dirty="0">
                <a:latin typeface="Times New Roman" panose="02020603050405020304" pitchFamily="18" charset="0"/>
                <a:cs typeface="Times New Roman" panose="02020603050405020304" pitchFamily="18" charset="0"/>
              </a:rPr>
              <a:t> TTL</a:t>
            </a:r>
            <a:r>
              <a:rPr lang="zh-CN" altLang="zh-CN" sz="2800" b="1" dirty="0">
                <a:latin typeface="Times New Roman" panose="02020603050405020304" pitchFamily="18" charset="0"/>
                <a:cs typeface="Times New Roman" panose="02020603050405020304" pitchFamily="18" charset="0"/>
              </a:rPr>
              <a:t>的 </a:t>
            </a:r>
            <a:r>
              <a:rPr lang="en-US" altLang="zh-CN" sz="2800" b="1" i="1" dirty="0" err="1">
                <a:latin typeface="Times New Roman" panose="02020603050405020304" pitchFamily="18" charset="0"/>
                <a:cs typeface="Times New Roman" panose="02020603050405020304" pitchFamily="18" charset="0"/>
              </a:rPr>
              <a:t>t</a:t>
            </a:r>
            <a:r>
              <a:rPr lang="en-US" altLang="zh-CN" sz="2800" b="1" baseline="-25000" dirty="0" err="1">
                <a:latin typeface="Times New Roman" panose="02020603050405020304" pitchFamily="18" charset="0"/>
                <a:cs typeface="Times New Roman" panose="02020603050405020304" pitchFamily="18" charset="0"/>
              </a:rPr>
              <a:t>pd</a:t>
            </a:r>
            <a:r>
              <a:rPr lang="en-US" altLang="zh-CN" sz="2800" b="1" baseline="-25000" dirty="0">
                <a:latin typeface="Times New Roman" panose="02020603050405020304" pitchFamily="18" charset="0"/>
                <a:cs typeface="Times New Roman" panose="02020603050405020304" pitchFamily="18" charset="0"/>
              </a:rPr>
              <a:t> </a:t>
            </a:r>
            <a:r>
              <a:rPr lang="zh-CN" altLang="en-US" sz="2800" b="1" dirty="0">
                <a:latin typeface="Times New Roman" panose="02020603050405020304" pitchFamily="18" charset="0"/>
                <a:cs typeface="Times New Roman" panose="02020603050405020304" pitchFamily="18" charset="0"/>
              </a:rPr>
              <a:t>约在 </a:t>
            </a:r>
            <a:r>
              <a:rPr lang="en-US" altLang="zh-CN" sz="2800" b="1" dirty="0">
                <a:latin typeface="Times New Roman" panose="02020603050405020304" pitchFamily="18" charset="0"/>
                <a:cs typeface="Times New Roman" panose="02020603050405020304" pitchFamily="18" charset="0"/>
              </a:rPr>
              <a:t>10ns ~ 40ns</a:t>
            </a:r>
            <a:r>
              <a:rPr lang="zh-CN" altLang="en-US" sz="2800" b="1" dirty="0">
                <a:latin typeface="Times New Roman" panose="02020603050405020304" pitchFamily="18" charset="0"/>
                <a:cs typeface="Times New Roman" panose="02020603050405020304" pitchFamily="18" charset="0"/>
              </a:rPr>
              <a:t>，此值愈小愈好。</a:t>
            </a:r>
          </a:p>
        </p:txBody>
      </p:sp>
      <p:sp>
        <p:nvSpPr>
          <p:cNvPr id="435237" name="Rectangle 37" descr="40%"/>
          <p:cNvSpPr>
            <a:spLocks noChangeArrowheads="1"/>
          </p:cNvSpPr>
          <p:nvPr/>
        </p:nvSpPr>
        <p:spPr bwMode="auto">
          <a:xfrm>
            <a:off x="5448299" y="2032000"/>
            <a:ext cx="2133601" cy="523220"/>
          </a:xfrm>
          <a:prstGeom prst="rect">
            <a:avLst/>
          </a:prstGeom>
          <a:pattFill prst="pct40">
            <a:fgClr>
              <a:srgbClr val="FFCCFF"/>
            </a:fgClr>
            <a:bgClr>
              <a:srgbClr val="FFFFFF"/>
            </a:bgClr>
          </a:pattFill>
          <a:ln w="38100">
            <a:solidFill>
              <a:srgbClr val="FF0000"/>
            </a:solidFill>
            <a:miter lim="800000"/>
            <a:headEnd/>
            <a:tailEnd/>
          </a:ln>
        </p:spPr>
        <p:txBody>
          <a:bodyPr wrap="square">
            <a:spAutoFit/>
          </a:bodyPr>
          <a:lstStyle/>
          <a:p>
            <a:pPr>
              <a:spcBef>
                <a:spcPct val="50000"/>
              </a:spcBef>
              <a:defRPr/>
            </a:pPr>
            <a:r>
              <a:rPr lang="zh-CN" altLang="zh-CN" sz="2800" b="1">
                <a:solidFill>
                  <a:schemeClr val="accent2"/>
                </a:solidFill>
                <a:latin typeface="Times New Roman" panose="02020603050405020304" pitchFamily="18" charset="0"/>
                <a:cs typeface="Times New Roman" panose="02020603050405020304" pitchFamily="18" charset="0"/>
              </a:rPr>
              <a:t>输入波形</a:t>
            </a:r>
            <a:r>
              <a:rPr lang="en-US" altLang="zh-CN" sz="2800" b="1" i="1">
                <a:solidFill>
                  <a:schemeClr val="accent2"/>
                </a:solidFill>
                <a:latin typeface="Times New Roman" panose="02020603050405020304" pitchFamily="18" charset="0"/>
                <a:cs typeface="Times New Roman" panose="02020603050405020304" pitchFamily="18" charset="0"/>
              </a:rPr>
              <a:t>u</a:t>
            </a:r>
            <a:r>
              <a:rPr lang="en-US" altLang="zh-CN" sz="2800" b="1" baseline="-25000">
                <a:solidFill>
                  <a:schemeClr val="accent2"/>
                </a:solidFill>
                <a:latin typeface="Times New Roman" panose="02020603050405020304" pitchFamily="18" charset="0"/>
                <a:cs typeface="Times New Roman" panose="02020603050405020304" pitchFamily="18" charset="0"/>
              </a:rPr>
              <a:t>i</a:t>
            </a:r>
            <a:endParaRPr lang="en-US" altLang="zh-CN" sz="2800" b="1">
              <a:solidFill>
                <a:schemeClr val="accent2"/>
              </a:solidFill>
              <a:latin typeface="Times New Roman" panose="02020603050405020304" pitchFamily="18" charset="0"/>
              <a:cs typeface="Times New Roman" panose="02020603050405020304" pitchFamily="18" charset="0"/>
            </a:endParaRPr>
          </a:p>
        </p:txBody>
      </p:sp>
      <p:sp>
        <p:nvSpPr>
          <p:cNvPr id="435238" name="Rectangle 38" descr="40%"/>
          <p:cNvSpPr>
            <a:spLocks noChangeArrowheads="1"/>
          </p:cNvSpPr>
          <p:nvPr/>
        </p:nvSpPr>
        <p:spPr bwMode="auto">
          <a:xfrm>
            <a:off x="5448300" y="3736975"/>
            <a:ext cx="2133600" cy="523220"/>
          </a:xfrm>
          <a:prstGeom prst="rect">
            <a:avLst/>
          </a:prstGeom>
          <a:pattFill prst="pct40">
            <a:fgClr>
              <a:srgbClr val="FFFF66"/>
            </a:fgClr>
            <a:bgClr>
              <a:srgbClr val="FFFFFF"/>
            </a:bgClr>
          </a:pattFill>
          <a:ln w="38100">
            <a:solidFill>
              <a:srgbClr val="FF0000"/>
            </a:solidFill>
            <a:miter lim="800000"/>
            <a:headEnd/>
            <a:tailEnd/>
          </a:ln>
        </p:spPr>
        <p:txBody>
          <a:bodyPr wrap="square">
            <a:spAutoFit/>
          </a:bodyPr>
          <a:lstStyle/>
          <a:p>
            <a:pPr>
              <a:spcBef>
                <a:spcPct val="50000"/>
              </a:spcBef>
              <a:defRPr/>
            </a:pPr>
            <a:r>
              <a:rPr lang="zh-CN" altLang="zh-CN" sz="2800" b="1">
                <a:solidFill>
                  <a:srgbClr val="FF3300"/>
                </a:solidFill>
                <a:latin typeface="Times New Roman" panose="02020603050405020304" pitchFamily="18" charset="0"/>
                <a:cs typeface="Times New Roman" panose="02020603050405020304" pitchFamily="18" charset="0"/>
              </a:rPr>
              <a:t>输出波形</a:t>
            </a:r>
            <a:r>
              <a:rPr lang="en-US" altLang="zh-CN" sz="2800" b="1" i="1">
                <a:solidFill>
                  <a:srgbClr val="FF3300"/>
                </a:solidFill>
                <a:latin typeface="Times New Roman" panose="02020603050405020304" pitchFamily="18" charset="0"/>
                <a:cs typeface="Times New Roman" panose="02020603050405020304" pitchFamily="18" charset="0"/>
              </a:rPr>
              <a:t>u</a:t>
            </a:r>
            <a:r>
              <a:rPr lang="en-US" altLang="zh-CN" sz="2800" b="1" baseline="-25000">
                <a:solidFill>
                  <a:srgbClr val="FF3300"/>
                </a:solidFill>
                <a:latin typeface="Times New Roman" panose="02020603050405020304" pitchFamily="18" charset="0"/>
                <a:cs typeface="Times New Roman" panose="02020603050405020304" pitchFamily="18" charset="0"/>
              </a:rPr>
              <a:t>O</a:t>
            </a:r>
          </a:p>
        </p:txBody>
      </p:sp>
    </p:spTree>
    <p:extLst>
      <p:ext uri="{BB962C8B-B14F-4D97-AF65-F5344CB8AC3E}">
        <p14:creationId xmlns:p14="http://schemas.microsoft.com/office/powerpoint/2010/main" val="33019328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nodeType="afterGroup">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43523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nodeType="afterGroup">
                            <p:stCondLst>
                              <p:cond delay="500"/>
                            </p:stCondLst>
                            <p:childTnLst>
                              <p:par>
                                <p:cTn id="17" presetID="1" presetClass="entr" presetSubtype="0" fill="hold" grpId="0" nodeType="afterEffect">
                                  <p:stCondLst>
                                    <p:cond delay="0"/>
                                  </p:stCondLst>
                                  <p:childTnLst>
                                    <p:set>
                                      <p:cBhvr>
                                        <p:cTn id="18" dur="1" fill="hold">
                                          <p:stCondLst>
                                            <p:cond delay="499"/>
                                          </p:stCondLst>
                                        </p:cTn>
                                        <p:tgtEl>
                                          <p:spTgt spid="43523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childTnLst>
                          </p:cTn>
                        </p:par>
                        <p:par>
                          <p:cTn id="24" fill="hold" nodeType="afterGroup">
                            <p:stCondLst>
                              <p:cond delay="500"/>
                            </p:stCondLst>
                            <p:childTnLst>
                              <p:par>
                                <p:cTn id="25" presetID="3" presetClass="entr" presetSubtype="10"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up)">
                                      <p:cBhvr>
                                        <p:cTn id="32" dur="500"/>
                                        <p:tgtEl>
                                          <p:spTgt spid="5"/>
                                        </p:tgtEl>
                                      </p:cBhvr>
                                    </p:animEffect>
                                  </p:childTnLst>
                                </p:cTn>
                              </p:par>
                            </p:childTnLst>
                          </p:cTn>
                        </p:par>
                        <p:par>
                          <p:cTn id="33" fill="hold" nodeType="afterGroup">
                            <p:stCondLst>
                              <p:cond delay="500"/>
                            </p:stCondLst>
                            <p:childTnLst>
                              <p:par>
                                <p:cTn id="34" presetID="4" presetClass="entr" presetSubtype="16" fill="hold" nodeType="afterEffect">
                                  <p:stCondLst>
                                    <p:cond delay="1000"/>
                                  </p:stCondLst>
                                  <p:childTnLst>
                                    <p:set>
                                      <p:cBhvr>
                                        <p:cTn id="35" dur="1" fill="hold">
                                          <p:stCondLst>
                                            <p:cond delay="0"/>
                                          </p:stCondLst>
                                        </p:cTn>
                                        <p:tgtEl>
                                          <p:spTgt spid="8"/>
                                        </p:tgtEl>
                                        <p:attrNameLst>
                                          <p:attrName>style.visibility</p:attrName>
                                        </p:attrNameLst>
                                      </p:cBhvr>
                                      <p:to>
                                        <p:strVal val="visible"/>
                                      </p:to>
                                    </p:set>
                                    <p:animEffect transition="in" filter="box(in)">
                                      <p:cBhvr>
                                        <p:cTn id="36" dur="500"/>
                                        <p:tgtEl>
                                          <p:spTgt spid="8"/>
                                        </p:tgtEl>
                                      </p:cBhvr>
                                    </p:animEffect>
                                  </p:childTnLst>
                                </p:cTn>
                              </p:par>
                            </p:childTnLst>
                          </p:cTn>
                        </p:par>
                        <p:par>
                          <p:cTn id="37" fill="hold" nodeType="afterGroup">
                            <p:stCondLst>
                              <p:cond delay="2000"/>
                            </p:stCondLst>
                            <p:childTnLst>
                              <p:par>
                                <p:cTn id="38" presetID="4" presetClass="entr" presetSubtype="32" fill="hold" grpId="0" nodeType="afterEffect">
                                  <p:stCondLst>
                                    <p:cond delay="0"/>
                                  </p:stCondLst>
                                  <p:childTnLst>
                                    <p:set>
                                      <p:cBhvr>
                                        <p:cTn id="39" dur="1" fill="hold">
                                          <p:stCondLst>
                                            <p:cond delay="0"/>
                                          </p:stCondLst>
                                        </p:cTn>
                                        <p:tgtEl>
                                          <p:spTgt spid="435233"/>
                                        </p:tgtEl>
                                        <p:attrNameLst>
                                          <p:attrName>style.visibility</p:attrName>
                                        </p:attrNameLst>
                                      </p:cBhvr>
                                      <p:to>
                                        <p:strVal val="visible"/>
                                      </p:to>
                                    </p:set>
                                    <p:animEffect transition="in" filter="box(out)">
                                      <p:cBhvr>
                                        <p:cTn id="40" dur="500"/>
                                        <p:tgtEl>
                                          <p:spTgt spid="435233"/>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1"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up)">
                                      <p:cBhvr>
                                        <p:cTn id="45" dur="500"/>
                                        <p:tgtEl>
                                          <p:spTgt spid="6"/>
                                        </p:tgtEl>
                                      </p:cBhvr>
                                    </p:animEffect>
                                  </p:childTnLst>
                                </p:cTn>
                              </p:par>
                            </p:childTnLst>
                          </p:cTn>
                        </p:par>
                        <p:par>
                          <p:cTn id="46" fill="hold" nodeType="afterGroup">
                            <p:stCondLst>
                              <p:cond delay="500"/>
                            </p:stCondLst>
                            <p:childTnLst>
                              <p:par>
                                <p:cTn id="47" presetID="4" presetClass="entr" presetSubtype="16" fill="hold" nodeType="afterEffect">
                                  <p:stCondLst>
                                    <p:cond delay="1000"/>
                                  </p:stCondLst>
                                  <p:childTnLst>
                                    <p:set>
                                      <p:cBhvr>
                                        <p:cTn id="48" dur="1" fill="hold">
                                          <p:stCondLst>
                                            <p:cond delay="0"/>
                                          </p:stCondLst>
                                        </p:cTn>
                                        <p:tgtEl>
                                          <p:spTgt spid="9"/>
                                        </p:tgtEl>
                                        <p:attrNameLst>
                                          <p:attrName>style.visibility</p:attrName>
                                        </p:attrNameLst>
                                      </p:cBhvr>
                                      <p:to>
                                        <p:strVal val="visible"/>
                                      </p:to>
                                    </p:set>
                                    <p:animEffect transition="in" filter="box(in)">
                                      <p:cBhvr>
                                        <p:cTn id="49" dur="500"/>
                                        <p:tgtEl>
                                          <p:spTgt spid="9"/>
                                        </p:tgtEl>
                                      </p:cBhvr>
                                    </p:animEffect>
                                  </p:childTnLst>
                                </p:cTn>
                              </p:par>
                            </p:childTnLst>
                          </p:cTn>
                        </p:par>
                        <p:par>
                          <p:cTn id="50" fill="hold" nodeType="afterGroup">
                            <p:stCondLst>
                              <p:cond delay="2000"/>
                            </p:stCondLst>
                            <p:childTnLst>
                              <p:par>
                                <p:cTn id="51" presetID="4" presetClass="entr" presetSubtype="32" fill="hold" grpId="0" nodeType="afterEffect">
                                  <p:stCondLst>
                                    <p:cond delay="0"/>
                                  </p:stCondLst>
                                  <p:childTnLst>
                                    <p:set>
                                      <p:cBhvr>
                                        <p:cTn id="52" dur="1" fill="hold">
                                          <p:stCondLst>
                                            <p:cond delay="0"/>
                                          </p:stCondLst>
                                        </p:cTn>
                                        <p:tgtEl>
                                          <p:spTgt spid="435234"/>
                                        </p:tgtEl>
                                        <p:attrNameLst>
                                          <p:attrName>style.visibility</p:attrName>
                                        </p:attrNameLst>
                                      </p:cBhvr>
                                      <p:to>
                                        <p:strVal val="visible"/>
                                      </p:to>
                                    </p:set>
                                    <p:animEffect transition="in" filter="box(out)">
                                      <p:cBhvr>
                                        <p:cTn id="53" dur="500"/>
                                        <p:tgtEl>
                                          <p:spTgt spid="435234"/>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435235"/>
                                        </p:tgtEl>
                                        <p:attrNameLst>
                                          <p:attrName>style.visibility</p:attrName>
                                        </p:attrNameLst>
                                      </p:cBhvr>
                                      <p:to>
                                        <p:strVal val="visible"/>
                                      </p:to>
                                    </p:set>
                                    <p:animEffect transition="in" filter="wipe(left)">
                                      <p:cBhvr>
                                        <p:cTn id="58" dur="500"/>
                                        <p:tgtEl>
                                          <p:spTgt spid="435235"/>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435236"/>
                                        </p:tgtEl>
                                        <p:attrNameLst>
                                          <p:attrName>style.visibility</p:attrName>
                                        </p:attrNameLst>
                                      </p:cBhvr>
                                      <p:to>
                                        <p:strVal val="visible"/>
                                      </p:to>
                                    </p:set>
                                    <p:animEffect transition="in" filter="wipe(left)">
                                      <p:cBhvr>
                                        <p:cTn id="63" dur="500"/>
                                        <p:tgtEl>
                                          <p:spTgt spid="435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233" grpId="0" autoUpdateAnimBg="0"/>
      <p:bldP spid="435234" grpId="0" autoUpdateAnimBg="0"/>
      <p:bldP spid="435236" grpId="0" autoUpdateAnimBg="0"/>
      <p:bldP spid="435237" grpId="0" animBg="1" autoUpdateAnimBg="0"/>
      <p:bldP spid="435238" grpId="0" animBg="1"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8850" name="Picture 241" descr="图片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6650" y="1382713"/>
            <a:ext cx="6761163" cy="451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211"/>
          <p:cNvGrpSpPr>
            <a:grpSpLocks/>
          </p:cNvGrpSpPr>
          <p:nvPr/>
        </p:nvGrpSpPr>
        <p:grpSpPr bwMode="auto">
          <a:xfrm>
            <a:off x="3798888" y="2403475"/>
            <a:ext cx="1612900" cy="2438400"/>
            <a:chOff x="2432" y="1485"/>
            <a:chExt cx="1056" cy="1536"/>
          </a:xfrm>
        </p:grpSpPr>
        <p:sp>
          <p:nvSpPr>
            <p:cNvPr id="436436" name="Line 212"/>
            <p:cNvSpPr>
              <a:spLocks noChangeShapeType="1"/>
            </p:cNvSpPr>
            <p:nvPr/>
          </p:nvSpPr>
          <p:spPr bwMode="auto">
            <a:xfrm>
              <a:off x="2583" y="2589"/>
              <a:ext cx="503" cy="0"/>
            </a:xfrm>
            <a:prstGeom prst="line">
              <a:avLst/>
            </a:prstGeom>
            <a:noFill/>
            <a:ln w="38100">
              <a:solidFill>
                <a:srgbClr val="CC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nvGrpSpPr>
            <p:cNvPr id="78870" name="Group 213"/>
            <p:cNvGrpSpPr>
              <a:grpSpLocks/>
            </p:cNvGrpSpPr>
            <p:nvPr/>
          </p:nvGrpSpPr>
          <p:grpSpPr bwMode="auto">
            <a:xfrm>
              <a:off x="2432" y="1485"/>
              <a:ext cx="1056" cy="1536"/>
              <a:chOff x="2432" y="1485"/>
              <a:chExt cx="1056" cy="1536"/>
            </a:xfrm>
          </p:grpSpPr>
          <p:grpSp>
            <p:nvGrpSpPr>
              <p:cNvPr id="78871" name="Group 214"/>
              <p:cNvGrpSpPr>
                <a:grpSpLocks/>
              </p:cNvGrpSpPr>
              <p:nvPr/>
            </p:nvGrpSpPr>
            <p:grpSpPr bwMode="auto">
              <a:xfrm>
                <a:off x="3075" y="1677"/>
                <a:ext cx="413" cy="288"/>
                <a:chOff x="2928" y="2448"/>
                <a:chExt cx="432" cy="336"/>
              </a:xfrm>
            </p:grpSpPr>
            <p:grpSp>
              <p:nvGrpSpPr>
                <p:cNvPr id="78875" name="Group 215"/>
                <p:cNvGrpSpPr>
                  <a:grpSpLocks/>
                </p:cNvGrpSpPr>
                <p:nvPr/>
              </p:nvGrpSpPr>
              <p:grpSpPr bwMode="auto">
                <a:xfrm>
                  <a:off x="3024" y="2448"/>
                  <a:ext cx="192" cy="336"/>
                  <a:chOff x="864" y="2976"/>
                  <a:chExt cx="192" cy="336"/>
                </a:xfrm>
              </p:grpSpPr>
              <p:sp>
                <p:nvSpPr>
                  <p:cNvPr id="436440" name="Line 216"/>
                  <p:cNvSpPr>
                    <a:spLocks noChangeShapeType="1"/>
                  </p:cNvSpPr>
                  <p:nvPr/>
                </p:nvSpPr>
                <p:spPr bwMode="auto">
                  <a:xfrm>
                    <a:off x="864" y="2976"/>
                    <a:ext cx="0" cy="336"/>
                  </a:xfrm>
                  <a:prstGeom prst="line">
                    <a:avLst/>
                  </a:prstGeom>
                  <a:noFill/>
                  <a:ln w="38100">
                    <a:solidFill>
                      <a:srgbClr val="CC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6441" name="Line 217"/>
                  <p:cNvSpPr>
                    <a:spLocks noChangeShapeType="1"/>
                  </p:cNvSpPr>
                  <p:nvPr/>
                </p:nvSpPr>
                <p:spPr bwMode="auto">
                  <a:xfrm flipV="1">
                    <a:off x="864" y="3024"/>
                    <a:ext cx="192" cy="145"/>
                  </a:xfrm>
                  <a:prstGeom prst="line">
                    <a:avLst/>
                  </a:prstGeom>
                  <a:noFill/>
                  <a:ln w="38100">
                    <a:solidFill>
                      <a:srgbClr val="CC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6442" name="Line 218"/>
                  <p:cNvSpPr>
                    <a:spLocks noChangeShapeType="1"/>
                  </p:cNvSpPr>
                  <p:nvPr/>
                </p:nvSpPr>
                <p:spPr bwMode="auto">
                  <a:xfrm>
                    <a:off x="1056" y="3024"/>
                    <a:ext cx="0" cy="288"/>
                  </a:xfrm>
                  <a:prstGeom prst="line">
                    <a:avLst/>
                  </a:prstGeom>
                  <a:noFill/>
                  <a:ln w="38100">
                    <a:solidFill>
                      <a:srgbClr val="CC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6443" name="Line 219"/>
                  <p:cNvSpPr>
                    <a:spLocks noChangeShapeType="1"/>
                  </p:cNvSpPr>
                  <p:nvPr/>
                </p:nvSpPr>
                <p:spPr bwMode="auto">
                  <a:xfrm>
                    <a:off x="864" y="3169"/>
                    <a:ext cx="192" cy="143"/>
                  </a:xfrm>
                  <a:prstGeom prst="line">
                    <a:avLst/>
                  </a:prstGeom>
                  <a:noFill/>
                  <a:ln w="38100">
                    <a:solidFill>
                      <a:srgbClr val="CC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sp>
              <p:nvSpPr>
                <p:cNvPr id="436444" name="Line 220"/>
                <p:cNvSpPr>
                  <a:spLocks noChangeShapeType="1"/>
                </p:cNvSpPr>
                <p:nvPr/>
              </p:nvSpPr>
              <p:spPr bwMode="auto">
                <a:xfrm>
                  <a:off x="2928" y="2641"/>
                  <a:ext cx="432" cy="0"/>
                </a:xfrm>
                <a:prstGeom prst="line">
                  <a:avLst/>
                </a:prstGeom>
                <a:noFill/>
                <a:ln w="38100">
                  <a:solidFill>
                    <a:srgbClr val="CC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sp>
            <p:nvSpPr>
              <p:cNvPr id="436445" name="Line 221"/>
              <p:cNvSpPr>
                <a:spLocks noChangeShapeType="1"/>
              </p:cNvSpPr>
              <p:nvPr/>
            </p:nvSpPr>
            <p:spPr bwMode="auto">
              <a:xfrm>
                <a:off x="3075" y="1847"/>
                <a:ext cx="0" cy="744"/>
              </a:xfrm>
              <a:prstGeom prst="line">
                <a:avLst/>
              </a:prstGeom>
              <a:noFill/>
              <a:ln w="38100">
                <a:solidFill>
                  <a:srgbClr val="CC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78873" name="Rectangle 222"/>
              <p:cNvSpPr>
                <a:spLocks noChangeArrowheads="1"/>
              </p:cNvSpPr>
              <p:nvPr/>
            </p:nvSpPr>
            <p:spPr bwMode="auto">
              <a:xfrm>
                <a:off x="3075" y="1485"/>
                <a:ext cx="36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CC0000"/>
                    </a:solidFill>
                    <a:cs typeface="Times New Roman" panose="02020603050405020304" pitchFamily="18" charset="0"/>
                  </a:rPr>
                  <a:t>  D</a:t>
                </a:r>
              </a:p>
            </p:txBody>
          </p:sp>
          <p:sp>
            <p:nvSpPr>
              <p:cNvPr id="78874" name="Rectangle 223"/>
              <p:cNvSpPr>
                <a:spLocks noChangeArrowheads="1"/>
              </p:cNvSpPr>
              <p:nvPr/>
            </p:nvSpPr>
            <p:spPr bwMode="auto">
              <a:xfrm>
                <a:off x="2432" y="2733"/>
                <a:ext cx="25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1">
                    <a:solidFill>
                      <a:srgbClr val="CC0000"/>
                    </a:solidFill>
                    <a:cs typeface="Times New Roman" panose="02020603050405020304" pitchFamily="18" charset="0"/>
                  </a:rPr>
                  <a:t>E</a:t>
                </a:r>
                <a:endParaRPr lang="en-US" altLang="zh-CN">
                  <a:solidFill>
                    <a:srgbClr val="FF3300"/>
                  </a:solidFill>
                  <a:cs typeface="Times New Roman" panose="02020603050405020304" pitchFamily="18" charset="0"/>
                </a:endParaRPr>
              </a:p>
            </p:txBody>
          </p:sp>
        </p:grpSp>
      </p:grpSp>
      <p:sp>
        <p:nvSpPr>
          <p:cNvPr id="436448" name="Rectangle 224"/>
          <p:cNvSpPr>
            <a:spLocks noGrp="1" noChangeArrowheads="1"/>
          </p:cNvSpPr>
          <p:nvPr>
            <p:ph type="subTitle" idx="1"/>
          </p:nvPr>
        </p:nvSpPr>
        <p:spPr bwMode="auto">
          <a:xfrm>
            <a:off x="219586" y="626269"/>
            <a:ext cx="4876800" cy="60960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en-US" altLang="zh-CN" sz="3200" b="1" dirty="0" smtClean="0">
                <a:latin typeface="Times New Roman" panose="02020603050405020304" pitchFamily="18" charset="0"/>
                <a:cs typeface="Times New Roman" panose="02020603050405020304" pitchFamily="18" charset="0"/>
              </a:rPr>
              <a:t>20.3.2   </a:t>
            </a:r>
            <a:r>
              <a:rPr lang="zh-CN" altLang="en-US" sz="3200" b="1" dirty="0" smtClean="0">
                <a:latin typeface="Times New Roman" panose="02020603050405020304" pitchFamily="18" charset="0"/>
                <a:cs typeface="Times New Roman" panose="02020603050405020304" pitchFamily="18" charset="0"/>
              </a:rPr>
              <a:t>三态输出与非门</a:t>
            </a:r>
          </a:p>
        </p:txBody>
      </p:sp>
      <p:grpSp>
        <p:nvGrpSpPr>
          <p:cNvPr id="6" name="Group 225"/>
          <p:cNvGrpSpPr>
            <a:grpSpLocks/>
          </p:cNvGrpSpPr>
          <p:nvPr/>
        </p:nvGrpSpPr>
        <p:grpSpPr bwMode="auto">
          <a:xfrm>
            <a:off x="98425" y="2362200"/>
            <a:ext cx="2592388" cy="3540125"/>
            <a:chOff x="113" y="1443"/>
            <a:chExt cx="1633" cy="2230"/>
          </a:xfrm>
        </p:grpSpPr>
        <p:sp>
          <p:nvSpPr>
            <p:cNvPr id="436450" name="AutoShape 226" descr="10%"/>
            <p:cNvSpPr>
              <a:spLocks noChangeArrowheads="1"/>
            </p:cNvSpPr>
            <p:nvPr/>
          </p:nvSpPr>
          <p:spPr bwMode="auto">
            <a:xfrm>
              <a:off x="113" y="1443"/>
              <a:ext cx="1633" cy="2230"/>
            </a:xfrm>
            <a:prstGeom prst="verticalScroll">
              <a:avLst>
                <a:gd name="adj" fmla="val 12500"/>
              </a:avLst>
            </a:prstGeom>
            <a:pattFill prst="pct10">
              <a:fgClr>
                <a:srgbClr val="33CCFF"/>
              </a:fgClr>
              <a:bgClr>
                <a:srgbClr val="FFFFFF"/>
              </a:bgClr>
            </a:pattFill>
            <a:ln w="28575" cap="sq">
              <a:solidFill>
                <a:srgbClr val="006600"/>
              </a:solidFill>
              <a:round/>
              <a:headEnd/>
              <a:tailEnd/>
            </a:ln>
            <a:effectLst/>
          </p:spPr>
          <p:txBody>
            <a:bodyPr anchor="ctr">
              <a:spAutoFit/>
            </a:bodyPr>
            <a:lstStyle/>
            <a:p>
              <a:pPr algn="ctr">
                <a:lnSpc>
                  <a:spcPct val="110000"/>
                </a:lnSpc>
                <a:spcBef>
                  <a:spcPct val="30000"/>
                </a:spcBef>
                <a:defRPr/>
              </a:pPr>
              <a:r>
                <a:rPr lang="zh-CN" altLang="en-US" sz="2800" b="1" dirty="0">
                  <a:latin typeface="Times New Roman" panose="02020603050405020304" pitchFamily="18" charset="0"/>
                  <a:cs typeface="Times New Roman" panose="02020603050405020304" pitchFamily="18" charset="0"/>
                </a:rPr>
                <a:t>当控制端为高电平</a:t>
              </a:r>
              <a:r>
                <a:rPr lang="en-US" altLang="zh-CN" sz="2800" b="1" dirty="0">
                  <a:solidFill>
                    <a:srgbClr val="FF0000"/>
                  </a:solidFill>
                  <a:latin typeface="Times New Roman" panose="02020603050405020304" pitchFamily="18" charset="0"/>
                  <a:cs typeface="Times New Roman" panose="02020603050405020304" pitchFamily="18" charset="0"/>
                </a:rPr>
                <a:t>1</a:t>
              </a:r>
              <a:r>
                <a:rPr lang="zh-CN" altLang="en-US" sz="2800" b="1" dirty="0">
                  <a:latin typeface="Times New Roman" panose="02020603050405020304" pitchFamily="18" charset="0"/>
                  <a:cs typeface="Times New Roman" panose="02020603050405020304" pitchFamily="18" charset="0"/>
                </a:rPr>
                <a:t>时</a:t>
              </a:r>
              <a:r>
                <a:rPr lang="en-US" altLang="zh-CN" sz="2800" b="1" dirty="0">
                  <a:latin typeface="Times New Roman" panose="02020603050405020304" pitchFamily="18" charset="0"/>
                  <a:cs typeface="Times New Roman" panose="02020603050405020304" pitchFamily="18" charset="0"/>
                </a:rPr>
                <a:t>, </a:t>
              </a:r>
              <a:r>
                <a:rPr lang="zh-CN" altLang="en-US" sz="2800" b="1" dirty="0">
                  <a:latin typeface="Times New Roman" panose="02020603050405020304" pitchFamily="18" charset="0"/>
                  <a:cs typeface="Times New Roman" panose="02020603050405020304" pitchFamily="18" charset="0"/>
                </a:rPr>
                <a:t>实现正常的与非逻辑关系</a:t>
              </a:r>
              <a:endParaRPr lang="zh-CN" altLang="en-US" sz="2800" b="1" dirty="0">
                <a:solidFill>
                  <a:srgbClr val="FF0000"/>
                </a:solidFill>
                <a:latin typeface="Times New Roman" panose="02020603050405020304" pitchFamily="18" charset="0"/>
                <a:cs typeface="Times New Roman" panose="02020603050405020304" pitchFamily="18" charset="0"/>
              </a:endParaRPr>
            </a:p>
            <a:p>
              <a:pPr algn="ctr">
                <a:lnSpc>
                  <a:spcPct val="110000"/>
                </a:lnSpc>
                <a:spcBef>
                  <a:spcPct val="30000"/>
                </a:spcBef>
                <a:defRPr/>
              </a:pPr>
              <a:r>
                <a:rPr lang="en-US" altLang="zh-CN" sz="2800" b="1" i="1" dirty="0">
                  <a:solidFill>
                    <a:srgbClr val="FF0000"/>
                  </a:solidFill>
                  <a:latin typeface="Times New Roman" panose="02020603050405020304" pitchFamily="18" charset="0"/>
                  <a:cs typeface="Times New Roman" panose="02020603050405020304" pitchFamily="18" charset="0"/>
                </a:rPr>
                <a:t>Y </a:t>
              </a:r>
              <a:r>
                <a:rPr lang="en-US" altLang="zh-CN" sz="2800" b="1" dirty="0">
                  <a:solidFill>
                    <a:srgbClr val="FF0000"/>
                  </a:solidFill>
                  <a:latin typeface="Times New Roman" panose="02020603050405020304" pitchFamily="18" charset="0"/>
                  <a:cs typeface="Times New Roman" panose="02020603050405020304" pitchFamily="18" charset="0"/>
                </a:rPr>
                <a:t>= </a:t>
              </a:r>
              <a:r>
                <a:rPr lang="en-US" altLang="zh-CN" sz="2800" b="1" i="1" dirty="0">
                  <a:solidFill>
                    <a:srgbClr val="FF0000"/>
                  </a:solidFill>
                  <a:latin typeface="Times New Roman" panose="02020603050405020304" pitchFamily="18" charset="0"/>
                  <a:cs typeface="Times New Roman" panose="02020603050405020304" pitchFamily="18" charset="0"/>
                </a:rPr>
                <a:t>A • B</a:t>
              </a:r>
              <a:endParaRPr lang="en-US" altLang="zh-CN" sz="2800" b="1" dirty="0">
                <a:solidFill>
                  <a:schemeClr val="bg1"/>
                </a:solidFill>
                <a:latin typeface="Times New Roman" panose="02020603050405020304" pitchFamily="18" charset="0"/>
                <a:cs typeface="Times New Roman" panose="02020603050405020304" pitchFamily="18" charset="0"/>
              </a:endParaRPr>
            </a:p>
          </p:txBody>
        </p:sp>
        <p:sp>
          <p:nvSpPr>
            <p:cNvPr id="436451" name="Line 227" descr="10%"/>
            <p:cNvSpPr>
              <a:spLocks noChangeShapeType="1"/>
            </p:cNvSpPr>
            <p:nvPr/>
          </p:nvSpPr>
          <p:spPr bwMode="auto">
            <a:xfrm>
              <a:off x="884" y="3142"/>
              <a:ext cx="451" cy="0"/>
            </a:xfrm>
            <a:prstGeom prst="line">
              <a:avLst/>
            </a:prstGeom>
            <a:noFill/>
            <a:ln w="28575" cap="sq">
              <a:solidFill>
                <a:srgbClr val="FF0000"/>
              </a:solidFill>
              <a:round/>
              <a:headEnd/>
              <a:tailEnd/>
            </a:ln>
            <a:effectLst/>
          </p:spPr>
          <p:txBody>
            <a:bodyPr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grpSp>
      <p:sp>
        <p:nvSpPr>
          <p:cNvPr id="436452" name="Text Box 228"/>
          <p:cNvSpPr txBox="1">
            <a:spLocks noChangeArrowheads="1"/>
          </p:cNvSpPr>
          <p:nvPr/>
        </p:nvSpPr>
        <p:spPr bwMode="auto">
          <a:xfrm>
            <a:off x="4159250" y="4338638"/>
            <a:ext cx="5397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CC0000"/>
                </a:solidFill>
                <a:cs typeface="Times New Roman" panose="02020603050405020304" pitchFamily="18" charset="0"/>
              </a:rPr>
              <a:t> 1 </a:t>
            </a:r>
          </a:p>
        </p:txBody>
      </p:sp>
      <p:sp>
        <p:nvSpPr>
          <p:cNvPr id="436453" name="Rectangle 229"/>
          <p:cNvSpPr>
            <a:spLocks noChangeArrowheads="1"/>
          </p:cNvSpPr>
          <p:nvPr/>
        </p:nvSpPr>
        <p:spPr bwMode="auto">
          <a:xfrm>
            <a:off x="534988" y="1327150"/>
            <a:ext cx="1600200" cy="685800"/>
          </a:xfrm>
          <a:prstGeom prst="rect">
            <a:avLst/>
          </a:prstGeom>
          <a:noFill/>
          <a:ln w="9525">
            <a:noFill/>
            <a:miter lim="800000"/>
            <a:headEnd/>
            <a:tailEnd/>
          </a:ln>
        </p:spPr>
        <p:txBody>
          <a:bodyPr/>
          <a:lstStyle/>
          <a:p>
            <a:pPr>
              <a:spcBef>
                <a:spcPct val="20000"/>
              </a:spcBef>
              <a:defRPr/>
            </a:pPr>
            <a:r>
              <a:rPr lang="en-US" altLang="zh-CN" sz="2800" b="1">
                <a:solidFill>
                  <a:srgbClr val="CC0000"/>
                </a:solidFill>
                <a:latin typeface="Times New Roman" panose="02020603050405020304" pitchFamily="18" charset="0"/>
                <a:cs typeface="Times New Roman" panose="02020603050405020304" pitchFamily="18" charset="0"/>
              </a:rPr>
              <a:t>1. </a:t>
            </a:r>
            <a:r>
              <a:rPr lang="zh-CN" altLang="en-US" sz="2800" b="1">
                <a:solidFill>
                  <a:srgbClr val="CC0000"/>
                </a:solidFill>
                <a:latin typeface="Times New Roman" panose="02020603050405020304" pitchFamily="18" charset="0"/>
                <a:cs typeface="Times New Roman" panose="02020603050405020304" pitchFamily="18" charset="0"/>
              </a:rPr>
              <a:t>电路</a:t>
            </a:r>
          </a:p>
        </p:txBody>
      </p:sp>
      <p:grpSp>
        <p:nvGrpSpPr>
          <p:cNvPr id="7" name="Group 230"/>
          <p:cNvGrpSpPr>
            <a:grpSpLocks/>
          </p:cNvGrpSpPr>
          <p:nvPr/>
        </p:nvGrpSpPr>
        <p:grpSpPr bwMode="auto">
          <a:xfrm>
            <a:off x="4768850" y="2403475"/>
            <a:ext cx="655638" cy="762000"/>
            <a:chOff x="2995" y="1485"/>
            <a:chExt cx="413" cy="480"/>
          </a:xfrm>
        </p:grpSpPr>
        <p:grpSp>
          <p:nvGrpSpPr>
            <p:cNvPr id="78859" name="Group 231"/>
            <p:cNvGrpSpPr>
              <a:grpSpLocks/>
            </p:cNvGrpSpPr>
            <p:nvPr/>
          </p:nvGrpSpPr>
          <p:grpSpPr bwMode="auto">
            <a:xfrm>
              <a:off x="2995" y="1677"/>
              <a:ext cx="413" cy="288"/>
              <a:chOff x="2928" y="2448"/>
              <a:chExt cx="432" cy="336"/>
            </a:xfrm>
          </p:grpSpPr>
          <p:grpSp>
            <p:nvGrpSpPr>
              <p:cNvPr id="78861" name="Group 232"/>
              <p:cNvGrpSpPr>
                <a:grpSpLocks/>
              </p:cNvGrpSpPr>
              <p:nvPr/>
            </p:nvGrpSpPr>
            <p:grpSpPr bwMode="auto">
              <a:xfrm>
                <a:off x="3024" y="2448"/>
                <a:ext cx="192" cy="336"/>
                <a:chOff x="864" y="2976"/>
                <a:chExt cx="192" cy="336"/>
              </a:xfrm>
            </p:grpSpPr>
            <p:sp>
              <p:nvSpPr>
                <p:cNvPr id="436457" name="Line 233"/>
                <p:cNvSpPr>
                  <a:spLocks noChangeShapeType="1"/>
                </p:cNvSpPr>
                <p:nvPr/>
              </p:nvSpPr>
              <p:spPr bwMode="auto">
                <a:xfrm>
                  <a:off x="864" y="2976"/>
                  <a:ext cx="0" cy="336"/>
                </a:xfrm>
                <a:prstGeom prst="line">
                  <a:avLst/>
                </a:prstGeom>
                <a:noFill/>
                <a:ln w="38100">
                  <a:solidFill>
                    <a:schemeClr val="bg1"/>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6458" name="Line 234"/>
                <p:cNvSpPr>
                  <a:spLocks noChangeShapeType="1"/>
                </p:cNvSpPr>
                <p:nvPr/>
              </p:nvSpPr>
              <p:spPr bwMode="auto">
                <a:xfrm flipV="1">
                  <a:off x="864" y="3024"/>
                  <a:ext cx="188" cy="145"/>
                </a:xfrm>
                <a:prstGeom prst="line">
                  <a:avLst/>
                </a:prstGeom>
                <a:noFill/>
                <a:ln w="38100">
                  <a:solidFill>
                    <a:schemeClr val="bg1"/>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6459" name="Line 235"/>
                <p:cNvSpPr>
                  <a:spLocks noChangeShapeType="1"/>
                </p:cNvSpPr>
                <p:nvPr/>
              </p:nvSpPr>
              <p:spPr bwMode="auto">
                <a:xfrm>
                  <a:off x="1056" y="3024"/>
                  <a:ext cx="0" cy="288"/>
                </a:xfrm>
                <a:prstGeom prst="line">
                  <a:avLst/>
                </a:prstGeom>
                <a:noFill/>
                <a:ln w="38100">
                  <a:solidFill>
                    <a:schemeClr val="bg1"/>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6460" name="Line 236"/>
                <p:cNvSpPr>
                  <a:spLocks noChangeShapeType="1"/>
                </p:cNvSpPr>
                <p:nvPr/>
              </p:nvSpPr>
              <p:spPr bwMode="auto">
                <a:xfrm>
                  <a:off x="864" y="3169"/>
                  <a:ext cx="188" cy="143"/>
                </a:xfrm>
                <a:prstGeom prst="line">
                  <a:avLst/>
                </a:prstGeom>
                <a:noFill/>
                <a:ln w="38100">
                  <a:solidFill>
                    <a:schemeClr val="bg1"/>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sp>
            <p:nvSpPr>
              <p:cNvPr id="436461" name="Line 237"/>
              <p:cNvSpPr>
                <a:spLocks noChangeShapeType="1"/>
              </p:cNvSpPr>
              <p:nvPr/>
            </p:nvSpPr>
            <p:spPr bwMode="auto">
              <a:xfrm>
                <a:off x="2928" y="2641"/>
                <a:ext cx="432" cy="0"/>
              </a:xfrm>
              <a:prstGeom prst="line">
                <a:avLst/>
              </a:prstGeom>
              <a:noFill/>
              <a:ln w="38100">
                <a:solidFill>
                  <a:schemeClr val="bg1"/>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sp>
          <p:nvSpPr>
            <p:cNvPr id="78860" name="Rectangle 238"/>
            <p:cNvSpPr>
              <a:spLocks noChangeArrowheads="1"/>
            </p:cNvSpPr>
            <p:nvPr/>
          </p:nvSpPr>
          <p:spPr bwMode="auto">
            <a:xfrm>
              <a:off x="2995" y="1485"/>
              <a:ext cx="35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cs typeface="Times New Roman" panose="02020603050405020304" pitchFamily="18" charset="0"/>
                </a:rPr>
                <a:t>  D</a:t>
              </a:r>
            </a:p>
          </p:txBody>
        </p:sp>
      </p:grpSp>
      <p:sp>
        <p:nvSpPr>
          <p:cNvPr id="436463" name="Rectangle 239"/>
          <p:cNvSpPr>
            <a:spLocks noChangeArrowheads="1"/>
          </p:cNvSpPr>
          <p:nvPr/>
        </p:nvSpPr>
        <p:spPr bwMode="auto">
          <a:xfrm>
            <a:off x="3367088" y="4699000"/>
            <a:ext cx="1103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CC0000"/>
                </a:solidFill>
                <a:cs typeface="Times New Roman" panose="02020603050405020304" pitchFamily="18" charset="0"/>
              </a:rPr>
              <a:t>控制端</a:t>
            </a:r>
          </a:p>
        </p:txBody>
      </p:sp>
      <p:sp>
        <p:nvSpPr>
          <p:cNvPr id="436464" name="AutoShape 240" descr="小棋盘"/>
          <p:cNvSpPr>
            <a:spLocks noChangeArrowheads="1"/>
          </p:cNvSpPr>
          <p:nvPr/>
        </p:nvSpPr>
        <p:spPr bwMode="auto">
          <a:xfrm>
            <a:off x="2717800" y="1987550"/>
            <a:ext cx="1169988" cy="644525"/>
          </a:xfrm>
          <a:prstGeom prst="wedgeEllipseCallout">
            <a:avLst>
              <a:gd name="adj1" fmla="val 151083"/>
              <a:gd name="adj2" fmla="val 80296"/>
            </a:avLst>
          </a:prstGeom>
          <a:pattFill prst="smCheck">
            <a:fgClr>
              <a:srgbClr val="FFFF00"/>
            </a:fgClr>
            <a:bgClr>
              <a:srgbClr val="FFFFFF"/>
            </a:bgClr>
          </a:pattFill>
          <a:ln w="28575">
            <a:solidFill>
              <a:srgbClr val="006600"/>
            </a:solidFill>
            <a:miter lim="800000"/>
            <a:headEnd/>
            <a:tailEnd/>
          </a:ln>
          <a:effectLst/>
        </p:spPr>
        <p:txBody>
          <a:bodyPr wrap="none" anchor="ctr"/>
          <a:lstStyle/>
          <a:p>
            <a:pPr algn="ctr">
              <a:spcBef>
                <a:spcPct val="50000"/>
              </a:spcBef>
              <a:defRPr/>
            </a:pPr>
            <a:r>
              <a:rPr lang="zh-CN" altLang="en-US" sz="2400" b="1">
                <a:solidFill>
                  <a:srgbClr val="CC0000"/>
                </a:solidFill>
                <a:latin typeface="Times New Roman" panose="02020603050405020304" pitchFamily="18" charset="0"/>
                <a:cs typeface="Times New Roman" panose="02020603050405020304" pitchFamily="18" charset="0"/>
              </a:rPr>
              <a:t>截止</a:t>
            </a:r>
          </a:p>
        </p:txBody>
      </p:sp>
    </p:spTree>
    <p:extLst>
      <p:ext uri="{BB962C8B-B14F-4D97-AF65-F5344CB8AC3E}">
        <p14:creationId xmlns:p14="http://schemas.microsoft.com/office/powerpoint/2010/main" val="27860311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36453"/>
                                        </p:tgtEl>
                                        <p:attrNameLst>
                                          <p:attrName>style.visibility</p:attrName>
                                        </p:attrNameLst>
                                      </p:cBhvr>
                                      <p:to>
                                        <p:strVal val="visible"/>
                                      </p:to>
                                    </p:set>
                                    <p:animEffect transition="in" filter="blinds(horizontal)">
                                      <p:cBhvr>
                                        <p:cTn id="7" dur="500"/>
                                        <p:tgtEl>
                                          <p:spTgt spid="43645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436463"/>
                                        </p:tgtEl>
                                        <p:attrNameLst>
                                          <p:attrName>style.visibility</p:attrName>
                                        </p:attrNameLst>
                                      </p:cBhvr>
                                      <p:to>
                                        <p:strVal val="visible"/>
                                      </p:to>
                                    </p:set>
                                    <p:animEffect transition="in" filter="wipe(left)">
                                      <p:cBhvr>
                                        <p:cTn id="16" dur="500"/>
                                        <p:tgtEl>
                                          <p:spTgt spid="43646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436452"/>
                                        </p:tgtEl>
                                        <p:attrNameLst>
                                          <p:attrName>style.visibility</p:attrName>
                                        </p:attrNameLst>
                                      </p:cBhvr>
                                      <p:to>
                                        <p:strVal val="visible"/>
                                      </p:to>
                                    </p:set>
                                    <p:animEffect transition="in" filter="dissolve">
                                      <p:cBhvr>
                                        <p:cTn id="21" dur="500"/>
                                        <p:tgtEl>
                                          <p:spTgt spid="43645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 presetClass="entr" presetSubtype="5" fill="hold" grpId="0" nodeType="clickEffect">
                                  <p:stCondLst>
                                    <p:cond delay="0"/>
                                  </p:stCondLst>
                                  <p:childTnLst>
                                    <p:set>
                                      <p:cBhvr>
                                        <p:cTn id="25" dur="1" fill="hold">
                                          <p:stCondLst>
                                            <p:cond delay="0"/>
                                          </p:stCondLst>
                                        </p:cTn>
                                        <p:tgtEl>
                                          <p:spTgt spid="436464"/>
                                        </p:tgtEl>
                                        <p:attrNameLst>
                                          <p:attrName>style.visibility</p:attrName>
                                        </p:attrNameLst>
                                      </p:cBhvr>
                                      <p:to>
                                        <p:strVal val="visible"/>
                                      </p:to>
                                    </p:set>
                                    <p:animEffect transition="in" filter="checkerboard(down)">
                                      <p:cBhvr>
                                        <p:cTn id="26" dur="500"/>
                                        <p:tgtEl>
                                          <p:spTgt spid="436464"/>
                                        </p:tgtEl>
                                      </p:cBhvr>
                                    </p:animEffect>
                                  </p:childTnLst>
                                </p:cTn>
                              </p:par>
                            </p:childTnLst>
                          </p:cTn>
                        </p:par>
                        <p:par>
                          <p:cTn id="27" fill="hold" nodeType="afterGroup">
                            <p:stCondLst>
                              <p:cond delay="500"/>
                            </p:stCondLst>
                            <p:childTnLst>
                              <p:par>
                                <p:cTn id="28" presetID="22" presetClass="entr" presetSubtype="2"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right)">
                                      <p:cBhvr>
                                        <p:cTn id="30" dur="500"/>
                                        <p:tgtEl>
                                          <p:spTgt spid="7"/>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6452" grpId="0" autoUpdateAnimBg="0"/>
      <p:bldP spid="436453" grpId="0" autoUpdateAnimBg="0"/>
      <p:bldP spid="436463" grpId="0"/>
      <p:bldP spid="436464" grpId="0" animBg="1"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147" descr="图片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6650" y="1411288"/>
            <a:ext cx="6862763" cy="436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7332" name="Rectangle 84"/>
          <p:cNvSpPr>
            <a:spLocks noGrp="1" noChangeArrowheads="1"/>
          </p:cNvSpPr>
          <p:nvPr>
            <p:ph type="subTitle" idx="1"/>
          </p:nvPr>
        </p:nvSpPr>
        <p:spPr bwMode="auto">
          <a:xfrm>
            <a:off x="539750" y="658813"/>
            <a:ext cx="5562600" cy="60960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en-US" altLang="zh-CN" sz="3200" b="1" dirty="0" smtClean="0">
                <a:solidFill>
                  <a:srgbClr val="000099"/>
                </a:solidFill>
                <a:latin typeface="Times New Roman" panose="02020603050405020304" pitchFamily="18" charset="0"/>
                <a:cs typeface="Times New Roman" panose="02020603050405020304" pitchFamily="18" charset="0"/>
              </a:rPr>
              <a:t>20.3.2   </a:t>
            </a:r>
            <a:r>
              <a:rPr lang="zh-CN" altLang="en-US" sz="3200" b="1" dirty="0" smtClean="0">
                <a:solidFill>
                  <a:srgbClr val="000099"/>
                </a:solidFill>
                <a:latin typeface="Times New Roman" panose="02020603050405020304" pitchFamily="18" charset="0"/>
                <a:cs typeface="Times New Roman" panose="02020603050405020304" pitchFamily="18" charset="0"/>
              </a:rPr>
              <a:t>三态输出与非门</a:t>
            </a:r>
          </a:p>
        </p:txBody>
      </p:sp>
      <p:sp>
        <p:nvSpPr>
          <p:cNvPr id="437333" name="Text Box 85"/>
          <p:cNvSpPr txBox="1">
            <a:spLocks noChangeArrowheads="1"/>
          </p:cNvSpPr>
          <p:nvPr/>
        </p:nvSpPr>
        <p:spPr bwMode="auto">
          <a:xfrm>
            <a:off x="4284663" y="4292600"/>
            <a:ext cx="539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CC0000"/>
                </a:solidFill>
                <a:cs typeface="Times New Roman" panose="02020603050405020304" pitchFamily="18" charset="0"/>
              </a:rPr>
              <a:t> 0 </a:t>
            </a:r>
          </a:p>
        </p:txBody>
      </p:sp>
      <p:sp>
        <p:nvSpPr>
          <p:cNvPr id="437334" name="Rectangle 86"/>
          <p:cNvSpPr>
            <a:spLocks noChangeArrowheads="1"/>
          </p:cNvSpPr>
          <p:nvPr/>
        </p:nvSpPr>
        <p:spPr bwMode="auto">
          <a:xfrm>
            <a:off x="546100" y="1219200"/>
            <a:ext cx="1600200" cy="685800"/>
          </a:xfrm>
          <a:prstGeom prst="rect">
            <a:avLst/>
          </a:prstGeom>
          <a:noFill/>
          <a:ln w="9525">
            <a:noFill/>
            <a:miter lim="800000"/>
            <a:headEnd/>
            <a:tailEnd/>
          </a:ln>
        </p:spPr>
        <p:txBody>
          <a:bodyPr/>
          <a:lstStyle/>
          <a:p>
            <a:pPr>
              <a:spcBef>
                <a:spcPct val="20000"/>
              </a:spcBef>
              <a:defRPr/>
            </a:pPr>
            <a:r>
              <a:rPr lang="en-US" altLang="zh-CN" sz="2800" b="1">
                <a:solidFill>
                  <a:srgbClr val="CC0000"/>
                </a:solidFill>
                <a:latin typeface="Times New Roman" panose="02020603050405020304" pitchFamily="18" charset="0"/>
                <a:cs typeface="Times New Roman" panose="02020603050405020304" pitchFamily="18" charset="0"/>
              </a:rPr>
              <a:t>1. </a:t>
            </a:r>
            <a:r>
              <a:rPr lang="zh-CN" altLang="en-US" sz="2800" b="1">
                <a:solidFill>
                  <a:srgbClr val="CC0000"/>
                </a:solidFill>
                <a:latin typeface="Times New Roman" panose="02020603050405020304" pitchFamily="18" charset="0"/>
                <a:cs typeface="Times New Roman" panose="02020603050405020304" pitchFamily="18" charset="0"/>
              </a:rPr>
              <a:t>电路</a:t>
            </a:r>
          </a:p>
        </p:txBody>
      </p:sp>
      <p:grpSp>
        <p:nvGrpSpPr>
          <p:cNvPr id="2" name="Group 87"/>
          <p:cNvGrpSpPr>
            <a:grpSpLocks/>
          </p:cNvGrpSpPr>
          <p:nvPr/>
        </p:nvGrpSpPr>
        <p:grpSpPr bwMode="auto">
          <a:xfrm>
            <a:off x="4259263" y="1638300"/>
            <a:ext cx="1143000" cy="2362200"/>
            <a:chOff x="2448" y="1008"/>
            <a:chExt cx="768" cy="1488"/>
          </a:xfrm>
        </p:grpSpPr>
        <p:sp>
          <p:nvSpPr>
            <p:cNvPr id="437336" name="Line 88"/>
            <p:cNvSpPr>
              <a:spLocks noChangeShapeType="1"/>
            </p:cNvSpPr>
            <p:nvPr/>
          </p:nvSpPr>
          <p:spPr bwMode="auto">
            <a:xfrm>
              <a:off x="2592" y="1056"/>
              <a:ext cx="0" cy="864"/>
            </a:xfrm>
            <a:prstGeom prst="line">
              <a:avLst/>
            </a:prstGeom>
            <a:noFill/>
            <a:ln w="28575">
              <a:solidFill>
                <a:srgbClr val="006600"/>
              </a:solidFill>
              <a:prstDash val="dash"/>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7337" name="Line 89"/>
            <p:cNvSpPr>
              <a:spLocks noChangeShapeType="1"/>
            </p:cNvSpPr>
            <p:nvPr/>
          </p:nvSpPr>
          <p:spPr bwMode="auto">
            <a:xfrm flipH="1">
              <a:off x="2448" y="1920"/>
              <a:ext cx="144" cy="288"/>
            </a:xfrm>
            <a:prstGeom prst="line">
              <a:avLst/>
            </a:prstGeom>
            <a:noFill/>
            <a:ln w="28575">
              <a:solidFill>
                <a:srgbClr val="006600"/>
              </a:solidFill>
              <a:prstDash val="dash"/>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7338" name="Line 90"/>
            <p:cNvSpPr>
              <a:spLocks noChangeShapeType="1"/>
            </p:cNvSpPr>
            <p:nvPr/>
          </p:nvSpPr>
          <p:spPr bwMode="auto">
            <a:xfrm>
              <a:off x="2448" y="2208"/>
              <a:ext cx="0" cy="288"/>
            </a:xfrm>
            <a:prstGeom prst="line">
              <a:avLst/>
            </a:prstGeom>
            <a:noFill/>
            <a:ln w="28575">
              <a:solidFill>
                <a:srgbClr val="006600"/>
              </a:solidFill>
              <a:prstDash val="dash"/>
              <a:round/>
              <a:headEnd/>
              <a:tailEnd type="triangle" w="med" len="me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7339" name="Line 91"/>
            <p:cNvSpPr>
              <a:spLocks noChangeShapeType="1"/>
            </p:cNvSpPr>
            <p:nvPr/>
          </p:nvSpPr>
          <p:spPr bwMode="auto">
            <a:xfrm>
              <a:off x="3216" y="1008"/>
              <a:ext cx="0" cy="768"/>
            </a:xfrm>
            <a:prstGeom prst="line">
              <a:avLst/>
            </a:prstGeom>
            <a:noFill/>
            <a:ln w="28575">
              <a:solidFill>
                <a:srgbClr val="006600"/>
              </a:solidFill>
              <a:prstDash val="dash"/>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7340" name="Line 92"/>
            <p:cNvSpPr>
              <a:spLocks noChangeShapeType="1"/>
            </p:cNvSpPr>
            <p:nvPr/>
          </p:nvSpPr>
          <p:spPr bwMode="auto">
            <a:xfrm>
              <a:off x="2832" y="1776"/>
              <a:ext cx="384" cy="0"/>
            </a:xfrm>
            <a:prstGeom prst="line">
              <a:avLst/>
            </a:prstGeom>
            <a:noFill/>
            <a:ln w="28575">
              <a:solidFill>
                <a:srgbClr val="006600"/>
              </a:solidFill>
              <a:prstDash val="dash"/>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7341" name="Line 93"/>
            <p:cNvSpPr>
              <a:spLocks noChangeShapeType="1"/>
            </p:cNvSpPr>
            <p:nvPr/>
          </p:nvSpPr>
          <p:spPr bwMode="auto">
            <a:xfrm>
              <a:off x="2832" y="1776"/>
              <a:ext cx="0" cy="720"/>
            </a:xfrm>
            <a:prstGeom prst="line">
              <a:avLst/>
            </a:prstGeom>
            <a:noFill/>
            <a:ln w="28575">
              <a:solidFill>
                <a:srgbClr val="006600"/>
              </a:solidFill>
              <a:prstDash val="dash"/>
              <a:round/>
              <a:headEnd/>
              <a:tailEnd type="triangle" w="med" len="me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nvGrpSpPr>
          <p:cNvPr id="3" name="Group 94"/>
          <p:cNvGrpSpPr>
            <a:grpSpLocks/>
          </p:cNvGrpSpPr>
          <p:nvPr/>
        </p:nvGrpSpPr>
        <p:grpSpPr bwMode="auto">
          <a:xfrm>
            <a:off x="4427538" y="2492375"/>
            <a:ext cx="1624012" cy="609600"/>
            <a:chOff x="2544" y="1536"/>
            <a:chExt cx="1023" cy="384"/>
          </a:xfrm>
        </p:grpSpPr>
        <p:sp>
          <p:nvSpPr>
            <p:cNvPr id="79896" name="Text Box 95"/>
            <p:cNvSpPr txBox="1">
              <a:spLocks noChangeArrowheads="1"/>
            </p:cNvSpPr>
            <p:nvPr/>
          </p:nvSpPr>
          <p:spPr bwMode="auto">
            <a:xfrm>
              <a:off x="2544" y="1632"/>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FF3300"/>
                  </a:solidFill>
                  <a:cs typeface="Times New Roman" panose="02020603050405020304" pitchFamily="18" charset="0"/>
                </a:rPr>
                <a:t>1V</a:t>
              </a:r>
              <a:endParaRPr lang="en-US" altLang="zh-CN">
                <a:solidFill>
                  <a:srgbClr val="FFFF00"/>
                </a:solidFill>
                <a:cs typeface="Times New Roman" panose="02020603050405020304" pitchFamily="18" charset="0"/>
              </a:endParaRPr>
            </a:p>
          </p:txBody>
        </p:sp>
        <p:sp>
          <p:nvSpPr>
            <p:cNvPr id="79897" name="Rectangle 96"/>
            <p:cNvSpPr>
              <a:spLocks noChangeArrowheads="1"/>
            </p:cNvSpPr>
            <p:nvPr/>
          </p:nvSpPr>
          <p:spPr bwMode="auto">
            <a:xfrm>
              <a:off x="3216" y="1536"/>
              <a:ext cx="35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FF3300"/>
                  </a:solidFill>
                  <a:cs typeface="Times New Roman" panose="02020603050405020304" pitchFamily="18" charset="0"/>
                </a:rPr>
                <a:t>1V</a:t>
              </a:r>
            </a:p>
          </p:txBody>
        </p:sp>
      </p:grpSp>
      <p:sp>
        <p:nvSpPr>
          <p:cNvPr id="437345" name="AutoShape 97" descr="10%"/>
          <p:cNvSpPr>
            <a:spLocks noChangeArrowheads="1"/>
          </p:cNvSpPr>
          <p:nvPr/>
        </p:nvSpPr>
        <p:spPr bwMode="auto">
          <a:xfrm>
            <a:off x="157163" y="2068438"/>
            <a:ext cx="2614612" cy="4178451"/>
          </a:xfrm>
          <a:prstGeom prst="verticalScroll">
            <a:avLst>
              <a:gd name="adj" fmla="val 12500"/>
            </a:avLst>
          </a:prstGeom>
          <a:pattFill prst="pct10">
            <a:fgClr>
              <a:srgbClr val="33CCFF"/>
            </a:fgClr>
            <a:bgClr>
              <a:srgbClr val="FFFFFF"/>
            </a:bgClr>
          </a:pattFill>
          <a:ln w="28575" cap="sq">
            <a:solidFill>
              <a:srgbClr val="006600"/>
            </a:solidFill>
            <a:round/>
            <a:headEnd/>
            <a:tailEnd/>
          </a:ln>
          <a:effectLst/>
        </p:spPr>
        <p:txBody>
          <a:bodyPr anchor="ctr">
            <a:spAutoFit/>
          </a:bodyPr>
          <a:lstStyle/>
          <a:p>
            <a:pPr>
              <a:lnSpc>
                <a:spcPct val="120000"/>
              </a:lnSpc>
              <a:defRPr/>
            </a:pPr>
            <a:r>
              <a:rPr lang="zh-CN" altLang="en-US" sz="2800" b="1" dirty="0">
                <a:latin typeface="Times New Roman" panose="02020603050405020304" pitchFamily="18" charset="0"/>
                <a:cs typeface="Times New Roman" panose="02020603050405020304" pitchFamily="18" charset="0"/>
              </a:rPr>
              <a:t>当控制端为低电平</a:t>
            </a:r>
            <a:r>
              <a:rPr lang="en-US" altLang="zh-CN" sz="2800" b="1" dirty="0">
                <a:solidFill>
                  <a:srgbClr val="FF0000"/>
                </a:solidFill>
                <a:latin typeface="Times New Roman" panose="02020603050405020304" pitchFamily="18" charset="0"/>
                <a:cs typeface="Times New Roman" panose="02020603050405020304" pitchFamily="18" charset="0"/>
              </a:rPr>
              <a:t>0 </a:t>
            </a:r>
            <a:r>
              <a:rPr lang="zh-CN" altLang="en-US" sz="2800" b="1" dirty="0">
                <a:latin typeface="Times New Roman" panose="02020603050405020304" pitchFamily="18" charset="0"/>
                <a:cs typeface="Times New Roman" panose="02020603050405020304" pitchFamily="18" charset="0"/>
              </a:rPr>
              <a:t>时</a:t>
            </a:r>
            <a:r>
              <a:rPr lang="en-US" altLang="zh-CN" sz="2800" b="1" dirty="0">
                <a:latin typeface="Times New Roman" panose="02020603050405020304" pitchFamily="18" charset="0"/>
                <a:cs typeface="Times New Roman" panose="02020603050405020304" pitchFamily="18" charset="0"/>
              </a:rPr>
              <a:t>, </a:t>
            </a:r>
            <a:r>
              <a:rPr lang="zh-CN" altLang="en-US" sz="2800" b="1" dirty="0">
                <a:latin typeface="Times New Roman" panose="02020603050405020304" pitchFamily="18" charset="0"/>
                <a:cs typeface="Times New Roman" panose="02020603050405020304" pitchFamily="18" charset="0"/>
              </a:rPr>
              <a:t>输出</a:t>
            </a:r>
            <a:r>
              <a:rPr lang="en-US" altLang="zh-CN" sz="2800" b="1" i="1" dirty="0">
                <a:latin typeface="Times New Roman" panose="02020603050405020304" pitchFamily="18" charset="0"/>
                <a:cs typeface="Times New Roman" panose="02020603050405020304" pitchFamily="18" charset="0"/>
              </a:rPr>
              <a:t>Y </a:t>
            </a:r>
            <a:r>
              <a:rPr lang="zh-CN" altLang="en-US" sz="2800" b="1" dirty="0">
                <a:latin typeface="Times New Roman" panose="02020603050405020304" pitchFamily="18" charset="0"/>
                <a:cs typeface="Times New Roman" panose="02020603050405020304" pitchFamily="18" charset="0"/>
              </a:rPr>
              <a:t>处于开路状态，</a:t>
            </a:r>
          </a:p>
          <a:p>
            <a:pPr>
              <a:lnSpc>
                <a:spcPct val="120000"/>
              </a:lnSpc>
              <a:defRPr/>
            </a:pPr>
            <a:r>
              <a:rPr lang="zh-CN" altLang="en-US" sz="2800" b="1" dirty="0">
                <a:latin typeface="Times New Roman" panose="02020603050405020304" pitchFamily="18" charset="0"/>
                <a:cs typeface="Times New Roman" panose="02020603050405020304" pitchFamily="18" charset="0"/>
              </a:rPr>
              <a:t>也称为高阻状态。</a:t>
            </a:r>
          </a:p>
        </p:txBody>
      </p:sp>
      <p:sp>
        <p:nvSpPr>
          <p:cNvPr id="79881" name="Rectangle 132"/>
          <p:cNvSpPr>
            <a:spLocks noChangeArrowheads="1"/>
          </p:cNvSpPr>
          <p:nvPr/>
        </p:nvSpPr>
        <p:spPr bwMode="auto">
          <a:xfrm>
            <a:off x="3492500" y="4652963"/>
            <a:ext cx="1112805" cy="461665"/>
          </a:xfrm>
          <a:prstGeom prst="rect">
            <a:avLst/>
          </a:prstGeom>
          <a:noFill/>
          <a:ln w="9525">
            <a:noFill/>
            <a:miter lim="800000"/>
            <a:headEnd/>
            <a:tailEnd/>
          </a:ln>
        </p:spPr>
        <p:txBody>
          <a:bodyPr wrap="none">
            <a:spAutoFit/>
          </a:bodyPr>
          <a:lstStyle/>
          <a:p>
            <a:pPr>
              <a:defRPr/>
            </a:pPr>
            <a:r>
              <a:rPr lang="zh-CN" altLang="en-US" sz="2400" b="1" dirty="0">
                <a:solidFill>
                  <a:srgbClr val="CC0000"/>
                </a:solidFill>
                <a:latin typeface="Times New Roman" panose="02020603050405020304" pitchFamily="18" charset="0"/>
                <a:cs typeface="Times New Roman" panose="02020603050405020304" pitchFamily="18" charset="0"/>
              </a:rPr>
              <a:t>控制端</a:t>
            </a:r>
          </a:p>
        </p:txBody>
      </p:sp>
      <p:sp>
        <p:nvSpPr>
          <p:cNvPr id="437381" name="AutoShape 133" descr="小棋盘"/>
          <p:cNvSpPr>
            <a:spLocks noChangeArrowheads="1"/>
          </p:cNvSpPr>
          <p:nvPr/>
        </p:nvSpPr>
        <p:spPr bwMode="auto">
          <a:xfrm>
            <a:off x="3059113" y="1700213"/>
            <a:ext cx="982662" cy="677862"/>
          </a:xfrm>
          <a:prstGeom prst="wedgeEllipseCallout">
            <a:avLst>
              <a:gd name="adj1" fmla="val 142407"/>
              <a:gd name="adj2" fmla="val 122597"/>
            </a:avLst>
          </a:prstGeom>
          <a:pattFill prst="smCheck">
            <a:fgClr>
              <a:srgbClr val="FFFF00"/>
            </a:fgClr>
            <a:bgClr>
              <a:srgbClr val="FFFFFF"/>
            </a:bgClr>
          </a:pattFill>
          <a:ln w="28575">
            <a:solidFill>
              <a:srgbClr val="004E00"/>
            </a:solidFill>
            <a:miter lim="800000"/>
            <a:headEnd/>
            <a:tailEnd/>
          </a:ln>
          <a:effectLst/>
        </p:spPr>
        <p:txBody>
          <a:bodyPr wrap="none" anchor="ctr"/>
          <a:lstStyle/>
          <a:p>
            <a:pPr algn="ctr">
              <a:spcBef>
                <a:spcPct val="50000"/>
              </a:spcBef>
              <a:defRPr/>
            </a:pPr>
            <a:r>
              <a:rPr lang="zh-CN" altLang="en-US" sz="2400" b="1">
                <a:solidFill>
                  <a:srgbClr val="CC0000"/>
                </a:solidFill>
                <a:latin typeface="Times New Roman" panose="02020603050405020304" pitchFamily="18" charset="0"/>
                <a:cs typeface="Times New Roman" panose="02020603050405020304" pitchFamily="18" charset="0"/>
              </a:rPr>
              <a:t>导通</a:t>
            </a:r>
          </a:p>
        </p:txBody>
      </p:sp>
      <p:grpSp>
        <p:nvGrpSpPr>
          <p:cNvPr id="4" name="Group 134"/>
          <p:cNvGrpSpPr>
            <a:grpSpLocks/>
          </p:cNvGrpSpPr>
          <p:nvPr/>
        </p:nvGrpSpPr>
        <p:grpSpPr bwMode="auto">
          <a:xfrm>
            <a:off x="4692650" y="2886075"/>
            <a:ext cx="2894013" cy="1719263"/>
            <a:chOff x="2956" y="1818"/>
            <a:chExt cx="1823" cy="1083"/>
          </a:xfrm>
        </p:grpSpPr>
        <p:sp>
          <p:nvSpPr>
            <p:cNvPr id="437383" name="Line 135"/>
            <p:cNvSpPr>
              <a:spLocks noChangeShapeType="1"/>
            </p:cNvSpPr>
            <p:nvPr/>
          </p:nvSpPr>
          <p:spPr bwMode="auto">
            <a:xfrm>
              <a:off x="4473" y="2544"/>
              <a:ext cx="0" cy="357"/>
            </a:xfrm>
            <a:prstGeom prst="line">
              <a:avLst/>
            </a:prstGeom>
            <a:noFill/>
            <a:ln w="38100">
              <a:solidFill>
                <a:schemeClr val="bg1"/>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7384" name="Line 136"/>
            <p:cNvSpPr>
              <a:spLocks noChangeShapeType="1"/>
            </p:cNvSpPr>
            <p:nvPr/>
          </p:nvSpPr>
          <p:spPr bwMode="auto">
            <a:xfrm flipH="1">
              <a:off x="4473" y="2559"/>
              <a:ext cx="272" cy="114"/>
            </a:xfrm>
            <a:prstGeom prst="line">
              <a:avLst/>
            </a:prstGeom>
            <a:noFill/>
            <a:ln w="38100">
              <a:solidFill>
                <a:schemeClr val="bg1"/>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7385" name="Line 137"/>
            <p:cNvSpPr>
              <a:spLocks noChangeShapeType="1"/>
            </p:cNvSpPr>
            <p:nvPr/>
          </p:nvSpPr>
          <p:spPr bwMode="auto">
            <a:xfrm>
              <a:off x="4473" y="2787"/>
              <a:ext cx="306" cy="114"/>
            </a:xfrm>
            <a:prstGeom prst="line">
              <a:avLst/>
            </a:prstGeom>
            <a:noFill/>
            <a:ln w="38100">
              <a:solidFill>
                <a:schemeClr val="bg1"/>
              </a:solidFill>
              <a:round/>
              <a:headEnd/>
              <a:tailEnd type="stealth" w="med" len="lg"/>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7386" name="Line 138"/>
            <p:cNvSpPr>
              <a:spLocks noChangeShapeType="1"/>
            </p:cNvSpPr>
            <p:nvPr/>
          </p:nvSpPr>
          <p:spPr bwMode="auto">
            <a:xfrm>
              <a:off x="3224" y="2038"/>
              <a:ext cx="0" cy="384"/>
            </a:xfrm>
            <a:prstGeom prst="line">
              <a:avLst/>
            </a:prstGeom>
            <a:noFill/>
            <a:ln w="38100">
              <a:solidFill>
                <a:schemeClr val="bg1"/>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7387" name="Line 139"/>
            <p:cNvSpPr>
              <a:spLocks noChangeShapeType="1"/>
            </p:cNvSpPr>
            <p:nvPr/>
          </p:nvSpPr>
          <p:spPr bwMode="auto">
            <a:xfrm rot="509728" flipH="1">
              <a:off x="3230" y="2037"/>
              <a:ext cx="259" cy="145"/>
            </a:xfrm>
            <a:prstGeom prst="line">
              <a:avLst/>
            </a:prstGeom>
            <a:noFill/>
            <a:ln w="38100">
              <a:solidFill>
                <a:schemeClr val="bg1"/>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7388" name="Line 140"/>
            <p:cNvSpPr>
              <a:spLocks noChangeShapeType="1"/>
            </p:cNvSpPr>
            <p:nvPr/>
          </p:nvSpPr>
          <p:spPr bwMode="auto">
            <a:xfrm>
              <a:off x="3223" y="2300"/>
              <a:ext cx="295" cy="145"/>
            </a:xfrm>
            <a:prstGeom prst="line">
              <a:avLst/>
            </a:prstGeom>
            <a:noFill/>
            <a:ln w="38100">
              <a:solidFill>
                <a:schemeClr val="bg1"/>
              </a:solidFill>
              <a:round/>
              <a:headEnd/>
              <a:tailEnd type="stealth" w="med" len="lg"/>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7389" name="Line 141"/>
            <p:cNvSpPr>
              <a:spLocks noChangeShapeType="1"/>
            </p:cNvSpPr>
            <p:nvPr/>
          </p:nvSpPr>
          <p:spPr bwMode="auto">
            <a:xfrm>
              <a:off x="2956" y="2234"/>
              <a:ext cx="270" cy="0"/>
            </a:xfrm>
            <a:prstGeom prst="line">
              <a:avLst/>
            </a:prstGeom>
            <a:noFill/>
            <a:ln w="38100">
              <a:solidFill>
                <a:schemeClr val="bg1"/>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7390" name="Line 142"/>
            <p:cNvSpPr>
              <a:spLocks noChangeShapeType="1"/>
            </p:cNvSpPr>
            <p:nvPr/>
          </p:nvSpPr>
          <p:spPr bwMode="auto">
            <a:xfrm>
              <a:off x="4424" y="1818"/>
              <a:ext cx="0" cy="383"/>
            </a:xfrm>
            <a:prstGeom prst="line">
              <a:avLst/>
            </a:prstGeom>
            <a:noFill/>
            <a:ln w="38100">
              <a:solidFill>
                <a:schemeClr val="bg1"/>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7391" name="Line 143"/>
            <p:cNvSpPr>
              <a:spLocks noChangeShapeType="1"/>
            </p:cNvSpPr>
            <p:nvPr/>
          </p:nvSpPr>
          <p:spPr bwMode="auto">
            <a:xfrm flipH="1">
              <a:off x="4418" y="1858"/>
              <a:ext cx="306" cy="98"/>
            </a:xfrm>
            <a:prstGeom prst="line">
              <a:avLst/>
            </a:prstGeom>
            <a:noFill/>
            <a:ln w="38100">
              <a:solidFill>
                <a:schemeClr val="bg1"/>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7392" name="Line 144"/>
            <p:cNvSpPr>
              <a:spLocks noChangeShapeType="1"/>
            </p:cNvSpPr>
            <p:nvPr/>
          </p:nvSpPr>
          <p:spPr bwMode="auto">
            <a:xfrm>
              <a:off x="4418" y="2079"/>
              <a:ext cx="331" cy="122"/>
            </a:xfrm>
            <a:prstGeom prst="line">
              <a:avLst/>
            </a:prstGeom>
            <a:noFill/>
            <a:ln w="38100">
              <a:solidFill>
                <a:schemeClr val="bg1"/>
              </a:solidFill>
              <a:round/>
              <a:headEnd/>
              <a:tailEnd type="stealth" w="med" len="lg"/>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7393" name="Line 145"/>
            <p:cNvSpPr>
              <a:spLocks noChangeShapeType="1"/>
            </p:cNvSpPr>
            <p:nvPr/>
          </p:nvSpPr>
          <p:spPr bwMode="auto">
            <a:xfrm>
              <a:off x="4068" y="2023"/>
              <a:ext cx="363" cy="0"/>
            </a:xfrm>
            <a:prstGeom prst="line">
              <a:avLst/>
            </a:prstGeom>
            <a:noFill/>
            <a:ln w="38100">
              <a:solidFill>
                <a:schemeClr val="bg1"/>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7394" name="Line 146"/>
            <p:cNvSpPr>
              <a:spLocks noChangeShapeType="1"/>
            </p:cNvSpPr>
            <p:nvPr/>
          </p:nvSpPr>
          <p:spPr bwMode="auto">
            <a:xfrm>
              <a:off x="4105" y="2730"/>
              <a:ext cx="364" cy="0"/>
            </a:xfrm>
            <a:prstGeom prst="line">
              <a:avLst/>
            </a:prstGeom>
            <a:noFill/>
            <a:ln w="38100">
              <a:solidFill>
                <a:schemeClr val="bg1"/>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9985487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37333"/>
                                        </p:tgtEl>
                                        <p:attrNameLst>
                                          <p:attrName>style.visibility</p:attrName>
                                        </p:attrNameLst>
                                      </p:cBhvr>
                                      <p:to>
                                        <p:strVal val="visible"/>
                                      </p:to>
                                    </p:set>
                                    <p:animEffect transition="in" filter="dissolve">
                                      <p:cBhvr>
                                        <p:cTn id="7" dur="500"/>
                                        <p:tgtEl>
                                          <p:spTgt spid="4373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5" fill="hold" grpId="0" nodeType="clickEffect">
                                  <p:stCondLst>
                                    <p:cond delay="0"/>
                                  </p:stCondLst>
                                  <p:childTnLst>
                                    <p:set>
                                      <p:cBhvr>
                                        <p:cTn id="11" dur="1" fill="hold">
                                          <p:stCondLst>
                                            <p:cond delay="0"/>
                                          </p:stCondLst>
                                        </p:cTn>
                                        <p:tgtEl>
                                          <p:spTgt spid="437381"/>
                                        </p:tgtEl>
                                        <p:attrNameLst>
                                          <p:attrName>style.visibility</p:attrName>
                                        </p:attrNameLst>
                                      </p:cBhvr>
                                      <p:to>
                                        <p:strVal val="visible"/>
                                      </p:to>
                                    </p:set>
                                    <p:animEffect transition="in" filter="checkerboard(down)">
                                      <p:cBhvr>
                                        <p:cTn id="12" dur="500"/>
                                        <p:tgtEl>
                                          <p:spTgt spid="43738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437345"/>
                                        </p:tgtEl>
                                        <p:attrNameLst>
                                          <p:attrName>style.visibility</p:attrName>
                                        </p:attrNameLst>
                                      </p:cBhvr>
                                      <p:to>
                                        <p:strVal val="visible"/>
                                      </p:to>
                                    </p:set>
                                    <p:animEffect transition="in" filter="wipe(up)">
                                      <p:cBhvr>
                                        <p:cTn id="32" dur="500"/>
                                        <p:tgtEl>
                                          <p:spTgt spid="4373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7333" grpId="0" autoUpdateAnimBg="0"/>
      <p:bldP spid="437345" grpId="0" animBg="1" autoUpdateAnimBg="0"/>
      <p:bldP spid="437381" grpId="0" animBg="1"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Text Box 18"/>
          <p:cNvSpPr txBox="1">
            <a:spLocks noChangeArrowheads="1"/>
          </p:cNvSpPr>
          <p:nvPr/>
        </p:nvSpPr>
        <p:spPr bwMode="auto">
          <a:xfrm>
            <a:off x="1749425" y="2800350"/>
            <a:ext cx="1601788" cy="461665"/>
          </a:xfrm>
          <a:prstGeom prst="rect">
            <a:avLst/>
          </a:prstGeom>
          <a:noFill/>
          <a:ln w="9525">
            <a:noFill/>
            <a:miter lim="800000"/>
            <a:headEnd/>
            <a:tailEnd/>
          </a:ln>
        </p:spPr>
        <p:txBody>
          <a:bodyPr>
            <a:spAutoFit/>
          </a:bodyPr>
          <a:lstStyle/>
          <a:p>
            <a:pPr>
              <a:spcBef>
                <a:spcPct val="50000"/>
              </a:spcBef>
              <a:defRPr/>
            </a:pPr>
            <a:r>
              <a:rPr lang="en-US" altLang="zh-CN" sz="2400" b="1" dirty="0">
                <a:solidFill>
                  <a:srgbClr val="000099"/>
                </a:solidFill>
                <a:latin typeface="Times New Roman" panose="02020603050405020304" pitchFamily="18" charset="0"/>
                <a:cs typeface="Times New Roman" panose="02020603050405020304" pitchFamily="18" charset="0"/>
              </a:rPr>
              <a:t>  </a:t>
            </a:r>
            <a:r>
              <a:rPr lang="zh-CN" altLang="en-US" sz="2400" b="1" dirty="0">
                <a:solidFill>
                  <a:srgbClr val="000099"/>
                </a:solidFill>
                <a:latin typeface="Times New Roman" panose="02020603050405020304" pitchFamily="18" charset="0"/>
                <a:cs typeface="Times New Roman" panose="02020603050405020304" pitchFamily="18" charset="0"/>
              </a:rPr>
              <a:t>逻辑符号</a:t>
            </a:r>
          </a:p>
        </p:txBody>
      </p:sp>
      <p:sp>
        <p:nvSpPr>
          <p:cNvPr id="438299" name="Text Box 27"/>
          <p:cNvSpPr txBox="1">
            <a:spLocks noChangeArrowheads="1"/>
          </p:cNvSpPr>
          <p:nvPr/>
        </p:nvSpPr>
        <p:spPr bwMode="auto">
          <a:xfrm>
            <a:off x="5589588" y="5195888"/>
            <a:ext cx="2522537" cy="519112"/>
          </a:xfrm>
          <a:prstGeom prst="rect">
            <a:avLst/>
          </a:prstGeom>
          <a:noFill/>
          <a:ln w="9525">
            <a:noFill/>
            <a:miter lim="800000"/>
            <a:headEnd/>
            <a:tailEnd/>
          </a:ln>
          <a:effectLst/>
        </p:spPr>
        <p:txBody>
          <a:bodyPr>
            <a:spAutoFit/>
          </a:bodyPr>
          <a:lstStyle/>
          <a:p>
            <a:pPr>
              <a:spcBef>
                <a:spcPct val="30000"/>
              </a:spcBef>
              <a:defRPr/>
            </a:pPr>
            <a:r>
              <a:rPr lang="en-US" altLang="zh-CN" sz="2800" b="1" dirty="0">
                <a:solidFill>
                  <a:srgbClr val="000099"/>
                </a:solidFill>
                <a:latin typeface="Times New Roman" panose="02020603050405020304" pitchFamily="18" charset="0"/>
                <a:cs typeface="Times New Roman" panose="02020603050405020304" pitchFamily="18" charset="0"/>
                <a:sym typeface="Symbol" pitchFamily="18" charset="2"/>
              </a:rPr>
              <a:t>  </a:t>
            </a:r>
            <a:r>
              <a:rPr lang="zh-CN" altLang="en-US" sz="2800" b="1" dirty="0">
                <a:solidFill>
                  <a:srgbClr val="000099"/>
                </a:solidFill>
                <a:latin typeface="Times New Roman" panose="02020603050405020304" pitchFamily="18" charset="0"/>
                <a:cs typeface="Times New Roman" panose="02020603050405020304" pitchFamily="18" charset="0"/>
              </a:rPr>
              <a:t>表示任意态</a:t>
            </a:r>
          </a:p>
        </p:txBody>
      </p:sp>
      <p:sp>
        <p:nvSpPr>
          <p:cNvPr id="438300" name="Rectangle 28"/>
          <p:cNvSpPr>
            <a:spLocks noChangeArrowheads="1"/>
          </p:cNvSpPr>
          <p:nvPr/>
        </p:nvSpPr>
        <p:spPr bwMode="auto">
          <a:xfrm>
            <a:off x="539750" y="668338"/>
            <a:ext cx="5334000" cy="457200"/>
          </a:xfrm>
          <a:prstGeom prst="rect">
            <a:avLst/>
          </a:prstGeom>
          <a:noFill/>
          <a:ln w="9525">
            <a:noFill/>
            <a:miter lim="800000"/>
            <a:headEnd/>
            <a:tailEnd/>
          </a:ln>
        </p:spPr>
        <p:txBody>
          <a:bodyPr/>
          <a:lstStyle/>
          <a:p>
            <a:pPr>
              <a:spcBef>
                <a:spcPct val="20000"/>
              </a:spcBef>
              <a:defRPr/>
            </a:pPr>
            <a:r>
              <a:rPr lang="en-US" altLang="zh-CN" sz="3200" b="1">
                <a:solidFill>
                  <a:srgbClr val="000099"/>
                </a:solidFill>
                <a:latin typeface="Times New Roman" panose="02020603050405020304" pitchFamily="18" charset="0"/>
                <a:cs typeface="Times New Roman" panose="02020603050405020304" pitchFamily="18" charset="0"/>
              </a:rPr>
              <a:t>20.3.2  </a:t>
            </a:r>
            <a:r>
              <a:rPr lang="zh-CN" altLang="en-US" sz="3200" b="1">
                <a:solidFill>
                  <a:srgbClr val="000099"/>
                </a:solidFill>
                <a:latin typeface="Times New Roman" panose="02020603050405020304" pitchFamily="18" charset="0"/>
                <a:cs typeface="Times New Roman" panose="02020603050405020304" pitchFamily="18" charset="0"/>
              </a:rPr>
              <a:t>三态输出“与非”门</a:t>
            </a:r>
          </a:p>
        </p:txBody>
      </p:sp>
      <p:sp>
        <p:nvSpPr>
          <p:cNvPr id="438314" name="Text Box 42"/>
          <p:cNvSpPr txBox="1">
            <a:spLocks noChangeArrowheads="1"/>
          </p:cNvSpPr>
          <p:nvPr/>
        </p:nvSpPr>
        <p:spPr bwMode="auto">
          <a:xfrm>
            <a:off x="2159000" y="3759200"/>
            <a:ext cx="1371600" cy="519113"/>
          </a:xfrm>
          <a:prstGeom prst="rect">
            <a:avLst/>
          </a:prstGeom>
          <a:noFill/>
          <a:ln w="38100">
            <a:noFill/>
            <a:miter lim="800000"/>
            <a:headEnd/>
            <a:tailEnd type="none" w="sm" len="lg"/>
          </a:ln>
        </p:spPr>
        <p:txBody>
          <a:bodyPr>
            <a:spAutoFit/>
          </a:bodyPr>
          <a:lstStyle/>
          <a:p>
            <a:pPr eaLnBrk="0" hangingPunct="0">
              <a:spcBef>
                <a:spcPct val="50000"/>
              </a:spcBef>
              <a:defRPr/>
            </a:pPr>
            <a:r>
              <a:rPr lang="zh-CN" altLang="en-US" sz="2800" b="1">
                <a:latin typeface="Times New Roman" panose="02020603050405020304" pitchFamily="18" charset="0"/>
                <a:cs typeface="Times New Roman" panose="02020603050405020304" pitchFamily="18" charset="0"/>
              </a:rPr>
              <a:t>功能表</a:t>
            </a:r>
            <a:endParaRPr lang="zh-CN" altLang="en-US" sz="2800" b="1">
              <a:solidFill>
                <a:schemeClr val="bg1"/>
              </a:solidFill>
              <a:latin typeface="Times New Roman" panose="02020603050405020304" pitchFamily="18" charset="0"/>
              <a:cs typeface="Times New Roman" panose="02020603050405020304" pitchFamily="18" charset="0"/>
            </a:endParaRPr>
          </a:p>
        </p:txBody>
      </p:sp>
      <p:grpSp>
        <p:nvGrpSpPr>
          <p:cNvPr id="2" name="Group 43"/>
          <p:cNvGrpSpPr>
            <a:grpSpLocks/>
          </p:cNvGrpSpPr>
          <p:nvPr/>
        </p:nvGrpSpPr>
        <p:grpSpPr bwMode="auto">
          <a:xfrm>
            <a:off x="863600" y="4327525"/>
            <a:ext cx="3822700" cy="1489075"/>
            <a:chOff x="576" y="2614"/>
            <a:chExt cx="2408" cy="938"/>
          </a:xfrm>
        </p:grpSpPr>
        <p:sp>
          <p:nvSpPr>
            <p:cNvPr id="438316" name="Rectangle 44"/>
            <p:cNvSpPr>
              <a:spLocks noChangeArrowheads="1"/>
            </p:cNvSpPr>
            <p:nvPr/>
          </p:nvSpPr>
          <p:spPr bwMode="auto">
            <a:xfrm>
              <a:off x="1944" y="3152"/>
              <a:ext cx="900" cy="269"/>
            </a:xfrm>
            <a:prstGeom prst="rect">
              <a:avLst/>
            </a:prstGeom>
            <a:noFill/>
            <a:ln w="9525">
              <a:noFill/>
              <a:miter lim="800000"/>
              <a:headEnd/>
              <a:tailEnd/>
            </a:ln>
          </p:spPr>
          <p:txBody>
            <a:bodyPr wrap="none" lIns="0" tIns="0" rIns="0" bIns="0">
              <a:spAutoFit/>
            </a:bodyPr>
            <a:lstStyle/>
            <a:p>
              <a:pPr>
                <a:spcBef>
                  <a:spcPct val="50000"/>
                </a:spcBef>
                <a:defRPr/>
              </a:pPr>
              <a:r>
                <a:rPr lang="zh-CN" altLang="en-US" sz="2800" b="1">
                  <a:solidFill>
                    <a:srgbClr val="CC0000"/>
                  </a:solidFill>
                  <a:latin typeface="Times New Roman" panose="02020603050405020304" pitchFamily="18" charset="0"/>
                  <a:cs typeface="Times New Roman" panose="02020603050405020304" pitchFamily="18" charset="0"/>
                </a:rPr>
                <a:t>输出高阻</a:t>
              </a:r>
            </a:p>
          </p:txBody>
        </p:sp>
        <p:sp>
          <p:nvSpPr>
            <p:cNvPr id="438317" name="Line 45"/>
            <p:cNvSpPr>
              <a:spLocks noChangeShapeType="1"/>
            </p:cNvSpPr>
            <p:nvPr/>
          </p:nvSpPr>
          <p:spPr bwMode="auto">
            <a:xfrm>
              <a:off x="576" y="3080"/>
              <a:ext cx="2400" cy="0"/>
            </a:xfrm>
            <a:prstGeom prst="line">
              <a:avLst/>
            </a:prstGeom>
            <a:noFill/>
            <a:ln w="38100">
              <a:solidFill>
                <a:schemeClr val="tx1"/>
              </a:solidFill>
              <a:round/>
              <a:headEnd/>
              <a:tailEnd/>
            </a:ln>
          </p:spPr>
          <p:txBody>
            <a:bodyPr/>
            <a:lstStyle/>
            <a:p>
              <a:pPr>
                <a:defRPr/>
              </a:pPr>
              <a:endParaRPr lang="zh-CN" altLang="en-US" b="1">
                <a:latin typeface="Times New Roman" panose="02020603050405020304" pitchFamily="18" charset="0"/>
                <a:cs typeface="Times New Roman" panose="02020603050405020304" pitchFamily="18" charset="0"/>
              </a:endParaRPr>
            </a:p>
          </p:txBody>
        </p:sp>
        <p:graphicFrame>
          <p:nvGraphicFramePr>
            <p:cNvPr id="4098" name="Object 46"/>
            <p:cNvGraphicFramePr>
              <a:graphicFrameLocks noChangeAspect="1"/>
            </p:cNvGraphicFramePr>
            <p:nvPr/>
          </p:nvGraphicFramePr>
          <p:xfrm>
            <a:off x="840" y="2739"/>
            <a:ext cx="624" cy="269"/>
          </p:xfrm>
          <a:graphic>
            <a:graphicData uri="http://schemas.openxmlformats.org/presentationml/2006/ole">
              <mc:AlternateContent xmlns:mc="http://schemas.openxmlformats.org/markup-compatibility/2006">
                <mc:Choice xmlns:v="urn:schemas-microsoft-com:vml" Requires="v">
                  <p:oleObj spid="_x0000_s4107" name="公式" r:id="rId3" imgW="380880" imgH="164880" progId="Equation.3">
                    <p:embed/>
                  </p:oleObj>
                </mc:Choice>
                <mc:Fallback>
                  <p:oleObj name="公式" r:id="rId3" imgW="380880" imgH="1648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 y="2739"/>
                          <a:ext cx="624"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9" name="Object 47"/>
            <p:cNvGraphicFramePr>
              <a:graphicFrameLocks noChangeAspect="1"/>
            </p:cNvGraphicFramePr>
            <p:nvPr/>
          </p:nvGraphicFramePr>
          <p:xfrm>
            <a:off x="824" y="3168"/>
            <a:ext cx="672" cy="301"/>
          </p:xfrm>
          <a:graphic>
            <a:graphicData uri="http://schemas.openxmlformats.org/presentationml/2006/ole">
              <mc:AlternateContent xmlns:mc="http://schemas.openxmlformats.org/markup-compatibility/2006">
                <mc:Choice xmlns:v="urn:schemas-microsoft-com:vml" Requires="v">
                  <p:oleObj spid="_x0000_s4108" name="公式" r:id="rId5" imgW="393480" imgH="177480" progId="Equation.3">
                    <p:embed/>
                  </p:oleObj>
                </mc:Choice>
                <mc:Fallback>
                  <p:oleObj name="公式" r:id="rId5" imgW="393480" imgH="177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4" y="3168"/>
                          <a:ext cx="672" cy="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0" name="Object 48"/>
            <p:cNvGraphicFramePr>
              <a:graphicFrameLocks noChangeAspect="1"/>
            </p:cNvGraphicFramePr>
            <p:nvPr/>
          </p:nvGraphicFramePr>
          <p:xfrm>
            <a:off x="1954" y="2677"/>
            <a:ext cx="854" cy="323"/>
          </p:xfrm>
          <a:graphic>
            <a:graphicData uri="http://schemas.openxmlformats.org/presentationml/2006/ole">
              <mc:AlternateContent xmlns:mc="http://schemas.openxmlformats.org/markup-compatibility/2006">
                <mc:Choice xmlns:v="urn:schemas-microsoft-com:vml" Requires="v">
                  <p:oleObj spid="_x0000_s4109" name="Equation" r:id="rId7" imgW="533160" imgH="203040" progId="Equation.3">
                    <p:embed/>
                  </p:oleObj>
                </mc:Choice>
                <mc:Fallback>
                  <p:oleObj name="Equation" r:id="rId7" imgW="53316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54" y="2677"/>
                          <a:ext cx="854" cy="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8321" name="Line 49"/>
            <p:cNvSpPr>
              <a:spLocks noChangeShapeType="1"/>
            </p:cNvSpPr>
            <p:nvPr/>
          </p:nvSpPr>
          <p:spPr bwMode="auto">
            <a:xfrm>
              <a:off x="576" y="2616"/>
              <a:ext cx="2400" cy="0"/>
            </a:xfrm>
            <a:prstGeom prst="line">
              <a:avLst/>
            </a:prstGeom>
            <a:noFill/>
            <a:ln w="38100">
              <a:solidFill>
                <a:schemeClr val="tx1"/>
              </a:solidFill>
              <a:round/>
              <a:headEnd/>
              <a:tailEnd/>
            </a:ln>
          </p:spPr>
          <p:txBody>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38322" name="Line 50"/>
            <p:cNvSpPr>
              <a:spLocks noChangeShapeType="1"/>
            </p:cNvSpPr>
            <p:nvPr/>
          </p:nvSpPr>
          <p:spPr bwMode="auto">
            <a:xfrm rot="-5400000">
              <a:off x="1307" y="3083"/>
              <a:ext cx="938" cy="0"/>
            </a:xfrm>
            <a:prstGeom prst="line">
              <a:avLst/>
            </a:prstGeom>
            <a:noFill/>
            <a:ln w="38100">
              <a:solidFill>
                <a:schemeClr val="tx1"/>
              </a:solidFill>
              <a:round/>
              <a:headEnd/>
              <a:tailEnd/>
            </a:ln>
          </p:spPr>
          <p:txBody>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38323" name="Line 51"/>
            <p:cNvSpPr>
              <a:spLocks noChangeShapeType="1"/>
            </p:cNvSpPr>
            <p:nvPr/>
          </p:nvSpPr>
          <p:spPr bwMode="auto">
            <a:xfrm>
              <a:off x="584" y="3528"/>
              <a:ext cx="2400" cy="0"/>
            </a:xfrm>
            <a:prstGeom prst="line">
              <a:avLst/>
            </a:prstGeom>
            <a:noFill/>
            <a:ln w="38100">
              <a:solidFill>
                <a:schemeClr val="tx1"/>
              </a:solidFill>
              <a:round/>
              <a:headEnd/>
              <a:tailEnd/>
            </a:ln>
          </p:spPr>
          <p:txBody>
            <a:bodyPr/>
            <a:lstStyle/>
            <a:p>
              <a:pPr>
                <a:defRPr/>
              </a:pPr>
              <a:endParaRPr lang="zh-CN" altLang="en-US" b="1">
                <a:latin typeface="Times New Roman" panose="02020603050405020304" pitchFamily="18" charset="0"/>
                <a:cs typeface="Times New Roman" panose="02020603050405020304" pitchFamily="18" charset="0"/>
              </a:endParaRPr>
            </a:p>
          </p:txBody>
        </p:sp>
      </p:grpSp>
      <p:pic>
        <p:nvPicPr>
          <p:cNvPr id="4106" name="Picture 54" descr="图片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16013" y="1412875"/>
            <a:ext cx="3048000"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5" descr="C:\Users\Administrator\Desktop\图片5.jpg"/>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57750" y="1357313"/>
            <a:ext cx="4352925" cy="382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07405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438299"/>
                                        </p:tgtEl>
                                        <p:attrNameLst>
                                          <p:attrName>style.visibility</p:attrName>
                                        </p:attrNameLst>
                                      </p:cBhvr>
                                      <p:to>
                                        <p:strVal val="visible"/>
                                      </p:to>
                                    </p:set>
                                    <p:animEffect transition="in" filter="blinds(vertical)">
                                      <p:cBhvr>
                                        <p:cTn id="12" dur="500"/>
                                        <p:tgtEl>
                                          <p:spTgt spid="43829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38314"/>
                                        </p:tgtEl>
                                        <p:attrNameLst>
                                          <p:attrName>style.visibility</p:attrName>
                                        </p:attrNameLst>
                                      </p:cBhvr>
                                      <p:to>
                                        <p:strVal val="visible"/>
                                      </p:to>
                                    </p:set>
                                    <p:animEffect transition="in" filter="wipe(left)">
                                      <p:cBhvr>
                                        <p:cTn id="17" dur="500"/>
                                        <p:tgtEl>
                                          <p:spTgt spid="438314"/>
                                        </p:tgtEl>
                                      </p:cBhvr>
                                    </p:animEffect>
                                  </p:childTnLst>
                                </p:cTn>
                              </p:par>
                            </p:childTnLst>
                          </p:cTn>
                        </p:par>
                        <p:par>
                          <p:cTn id="18" fill="hold" nodeType="afterGroup">
                            <p:stCondLst>
                              <p:cond delay="500"/>
                            </p:stCondLst>
                            <p:childTnLst>
                              <p:par>
                                <p:cTn id="19" presetID="22" presetClass="entr" presetSubtype="8"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299" grpId="0" autoUpdateAnimBg="0"/>
      <p:bldP spid="438314"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9371" name="Picture 75" descr="图片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5138" y="1671638"/>
            <a:ext cx="3419475" cy="454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0899" name="Group 2"/>
          <p:cNvGrpSpPr>
            <a:grpSpLocks/>
          </p:cNvGrpSpPr>
          <p:nvPr/>
        </p:nvGrpSpPr>
        <p:grpSpPr bwMode="auto">
          <a:xfrm>
            <a:off x="539750" y="533400"/>
            <a:ext cx="2514600" cy="519113"/>
            <a:chOff x="528" y="288"/>
            <a:chExt cx="1584" cy="327"/>
          </a:xfrm>
        </p:grpSpPr>
        <p:sp>
          <p:nvSpPr>
            <p:cNvPr id="439299" name="Text Box 3"/>
            <p:cNvSpPr txBox="1">
              <a:spLocks noChangeArrowheads="1"/>
            </p:cNvSpPr>
            <p:nvPr/>
          </p:nvSpPr>
          <p:spPr bwMode="auto">
            <a:xfrm>
              <a:off x="768" y="288"/>
              <a:ext cx="1344" cy="327"/>
            </a:xfrm>
            <a:prstGeom prst="rect">
              <a:avLst/>
            </a:prstGeom>
            <a:noFill/>
            <a:ln w="9525">
              <a:noFill/>
              <a:miter lim="800000"/>
              <a:headEnd/>
              <a:tailEnd/>
            </a:ln>
            <a:effectLst/>
          </p:spPr>
          <p:txBody>
            <a:bodyPr>
              <a:spAutoFit/>
            </a:bodyPr>
            <a:lstStyle/>
            <a:p>
              <a:pPr>
                <a:spcBef>
                  <a:spcPct val="50000"/>
                </a:spcBef>
                <a:defRPr/>
              </a:pPr>
              <a:r>
                <a:rPr lang="zh-CN" altLang="en-US" sz="2800" b="1">
                  <a:solidFill>
                    <a:srgbClr val="FF0000"/>
                  </a:solidFill>
                  <a:latin typeface="Times New Roman" panose="02020603050405020304" pitchFamily="18" charset="0"/>
                  <a:cs typeface="Times New Roman" panose="02020603050405020304" pitchFamily="18" charset="0"/>
                </a:rPr>
                <a:t>三态门应用：</a:t>
              </a:r>
            </a:p>
          </p:txBody>
        </p:sp>
        <p:sp>
          <p:nvSpPr>
            <p:cNvPr id="439300" name="AutoShape 4"/>
            <p:cNvSpPr>
              <a:spLocks noChangeArrowheads="1"/>
            </p:cNvSpPr>
            <p:nvPr/>
          </p:nvSpPr>
          <p:spPr bwMode="auto">
            <a:xfrm>
              <a:off x="528" y="336"/>
              <a:ext cx="303" cy="240"/>
            </a:xfrm>
            <a:prstGeom prst="star5">
              <a:avLst/>
            </a:prstGeom>
            <a:solidFill>
              <a:srgbClr val="FF3300"/>
            </a:solidFill>
            <a:ln w="9525">
              <a:solidFill>
                <a:srgbClr val="FF33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sp>
        <p:nvSpPr>
          <p:cNvPr id="439301" name="Text Box 5"/>
          <p:cNvSpPr txBox="1">
            <a:spLocks noChangeArrowheads="1"/>
          </p:cNvSpPr>
          <p:nvPr/>
        </p:nvSpPr>
        <p:spPr bwMode="auto">
          <a:xfrm>
            <a:off x="2987675" y="538163"/>
            <a:ext cx="5976938" cy="946150"/>
          </a:xfrm>
          <a:prstGeom prst="rect">
            <a:avLst/>
          </a:prstGeom>
          <a:noFill/>
          <a:ln w="9525">
            <a:noFill/>
            <a:miter lim="800000"/>
            <a:headEnd/>
            <a:tailEnd/>
          </a:ln>
          <a:effectLst/>
        </p:spPr>
        <p:txBody>
          <a:bodyPr>
            <a:spAutoFit/>
          </a:bodyPr>
          <a:lstStyle/>
          <a:p>
            <a:pPr>
              <a:spcBef>
                <a:spcPct val="50000"/>
              </a:spcBef>
              <a:defRPr/>
            </a:pPr>
            <a:r>
              <a:rPr lang="zh-CN" altLang="en-US" sz="2800" b="1">
                <a:solidFill>
                  <a:srgbClr val="006600"/>
                </a:solidFill>
                <a:latin typeface="Times New Roman" panose="02020603050405020304" pitchFamily="18" charset="0"/>
                <a:cs typeface="Times New Roman" panose="02020603050405020304" pitchFamily="18" charset="0"/>
              </a:rPr>
              <a:t>可实现用</a:t>
            </a:r>
            <a:r>
              <a:rPr lang="zh-CN" altLang="en-US" sz="2800" b="1">
                <a:solidFill>
                  <a:srgbClr val="CC0000"/>
                </a:solidFill>
                <a:latin typeface="Times New Roman" panose="02020603050405020304" pitchFamily="18" charset="0"/>
                <a:cs typeface="Times New Roman" panose="02020603050405020304" pitchFamily="18" charset="0"/>
              </a:rPr>
              <a:t>一条</a:t>
            </a:r>
            <a:r>
              <a:rPr lang="zh-CN" altLang="en-US" sz="2800" b="1">
                <a:solidFill>
                  <a:srgbClr val="006600"/>
                </a:solidFill>
                <a:latin typeface="Times New Roman" panose="02020603050405020304" pitchFamily="18" charset="0"/>
                <a:cs typeface="Times New Roman" panose="02020603050405020304" pitchFamily="18" charset="0"/>
              </a:rPr>
              <a:t>总线分时传送几个不同的数据或控制信号。</a:t>
            </a:r>
          </a:p>
        </p:txBody>
      </p:sp>
      <p:grpSp>
        <p:nvGrpSpPr>
          <p:cNvPr id="3" name="Group 6"/>
          <p:cNvGrpSpPr>
            <a:grpSpLocks/>
          </p:cNvGrpSpPr>
          <p:nvPr/>
        </p:nvGrpSpPr>
        <p:grpSpPr bwMode="auto">
          <a:xfrm>
            <a:off x="2133600" y="2819400"/>
            <a:ext cx="762000" cy="3414713"/>
            <a:chOff x="1344" y="1776"/>
            <a:chExt cx="480" cy="2151"/>
          </a:xfrm>
        </p:grpSpPr>
        <p:sp>
          <p:nvSpPr>
            <p:cNvPr id="80910" name="Text Box 7"/>
            <p:cNvSpPr txBox="1">
              <a:spLocks noChangeArrowheads="1"/>
            </p:cNvSpPr>
            <p:nvPr/>
          </p:nvSpPr>
          <p:spPr bwMode="auto">
            <a:xfrm>
              <a:off x="1344" y="1776"/>
              <a:ext cx="480" cy="327"/>
            </a:xfrm>
            <a:prstGeom prst="rect">
              <a:avLst/>
            </a:prstGeom>
            <a:noFill/>
            <a:ln w="9525">
              <a:noFill/>
              <a:miter lim="800000"/>
              <a:headEnd/>
              <a:tailEnd/>
            </a:ln>
          </p:spPr>
          <p:txBody>
            <a:bodyPr>
              <a:spAutoFit/>
            </a:bodyPr>
            <a:lstStyle/>
            <a:p>
              <a:pPr>
                <a:spcBef>
                  <a:spcPct val="50000"/>
                </a:spcBef>
                <a:defRPr/>
              </a:pPr>
              <a:r>
                <a:rPr lang="en-US" altLang="zh-CN" sz="2800" b="1">
                  <a:solidFill>
                    <a:srgbClr val="FF3300"/>
                  </a:solidFill>
                  <a:latin typeface="Times New Roman" panose="02020603050405020304" pitchFamily="18" charset="0"/>
                  <a:cs typeface="Times New Roman" panose="02020603050405020304" pitchFamily="18" charset="0"/>
                </a:rPr>
                <a:t>   1 </a:t>
              </a:r>
              <a:endParaRPr lang="en-US" altLang="zh-CN" sz="2800" b="1">
                <a:solidFill>
                  <a:schemeClr val="bg1"/>
                </a:solidFill>
                <a:latin typeface="Times New Roman" panose="02020603050405020304" pitchFamily="18" charset="0"/>
                <a:cs typeface="Times New Roman" panose="02020603050405020304" pitchFamily="18" charset="0"/>
              </a:endParaRPr>
            </a:p>
          </p:txBody>
        </p:sp>
        <p:sp>
          <p:nvSpPr>
            <p:cNvPr id="80911" name="Rectangle 8"/>
            <p:cNvSpPr>
              <a:spLocks noChangeArrowheads="1"/>
            </p:cNvSpPr>
            <p:nvPr/>
          </p:nvSpPr>
          <p:spPr bwMode="auto">
            <a:xfrm>
              <a:off x="1344" y="2688"/>
              <a:ext cx="452" cy="327"/>
            </a:xfrm>
            <a:prstGeom prst="rect">
              <a:avLst/>
            </a:prstGeom>
            <a:noFill/>
            <a:ln w="9525">
              <a:noFill/>
              <a:miter lim="800000"/>
              <a:headEnd/>
              <a:tailEnd/>
            </a:ln>
          </p:spPr>
          <p:txBody>
            <a:bodyPr wrap="none">
              <a:spAutoFit/>
            </a:bodyPr>
            <a:lstStyle/>
            <a:p>
              <a:pPr>
                <a:spcBef>
                  <a:spcPct val="50000"/>
                </a:spcBef>
                <a:defRPr/>
              </a:pPr>
              <a:r>
                <a:rPr lang="en-US" altLang="zh-CN" sz="2800" b="1">
                  <a:solidFill>
                    <a:schemeClr val="tx2"/>
                  </a:solidFill>
                  <a:latin typeface="Times New Roman" panose="02020603050405020304" pitchFamily="18" charset="0"/>
                  <a:cs typeface="Times New Roman" panose="02020603050405020304" pitchFamily="18" charset="0"/>
                </a:rPr>
                <a:t>   0 </a:t>
              </a:r>
            </a:p>
          </p:txBody>
        </p:sp>
        <p:sp>
          <p:nvSpPr>
            <p:cNvPr id="80912" name="Rectangle 9"/>
            <p:cNvSpPr>
              <a:spLocks noChangeArrowheads="1"/>
            </p:cNvSpPr>
            <p:nvPr/>
          </p:nvSpPr>
          <p:spPr bwMode="auto">
            <a:xfrm>
              <a:off x="1344" y="3600"/>
              <a:ext cx="452" cy="327"/>
            </a:xfrm>
            <a:prstGeom prst="rect">
              <a:avLst/>
            </a:prstGeom>
            <a:noFill/>
            <a:ln w="9525">
              <a:noFill/>
              <a:miter lim="800000"/>
              <a:headEnd/>
              <a:tailEnd/>
            </a:ln>
          </p:spPr>
          <p:txBody>
            <a:bodyPr wrap="none">
              <a:spAutoFit/>
            </a:bodyPr>
            <a:lstStyle/>
            <a:p>
              <a:pPr>
                <a:spcBef>
                  <a:spcPct val="50000"/>
                </a:spcBef>
                <a:defRPr/>
              </a:pPr>
              <a:r>
                <a:rPr lang="en-US" altLang="zh-CN" sz="2800" b="1">
                  <a:solidFill>
                    <a:schemeClr val="tx2"/>
                  </a:solidFill>
                  <a:latin typeface="Times New Roman" panose="02020603050405020304" pitchFamily="18" charset="0"/>
                  <a:cs typeface="Times New Roman" panose="02020603050405020304" pitchFamily="18" charset="0"/>
                </a:rPr>
                <a:t>   0 </a:t>
              </a:r>
            </a:p>
          </p:txBody>
        </p:sp>
      </p:grpSp>
      <p:pic>
        <p:nvPicPr>
          <p:cNvPr id="80902" name="Picture 10" descr="BD09297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10400" y="5029200"/>
            <a:ext cx="1600200" cy="99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68"/>
          <p:cNvGrpSpPr>
            <a:grpSpLocks/>
          </p:cNvGrpSpPr>
          <p:nvPr/>
        </p:nvGrpSpPr>
        <p:grpSpPr bwMode="auto">
          <a:xfrm>
            <a:off x="5029200" y="2209800"/>
            <a:ext cx="990600" cy="3505200"/>
            <a:chOff x="3168" y="1392"/>
            <a:chExt cx="624" cy="2208"/>
          </a:xfrm>
        </p:grpSpPr>
        <p:sp>
          <p:nvSpPr>
            <p:cNvPr id="439365" name="Line 69"/>
            <p:cNvSpPr>
              <a:spLocks noChangeShapeType="1"/>
            </p:cNvSpPr>
            <p:nvPr/>
          </p:nvSpPr>
          <p:spPr bwMode="auto">
            <a:xfrm>
              <a:off x="3504" y="3360"/>
              <a:ext cx="96" cy="240"/>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39366" name="Line 70"/>
            <p:cNvSpPr>
              <a:spLocks noChangeShapeType="1"/>
            </p:cNvSpPr>
            <p:nvPr/>
          </p:nvSpPr>
          <p:spPr bwMode="auto">
            <a:xfrm>
              <a:off x="3504" y="2496"/>
              <a:ext cx="96" cy="240"/>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nvGrpSpPr>
            <p:cNvPr id="80906" name="Group 71"/>
            <p:cNvGrpSpPr>
              <a:grpSpLocks/>
            </p:cNvGrpSpPr>
            <p:nvPr/>
          </p:nvGrpSpPr>
          <p:grpSpPr bwMode="auto">
            <a:xfrm>
              <a:off x="3168" y="1392"/>
              <a:ext cx="624" cy="291"/>
              <a:chOff x="4032" y="1392"/>
              <a:chExt cx="672" cy="291"/>
            </a:xfrm>
          </p:grpSpPr>
          <p:sp>
            <p:nvSpPr>
              <p:cNvPr id="439368" name="Line 72"/>
              <p:cNvSpPr>
                <a:spLocks noChangeShapeType="1"/>
              </p:cNvSpPr>
              <p:nvPr/>
            </p:nvSpPr>
            <p:spPr bwMode="auto">
              <a:xfrm>
                <a:off x="4128" y="1440"/>
                <a:ext cx="384" cy="0"/>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80908" name="Text Box 73"/>
              <p:cNvSpPr txBox="1">
                <a:spLocks noChangeArrowheads="1"/>
              </p:cNvSpPr>
              <p:nvPr/>
            </p:nvSpPr>
            <p:spPr bwMode="auto">
              <a:xfrm>
                <a:off x="4032" y="1392"/>
                <a:ext cx="672" cy="291"/>
              </a:xfrm>
              <a:prstGeom prst="rect">
                <a:avLst/>
              </a:prstGeom>
              <a:noFill/>
              <a:ln w="38100">
                <a:noFill/>
                <a:miter lim="800000"/>
                <a:headEnd/>
                <a:tailEnd/>
              </a:ln>
            </p:spPr>
            <p:txBody>
              <a:bodyPr>
                <a:spAutoFit/>
              </a:bodyPr>
              <a:lstStyle/>
              <a:p>
                <a:pPr>
                  <a:spcBef>
                    <a:spcPct val="50000"/>
                  </a:spcBef>
                  <a:defRPr/>
                </a:pPr>
                <a:r>
                  <a:rPr lang="en-US" altLang="zh-CN" sz="2400" b="1" i="1" dirty="0">
                    <a:solidFill>
                      <a:srgbClr val="FF3300"/>
                    </a:solidFill>
                    <a:latin typeface="Times New Roman" panose="02020603050405020304" pitchFamily="18" charset="0"/>
                    <a:cs typeface="Times New Roman" panose="02020603050405020304" pitchFamily="18" charset="0"/>
                  </a:rPr>
                  <a:t>A</a:t>
                </a:r>
                <a:r>
                  <a:rPr lang="en-US" altLang="zh-CN" sz="2400" b="1" baseline="-25000" dirty="0">
                    <a:solidFill>
                      <a:srgbClr val="FF3300"/>
                    </a:solidFill>
                    <a:latin typeface="Times New Roman" panose="02020603050405020304" pitchFamily="18" charset="0"/>
                    <a:cs typeface="Times New Roman" panose="02020603050405020304" pitchFamily="18" charset="0"/>
                  </a:rPr>
                  <a:t>1</a:t>
                </a:r>
                <a:r>
                  <a:rPr lang="en-US" altLang="zh-CN" sz="2400" b="1" dirty="0">
                    <a:solidFill>
                      <a:srgbClr val="FF3300"/>
                    </a:solidFill>
                    <a:latin typeface="Times New Roman" panose="02020603050405020304" pitchFamily="18" charset="0"/>
                    <a:cs typeface="Times New Roman" panose="02020603050405020304" pitchFamily="18" charset="0"/>
                  </a:rPr>
                  <a:t>  </a:t>
                </a:r>
                <a:r>
                  <a:rPr lang="en-US" altLang="zh-CN" sz="2400" b="1" i="1" dirty="0">
                    <a:solidFill>
                      <a:srgbClr val="FF3300"/>
                    </a:solidFill>
                    <a:latin typeface="Times New Roman" panose="02020603050405020304" pitchFamily="18" charset="0"/>
                    <a:cs typeface="Times New Roman" panose="02020603050405020304" pitchFamily="18" charset="0"/>
                  </a:rPr>
                  <a:t>B</a:t>
                </a:r>
                <a:r>
                  <a:rPr lang="en-US" altLang="zh-CN" sz="2400" b="1" baseline="-25000" dirty="0">
                    <a:solidFill>
                      <a:srgbClr val="FF3300"/>
                    </a:solidFill>
                    <a:latin typeface="Times New Roman" panose="02020603050405020304" pitchFamily="18" charset="0"/>
                    <a:cs typeface="Times New Roman" panose="02020603050405020304" pitchFamily="18" charset="0"/>
                  </a:rPr>
                  <a:t>1</a:t>
                </a:r>
                <a:endParaRPr lang="en-US" altLang="zh-CN" sz="2400" b="1" dirty="0">
                  <a:solidFill>
                    <a:srgbClr val="FFFF00"/>
                  </a:solidFill>
                  <a:latin typeface="Times New Roman" panose="02020603050405020304" pitchFamily="18" charset="0"/>
                  <a:cs typeface="Times New Roman" panose="02020603050405020304" pitchFamily="18" charset="0"/>
                </a:endParaRPr>
              </a:p>
            </p:txBody>
          </p:sp>
          <p:sp>
            <p:nvSpPr>
              <p:cNvPr id="439370" name="Oval 74"/>
              <p:cNvSpPr>
                <a:spLocks noChangeArrowheads="1"/>
              </p:cNvSpPr>
              <p:nvPr/>
            </p:nvSpPr>
            <p:spPr bwMode="auto">
              <a:xfrm>
                <a:off x="4320" y="1536"/>
                <a:ext cx="32" cy="32"/>
              </a:xfrm>
              <a:prstGeom prst="ellipse">
                <a:avLst/>
              </a:prstGeom>
              <a:solidFill>
                <a:srgbClr val="FF3300"/>
              </a:solid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8901364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39301"/>
                                        </p:tgtEl>
                                        <p:attrNameLst>
                                          <p:attrName>style.visibility</p:attrName>
                                        </p:attrNameLst>
                                      </p:cBhvr>
                                      <p:to>
                                        <p:strVal val="visible"/>
                                      </p:to>
                                    </p:set>
                                    <p:animEffect transition="in" filter="box(out)">
                                      <p:cBhvr>
                                        <p:cTn id="7" dur="500"/>
                                        <p:tgtEl>
                                          <p:spTgt spid="43930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39371"/>
                                        </p:tgtEl>
                                        <p:attrNameLst>
                                          <p:attrName>style.visibility</p:attrName>
                                        </p:attrNameLst>
                                      </p:cBhvr>
                                      <p:to>
                                        <p:strVal val="visible"/>
                                      </p:to>
                                    </p:set>
                                    <p:animEffect transition="in" filter="wipe(left)">
                                      <p:cBhvr>
                                        <p:cTn id="12" dur="1000"/>
                                        <p:tgtEl>
                                          <p:spTgt spid="43937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9301"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ChangeArrowheads="1"/>
          </p:cNvSpPr>
          <p:nvPr/>
        </p:nvSpPr>
        <p:spPr bwMode="auto">
          <a:xfrm>
            <a:off x="539750" y="1196975"/>
            <a:ext cx="1600200" cy="685800"/>
          </a:xfrm>
          <a:prstGeom prst="rect">
            <a:avLst/>
          </a:prstGeom>
          <a:noFill/>
          <a:ln w="9525">
            <a:noFill/>
            <a:miter lim="800000"/>
            <a:headEnd/>
            <a:tailEnd/>
          </a:ln>
        </p:spPr>
        <p:txBody>
          <a:bodyPr/>
          <a:lstStyle/>
          <a:p>
            <a:pPr>
              <a:spcBef>
                <a:spcPct val="20000"/>
              </a:spcBef>
              <a:defRPr/>
            </a:pPr>
            <a:r>
              <a:rPr lang="en-US" altLang="zh-CN" sz="2800" b="1">
                <a:solidFill>
                  <a:srgbClr val="CC0000"/>
                </a:solidFill>
                <a:latin typeface="Times New Roman" panose="02020603050405020304" pitchFamily="18" charset="0"/>
                <a:cs typeface="Times New Roman" panose="02020603050405020304" pitchFamily="18" charset="0"/>
              </a:rPr>
              <a:t>1. </a:t>
            </a:r>
            <a:r>
              <a:rPr lang="zh-CN" altLang="en-US" sz="2800" b="1">
                <a:solidFill>
                  <a:srgbClr val="CC0000"/>
                </a:solidFill>
                <a:latin typeface="Times New Roman" panose="02020603050405020304" pitchFamily="18" charset="0"/>
                <a:cs typeface="Times New Roman" panose="02020603050405020304" pitchFamily="18" charset="0"/>
              </a:rPr>
              <a:t>电路</a:t>
            </a:r>
          </a:p>
        </p:txBody>
      </p:sp>
      <p:grpSp>
        <p:nvGrpSpPr>
          <p:cNvPr id="2" name="Group 3"/>
          <p:cNvGrpSpPr>
            <a:grpSpLocks/>
          </p:cNvGrpSpPr>
          <p:nvPr/>
        </p:nvGrpSpPr>
        <p:grpSpPr bwMode="auto">
          <a:xfrm>
            <a:off x="6575425" y="1219200"/>
            <a:ext cx="1654175" cy="1905000"/>
            <a:chOff x="4142" y="768"/>
            <a:chExt cx="1042" cy="1200"/>
          </a:xfrm>
        </p:grpSpPr>
        <p:sp>
          <p:nvSpPr>
            <p:cNvPr id="440324" name="Rectangle 4"/>
            <p:cNvSpPr>
              <a:spLocks noChangeArrowheads="1"/>
            </p:cNvSpPr>
            <p:nvPr/>
          </p:nvSpPr>
          <p:spPr bwMode="auto">
            <a:xfrm>
              <a:off x="4142" y="768"/>
              <a:ext cx="596" cy="1200"/>
            </a:xfrm>
            <a:prstGeom prst="rect">
              <a:avLst/>
            </a:prstGeom>
            <a:noFill/>
            <a:ln w="28575">
              <a:solidFill>
                <a:srgbClr val="CC0000"/>
              </a:solidFill>
              <a:prstDash val="dash"/>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40325" name="Text Box 5"/>
            <p:cNvSpPr txBox="1">
              <a:spLocks noChangeArrowheads="1"/>
            </p:cNvSpPr>
            <p:nvPr/>
          </p:nvSpPr>
          <p:spPr bwMode="auto">
            <a:xfrm>
              <a:off x="4738" y="1185"/>
              <a:ext cx="446" cy="407"/>
            </a:xfrm>
            <a:prstGeom prst="rect">
              <a:avLst/>
            </a:prstGeom>
            <a:noFill/>
            <a:ln w="28575">
              <a:noFill/>
              <a:miter lim="800000"/>
              <a:headEnd/>
              <a:tailEnd/>
            </a:ln>
            <a:effectLst/>
          </p:spPr>
          <p:txBody>
            <a:bodyPr anchor="ctr">
              <a:spAutoFit/>
            </a:bodyPr>
            <a:lstStyle/>
            <a:p>
              <a:pPr algn="ctr">
                <a:spcBef>
                  <a:spcPct val="50000"/>
                </a:spcBef>
                <a:defRPr/>
              </a:pPr>
              <a:r>
                <a:rPr lang="zh-CN" altLang="en-US" b="1">
                  <a:latin typeface="Times New Roman" panose="02020603050405020304" pitchFamily="18" charset="0"/>
                  <a:cs typeface="Times New Roman" panose="02020603050405020304" pitchFamily="18" charset="0"/>
                </a:rPr>
                <a:t>有源负载</a:t>
              </a:r>
            </a:p>
          </p:txBody>
        </p:sp>
      </p:grpSp>
      <p:sp>
        <p:nvSpPr>
          <p:cNvPr id="440345" name="Rectangle 25"/>
          <p:cNvSpPr>
            <a:spLocks noChangeArrowheads="1"/>
          </p:cNvSpPr>
          <p:nvPr/>
        </p:nvSpPr>
        <p:spPr bwMode="auto">
          <a:xfrm>
            <a:off x="550863" y="457200"/>
            <a:ext cx="8378825" cy="609600"/>
          </a:xfrm>
          <a:prstGeom prst="rect">
            <a:avLst/>
          </a:prstGeom>
          <a:noFill/>
          <a:ln w="9525">
            <a:noFill/>
            <a:miter lim="800000"/>
            <a:headEnd/>
            <a:tailEnd/>
          </a:ln>
          <a:effectLst/>
        </p:spPr>
        <p:txBody>
          <a:bodyPr/>
          <a:lstStyle/>
          <a:p>
            <a:pPr>
              <a:spcBef>
                <a:spcPct val="20000"/>
              </a:spcBef>
              <a:defRPr/>
            </a:pPr>
            <a:r>
              <a:rPr lang="en-US" altLang="zh-CN" sz="3200" b="1" dirty="0">
                <a:solidFill>
                  <a:srgbClr val="000099"/>
                </a:solidFill>
                <a:latin typeface="Times New Roman" panose="02020603050405020304" pitchFamily="18" charset="0"/>
                <a:cs typeface="Times New Roman" panose="02020603050405020304" pitchFamily="18" charset="0"/>
              </a:rPr>
              <a:t>20.3.3  </a:t>
            </a:r>
            <a:r>
              <a:rPr lang="zh-CN" altLang="en-US" sz="3200" b="1" dirty="0">
                <a:solidFill>
                  <a:srgbClr val="000099"/>
                </a:solidFill>
                <a:latin typeface="Times New Roman" panose="02020603050405020304" pitchFamily="18" charset="0"/>
                <a:cs typeface="Times New Roman" panose="02020603050405020304" pitchFamily="18" charset="0"/>
              </a:rPr>
              <a:t>集电极开路“与非”门电路</a:t>
            </a:r>
            <a:r>
              <a:rPr lang="en-US" altLang="zh-CN" sz="3200" b="1" dirty="0">
                <a:solidFill>
                  <a:srgbClr val="000099"/>
                </a:solidFill>
                <a:latin typeface="Times New Roman" panose="02020603050405020304" pitchFamily="18" charset="0"/>
                <a:cs typeface="Times New Roman" panose="02020603050405020304" pitchFamily="18" charset="0"/>
              </a:rPr>
              <a:t>(OC</a:t>
            </a:r>
            <a:r>
              <a:rPr lang="zh-CN" altLang="zh-CN" sz="3200" b="1" dirty="0">
                <a:solidFill>
                  <a:srgbClr val="000099"/>
                </a:solidFill>
                <a:latin typeface="Times New Roman" panose="02020603050405020304" pitchFamily="18" charset="0"/>
                <a:cs typeface="Times New Roman" panose="02020603050405020304" pitchFamily="18" charset="0"/>
              </a:rPr>
              <a:t>门</a:t>
            </a:r>
            <a:r>
              <a:rPr lang="en-US" altLang="zh-CN" sz="3200" b="1" dirty="0">
                <a:solidFill>
                  <a:srgbClr val="000099"/>
                </a:solidFill>
                <a:latin typeface="Times New Roman" panose="02020603050405020304" pitchFamily="18" charset="0"/>
                <a:cs typeface="Times New Roman" panose="02020603050405020304" pitchFamily="18" charset="0"/>
              </a:rPr>
              <a:t>)</a:t>
            </a:r>
          </a:p>
        </p:txBody>
      </p:sp>
      <p:pic>
        <p:nvPicPr>
          <p:cNvPr id="440405" name="Picture 85" descr="图片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1196975"/>
            <a:ext cx="6427787" cy="437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26" name="Picture 106" descr="图片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163" y="4471988"/>
            <a:ext cx="2967037"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50189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40322"/>
                                        </p:tgtEl>
                                        <p:attrNameLst>
                                          <p:attrName>style.visibility</p:attrName>
                                        </p:attrNameLst>
                                      </p:cBhvr>
                                      <p:to>
                                        <p:strVal val="visible"/>
                                      </p:to>
                                    </p:set>
                                    <p:animEffect transition="in" filter="blinds(horizontal)">
                                      <p:cBhvr>
                                        <p:cTn id="7" dur="500"/>
                                        <p:tgtEl>
                                          <p:spTgt spid="440322"/>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440405"/>
                                        </p:tgtEl>
                                        <p:attrNameLst>
                                          <p:attrName>style.visibility</p:attrName>
                                        </p:attrNameLst>
                                      </p:cBhvr>
                                      <p:to>
                                        <p:strVal val="visible"/>
                                      </p:to>
                                    </p:set>
                                    <p:animEffect transition="in" filter="wipe(left)">
                                      <p:cBhvr>
                                        <p:cTn id="11" dur="1000"/>
                                        <p:tgtEl>
                                          <p:spTgt spid="44040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440426"/>
                                        </p:tgtEl>
                                        <p:attrNameLst>
                                          <p:attrName>style.visibility</p:attrName>
                                        </p:attrNameLst>
                                      </p:cBhvr>
                                      <p:to>
                                        <p:strVal val="visible"/>
                                      </p:to>
                                    </p:set>
                                    <p:animEffect transition="in" filter="wipe(left)">
                                      <p:cBhvr>
                                        <p:cTn id="21" dur="1000"/>
                                        <p:tgtEl>
                                          <p:spTgt spid="4404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22"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1588" name="Picture 244" descr="图片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0963" y="1763713"/>
            <a:ext cx="3433762" cy="376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1468" name="Rectangle 124"/>
          <p:cNvSpPr>
            <a:spLocks noChangeArrowheads="1"/>
          </p:cNvSpPr>
          <p:nvPr/>
        </p:nvSpPr>
        <p:spPr bwMode="auto">
          <a:xfrm>
            <a:off x="395288" y="549275"/>
            <a:ext cx="2503487" cy="519113"/>
          </a:xfrm>
          <a:prstGeom prst="rect">
            <a:avLst/>
          </a:prstGeom>
          <a:noFill/>
          <a:ln w="28575">
            <a:noFill/>
            <a:miter lim="800000"/>
            <a:headEnd/>
            <a:tailEnd/>
          </a:ln>
          <a:effectLst/>
        </p:spPr>
        <p:txBody>
          <a:bodyPr wrap="none" anchor="ctr">
            <a:spAutoFit/>
          </a:bodyPr>
          <a:lstStyle/>
          <a:p>
            <a:pPr algn="ctr">
              <a:defRPr/>
            </a:pPr>
            <a:r>
              <a:rPr lang="en-US" altLang="zh-CN" sz="2800" b="1">
                <a:solidFill>
                  <a:srgbClr val="CC0000"/>
                </a:solidFill>
                <a:latin typeface="Times New Roman" panose="02020603050405020304" pitchFamily="18" charset="0"/>
                <a:cs typeface="Times New Roman" panose="02020603050405020304" pitchFamily="18" charset="0"/>
              </a:rPr>
              <a:t>OC</a:t>
            </a:r>
            <a:r>
              <a:rPr lang="zh-CN" altLang="zh-CN" sz="2800" b="1">
                <a:solidFill>
                  <a:srgbClr val="CC0000"/>
                </a:solidFill>
                <a:latin typeface="Times New Roman" panose="02020603050405020304" pitchFamily="18" charset="0"/>
                <a:cs typeface="Times New Roman" panose="02020603050405020304" pitchFamily="18" charset="0"/>
              </a:rPr>
              <a:t>门的特点：</a:t>
            </a:r>
            <a:endParaRPr lang="zh-CN" altLang="en-US" sz="2800" b="1">
              <a:solidFill>
                <a:srgbClr val="CC0000"/>
              </a:solidFill>
              <a:latin typeface="Times New Roman" panose="02020603050405020304" pitchFamily="18" charset="0"/>
              <a:cs typeface="Times New Roman" panose="02020603050405020304" pitchFamily="18" charset="0"/>
            </a:endParaRPr>
          </a:p>
        </p:txBody>
      </p:sp>
      <p:sp>
        <p:nvSpPr>
          <p:cNvPr id="441469" name="Rectangle 125"/>
          <p:cNvSpPr>
            <a:spLocks noChangeArrowheads="1"/>
          </p:cNvSpPr>
          <p:nvPr/>
        </p:nvSpPr>
        <p:spPr bwMode="auto">
          <a:xfrm>
            <a:off x="409575" y="1050925"/>
            <a:ext cx="4111625" cy="519113"/>
          </a:xfrm>
          <a:prstGeom prst="rect">
            <a:avLst/>
          </a:prstGeom>
          <a:noFill/>
          <a:ln w="28575">
            <a:noFill/>
            <a:miter lim="800000"/>
            <a:headEnd/>
            <a:tailEnd/>
          </a:ln>
          <a:effectLst/>
        </p:spPr>
        <p:txBody>
          <a:bodyPr wrap="none" anchor="ctr">
            <a:spAutoFit/>
          </a:bodyPr>
          <a:lstStyle/>
          <a:p>
            <a:pPr algn="ctr">
              <a:defRPr/>
            </a:pPr>
            <a:r>
              <a:rPr lang="en-US" altLang="zh-CN" sz="2800" b="1">
                <a:solidFill>
                  <a:srgbClr val="000099"/>
                </a:solidFill>
                <a:latin typeface="Times New Roman" panose="02020603050405020304" pitchFamily="18" charset="0"/>
                <a:cs typeface="Times New Roman" panose="02020603050405020304" pitchFamily="18" charset="0"/>
              </a:rPr>
              <a:t>1. </a:t>
            </a:r>
            <a:r>
              <a:rPr lang="zh-CN" altLang="en-US" sz="2800" b="1">
                <a:solidFill>
                  <a:srgbClr val="000099"/>
                </a:solidFill>
                <a:latin typeface="Times New Roman" panose="02020603050405020304" pitchFamily="18" charset="0"/>
                <a:cs typeface="Times New Roman" panose="02020603050405020304" pitchFamily="18" charset="0"/>
              </a:rPr>
              <a:t>输出端可直接驱动负载</a:t>
            </a:r>
          </a:p>
        </p:txBody>
      </p:sp>
      <p:sp>
        <p:nvSpPr>
          <p:cNvPr id="441470" name="Line 126"/>
          <p:cNvSpPr>
            <a:spLocks noChangeShapeType="1"/>
          </p:cNvSpPr>
          <p:nvPr/>
        </p:nvSpPr>
        <p:spPr bwMode="auto">
          <a:xfrm>
            <a:off x="4508500" y="1068388"/>
            <a:ext cx="0" cy="5105400"/>
          </a:xfrm>
          <a:prstGeom prst="line">
            <a:avLst/>
          </a:prstGeom>
          <a:noFill/>
          <a:ln w="28575">
            <a:solidFill>
              <a:srgbClr val="CC0000"/>
            </a:solidFill>
            <a:prstDash val="dash"/>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41471" name="Rectangle 127"/>
          <p:cNvSpPr>
            <a:spLocks noChangeArrowheads="1"/>
          </p:cNvSpPr>
          <p:nvPr/>
        </p:nvSpPr>
        <p:spPr bwMode="auto">
          <a:xfrm>
            <a:off x="755650" y="1554163"/>
            <a:ext cx="914400" cy="533400"/>
          </a:xfrm>
          <a:prstGeom prst="rect">
            <a:avLst/>
          </a:prstGeom>
          <a:noFill/>
          <a:ln w="9525">
            <a:noFill/>
            <a:miter lim="800000"/>
            <a:headEnd/>
            <a:tailEnd/>
          </a:ln>
        </p:spPr>
        <p:txBody>
          <a:bodyPr/>
          <a:lstStyle/>
          <a:p>
            <a:pPr>
              <a:spcBef>
                <a:spcPct val="20000"/>
              </a:spcBef>
              <a:defRPr/>
            </a:pPr>
            <a:r>
              <a:rPr lang="zh-CN" altLang="en-US" sz="2800" b="1">
                <a:solidFill>
                  <a:srgbClr val="000099"/>
                </a:solidFill>
                <a:latin typeface="Times New Roman" panose="02020603050405020304" pitchFamily="18" charset="0"/>
                <a:cs typeface="Times New Roman" panose="02020603050405020304" pitchFamily="18" charset="0"/>
              </a:rPr>
              <a:t>如：</a:t>
            </a:r>
          </a:p>
        </p:txBody>
      </p:sp>
      <p:sp>
        <p:nvSpPr>
          <p:cNvPr id="441472" name="Rectangle 128"/>
          <p:cNvSpPr>
            <a:spLocks noChangeArrowheads="1"/>
          </p:cNvSpPr>
          <p:nvPr/>
        </p:nvSpPr>
        <p:spPr bwMode="auto">
          <a:xfrm>
            <a:off x="4537075" y="1068388"/>
            <a:ext cx="4111625" cy="519112"/>
          </a:xfrm>
          <a:prstGeom prst="rect">
            <a:avLst/>
          </a:prstGeom>
          <a:noFill/>
          <a:ln w="28575">
            <a:noFill/>
            <a:miter lim="800000"/>
            <a:headEnd/>
            <a:tailEnd/>
          </a:ln>
          <a:effectLst/>
        </p:spPr>
        <p:txBody>
          <a:bodyPr wrap="none" anchor="ctr">
            <a:spAutoFit/>
          </a:bodyPr>
          <a:lstStyle/>
          <a:p>
            <a:pPr algn="ctr">
              <a:defRPr/>
            </a:pPr>
            <a:r>
              <a:rPr lang="en-US" altLang="zh-CN" sz="2800" b="1">
                <a:solidFill>
                  <a:srgbClr val="000099"/>
                </a:solidFill>
                <a:latin typeface="Times New Roman" panose="02020603050405020304" pitchFamily="18" charset="0"/>
                <a:cs typeface="Times New Roman" panose="02020603050405020304" pitchFamily="18" charset="0"/>
              </a:rPr>
              <a:t>2. </a:t>
            </a:r>
            <a:r>
              <a:rPr lang="zh-CN" altLang="en-US" sz="2800" b="1">
                <a:solidFill>
                  <a:srgbClr val="000099"/>
                </a:solidFill>
                <a:latin typeface="Times New Roman" panose="02020603050405020304" pitchFamily="18" charset="0"/>
                <a:cs typeface="Times New Roman" panose="02020603050405020304" pitchFamily="18" charset="0"/>
              </a:rPr>
              <a:t>几个输出端可直接相联</a:t>
            </a:r>
          </a:p>
        </p:txBody>
      </p:sp>
      <p:grpSp>
        <p:nvGrpSpPr>
          <p:cNvPr id="2" name="Group 129"/>
          <p:cNvGrpSpPr>
            <a:grpSpLocks/>
          </p:cNvGrpSpPr>
          <p:nvPr/>
        </p:nvGrpSpPr>
        <p:grpSpPr bwMode="auto">
          <a:xfrm>
            <a:off x="4541838" y="2287588"/>
            <a:ext cx="990600" cy="2743200"/>
            <a:chOff x="2736" y="1488"/>
            <a:chExt cx="624" cy="1728"/>
          </a:xfrm>
        </p:grpSpPr>
        <p:grpSp>
          <p:nvGrpSpPr>
            <p:cNvPr id="82963" name="Group 130"/>
            <p:cNvGrpSpPr>
              <a:grpSpLocks/>
            </p:cNvGrpSpPr>
            <p:nvPr/>
          </p:nvGrpSpPr>
          <p:grpSpPr bwMode="auto">
            <a:xfrm>
              <a:off x="2784" y="1488"/>
              <a:ext cx="384" cy="480"/>
              <a:chOff x="2784" y="1488"/>
              <a:chExt cx="384" cy="480"/>
            </a:xfrm>
          </p:grpSpPr>
          <p:sp>
            <p:nvSpPr>
              <p:cNvPr id="441475" name="AutoShape 131"/>
              <p:cNvSpPr>
                <a:spLocks/>
              </p:cNvSpPr>
              <p:nvPr/>
            </p:nvSpPr>
            <p:spPr bwMode="auto">
              <a:xfrm>
                <a:off x="3072" y="1488"/>
                <a:ext cx="96" cy="480"/>
              </a:xfrm>
              <a:prstGeom prst="leftBrace">
                <a:avLst>
                  <a:gd name="adj1" fmla="val 41667"/>
                  <a:gd name="adj2" fmla="val 50000"/>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82967" name="Rectangle 132"/>
              <p:cNvSpPr>
                <a:spLocks noChangeArrowheads="1"/>
              </p:cNvSpPr>
              <p:nvPr/>
            </p:nvSpPr>
            <p:spPr bwMode="auto">
              <a:xfrm>
                <a:off x="2784" y="1584"/>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FF3300"/>
                    </a:solidFill>
                    <a:cs typeface="Times New Roman" panose="02020603050405020304" pitchFamily="18" charset="0"/>
                  </a:rPr>
                  <a:t> 1 </a:t>
                </a:r>
              </a:p>
            </p:txBody>
          </p:sp>
        </p:grpSp>
        <p:sp>
          <p:nvSpPr>
            <p:cNvPr id="82964" name="Text Box 133"/>
            <p:cNvSpPr txBox="1">
              <a:spLocks noChangeArrowheads="1"/>
            </p:cNvSpPr>
            <p:nvPr/>
          </p:nvSpPr>
          <p:spPr bwMode="auto">
            <a:xfrm>
              <a:off x="2736" y="2160"/>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FF3300"/>
                  </a:solidFill>
                  <a:cs typeface="Times New Roman" panose="02020603050405020304" pitchFamily="18" charset="0"/>
                </a:rPr>
                <a:t>  0 </a:t>
              </a:r>
            </a:p>
          </p:txBody>
        </p:sp>
        <p:sp>
          <p:nvSpPr>
            <p:cNvPr id="82965" name="Text Box 134"/>
            <p:cNvSpPr txBox="1">
              <a:spLocks noChangeArrowheads="1"/>
            </p:cNvSpPr>
            <p:nvPr/>
          </p:nvSpPr>
          <p:spPr bwMode="auto">
            <a:xfrm>
              <a:off x="2736" y="2928"/>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FF3300"/>
                  </a:solidFill>
                  <a:cs typeface="Times New Roman" panose="02020603050405020304" pitchFamily="18" charset="0"/>
                </a:rPr>
                <a:t>   0 </a:t>
              </a:r>
            </a:p>
          </p:txBody>
        </p:sp>
      </p:grpSp>
      <p:sp>
        <p:nvSpPr>
          <p:cNvPr id="441479" name="Text Box 135"/>
          <p:cNvSpPr txBox="1">
            <a:spLocks noChangeArrowheads="1"/>
          </p:cNvSpPr>
          <p:nvPr/>
        </p:nvSpPr>
        <p:spPr bwMode="auto">
          <a:xfrm>
            <a:off x="7589838" y="4192588"/>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FF3300"/>
                </a:solidFill>
                <a:cs typeface="Times New Roman" panose="02020603050405020304" pitchFamily="18" charset="0"/>
              </a:rPr>
              <a:t>   0</a:t>
            </a:r>
          </a:p>
        </p:txBody>
      </p:sp>
      <p:grpSp>
        <p:nvGrpSpPr>
          <p:cNvPr id="4" name="Group 136"/>
          <p:cNvGrpSpPr>
            <a:grpSpLocks/>
          </p:cNvGrpSpPr>
          <p:nvPr/>
        </p:nvGrpSpPr>
        <p:grpSpPr bwMode="auto">
          <a:xfrm>
            <a:off x="7437438" y="2592388"/>
            <a:ext cx="457200" cy="1143000"/>
            <a:chOff x="4560" y="1728"/>
            <a:chExt cx="288" cy="720"/>
          </a:xfrm>
        </p:grpSpPr>
        <p:sp>
          <p:nvSpPr>
            <p:cNvPr id="441481" name="Line 137"/>
            <p:cNvSpPr>
              <a:spLocks noChangeShapeType="1"/>
            </p:cNvSpPr>
            <p:nvPr/>
          </p:nvSpPr>
          <p:spPr bwMode="auto">
            <a:xfrm>
              <a:off x="4848" y="1728"/>
              <a:ext cx="0" cy="624"/>
            </a:xfrm>
            <a:prstGeom prst="line">
              <a:avLst/>
            </a:prstGeom>
            <a:noFill/>
            <a:ln w="28575">
              <a:solidFill>
                <a:srgbClr val="FF3300"/>
              </a:solidFill>
              <a:prstDash val="dash"/>
              <a:round/>
              <a:headEnd/>
              <a:tailEnd type="stealth" w="med" len="lg"/>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41482" name="Line 138"/>
            <p:cNvSpPr>
              <a:spLocks noChangeShapeType="1"/>
            </p:cNvSpPr>
            <p:nvPr/>
          </p:nvSpPr>
          <p:spPr bwMode="auto">
            <a:xfrm flipH="1">
              <a:off x="4560" y="2448"/>
              <a:ext cx="288" cy="0"/>
            </a:xfrm>
            <a:prstGeom prst="line">
              <a:avLst/>
            </a:prstGeom>
            <a:noFill/>
            <a:ln w="28575">
              <a:solidFill>
                <a:srgbClr val="FF3300"/>
              </a:solidFill>
              <a:prstDash val="dash"/>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sp>
        <p:nvSpPr>
          <p:cNvPr id="441483" name="Line 139"/>
          <p:cNvSpPr>
            <a:spLocks noChangeShapeType="1"/>
          </p:cNvSpPr>
          <p:nvPr/>
        </p:nvSpPr>
        <p:spPr bwMode="auto">
          <a:xfrm flipV="1">
            <a:off x="7437438" y="2744788"/>
            <a:ext cx="0" cy="914400"/>
          </a:xfrm>
          <a:prstGeom prst="line">
            <a:avLst/>
          </a:prstGeom>
          <a:noFill/>
          <a:ln w="28575">
            <a:solidFill>
              <a:srgbClr val="FF3300"/>
            </a:solidFill>
            <a:prstDash val="dash"/>
            <a:round/>
            <a:headEnd/>
            <a:tailEnd type="stealth" w="med" len="lg"/>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nvGrpSpPr>
          <p:cNvPr id="5" name="Group 140"/>
          <p:cNvGrpSpPr>
            <a:grpSpLocks/>
          </p:cNvGrpSpPr>
          <p:nvPr/>
        </p:nvGrpSpPr>
        <p:grpSpPr bwMode="auto">
          <a:xfrm>
            <a:off x="7056438" y="3735388"/>
            <a:ext cx="228600" cy="1371600"/>
            <a:chOff x="4320" y="2448"/>
            <a:chExt cx="144" cy="864"/>
          </a:xfrm>
        </p:grpSpPr>
        <p:sp>
          <p:nvSpPr>
            <p:cNvPr id="441485" name="Line 141"/>
            <p:cNvSpPr>
              <a:spLocks noChangeShapeType="1"/>
            </p:cNvSpPr>
            <p:nvPr/>
          </p:nvSpPr>
          <p:spPr bwMode="auto">
            <a:xfrm>
              <a:off x="4320" y="2448"/>
              <a:ext cx="96" cy="96"/>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41486" name="Line 142"/>
            <p:cNvSpPr>
              <a:spLocks noChangeShapeType="1"/>
            </p:cNvSpPr>
            <p:nvPr/>
          </p:nvSpPr>
          <p:spPr bwMode="auto">
            <a:xfrm>
              <a:off x="4368" y="3216"/>
              <a:ext cx="96" cy="96"/>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sp>
        <p:nvSpPr>
          <p:cNvPr id="441487" name="Text Box 143"/>
          <p:cNvSpPr txBox="1">
            <a:spLocks noChangeArrowheads="1"/>
          </p:cNvSpPr>
          <p:nvPr/>
        </p:nvSpPr>
        <p:spPr bwMode="auto">
          <a:xfrm>
            <a:off x="6980238" y="2135188"/>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FF3300"/>
                </a:solidFill>
                <a:cs typeface="Times New Roman" panose="02020603050405020304" pitchFamily="18" charset="0"/>
              </a:rPr>
              <a:t>    0 </a:t>
            </a:r>
          </a:p>
        </p:txBody>
      </p:sp>
      <p:pic>
        <p:nvPicPr>
          <p:cNvPr id="441630" name="Picture 286" descr="图片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628775"/>
            <a:ext cx="3684587" cy="427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20592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41469"/>
                                        </p:tgtEl>
                                        <p:attrNameLst>
                                          <p:attrName>style.visibility</p:attrName>
                                        </p:attrNameLst>
                                      </p:cBhvr>
                                      <p:to>
                                        <p:strVal val="visible"/>
                                      </p:to>
                                    </p:set>
                                    <p:animEffect transition="in" filter="wipe(left)">
                                      <p:cBhvr>
                                        <p:cTn id="7" dur="500"/>
                                        <p:tgtEl>
                                          <p:spTgt spid="4414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41471"/>
                                        </p:tgtEl>
                                        <p:attrNameLst>
                                          <p:attrName>style.visibility</p:attrName>
                                        </p:attrNameLst>
                                      </p:cBhvr>
                                      <p:to>
                                        <p:strVal val="visible"/>
                                      </p:to>
                                    </p:set>
                                    <p:animEffect transition="in" filter="wipe(left)">
                                      <p:cBhvr>
                                        <p:cTn id="12" dur="500"/>
                                        <p:tgtEl>
                                          <p:spTgt spid="441471"/>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441630"/>
                                        </p:tgtEl>
                                        <p:attrNameLst>
                                          <p:attrName>style.visibility</p:attrName>
                                        </p:attrNameLst>
                                      </p:cBhvr>
                                      <p:to>
                                        <p:strVal val="visible"/>
                                      </p:to>
                                    </p:set>
                                    <p:animEffect transition="in" filter="wipe(left)">
                                      <p:cBhvr>
                                        <p:cTn id="16" dur="1000"/>
                                        <p:tgtEl>
                                          <p:spTgt spid="44163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nodeType="clickEffect">
                                  <p:stCondLst>
                                    <p:cond delay="0"/>
                                  </p:stCondLst>
                                  <p:childTnLst>
                                    <p:set>
                                      <p:cBhvr>
                                        <p:cTn id="20" dur="1" fill="hold">
                                          <p:stCondLst>
                                            <p:cond delay="0"/>
                                          </p:stCondLst>
                                        </p:cTn>
                                        <p:tgtEl>
                                          <p:spTgt spid="441470"/>
                                        </p:tgtEl>
                                        <p:attrNameLst>
                                          <p:attrName>style.visibility</p:attrName>
                                        </p:attrNameLst>
                                      </p:cBhvr>
                                      <p:to>
                                        <p:strVal val="visible"/>
                                      </p:to>
                                    </p:set>
                                    <p:animEffect transition="in" filter="wipe(up)">
                                      <p:cBhvr>
                                        <p:cTn id="21" dur="500"/>
                                        <p:tgtEl>
                                          <p:spTgt spid="44147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441472"/>
                                        </p:tgtEl>
                                        <p:attrNameLst>
                                          <p:attrName>style.visibility</p:attrName>
                                        </p:attrNameLst>
                                      </p:cBhvr>
                                      <p:to>
                                        <p:strVal val="visible"/>
                                      </p:to>
                                    </p:set>
                                    <p:animEffect transition="in" filter="wipe(left)">
                                      <p:cBhvr>
                                        <p:cTn id="26" dur="500"/>
                                        <p:tgtEl>
                                          <p:spTgt spid="44147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441588"/>
                                        </p:tgtEl>
                                        <p:attrNameLst>
                                          <p:attrName>style.visibility</p:attrName>
                                        </p:attrNameLst>
                                      </p:cBhvr>
                                      <p:to>
                                        <p:strVal val="visible"/>
                                      </p:to>
                                    </p:set>
                                    <p:animEffect transition="in" filter="wipe(left)">
                                      <p:cBhvr>
                                        <p:cTn id="31" dur="1000"/>
                                        <p:tgtEl>
                                          <p:spTgt spid="441588"/>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left)">
                                      <p:cBhvr>
                                        <p:cTn id="36" dur="500"/>
                                        <p:tgtEl>
                                          <p:spTgt spid="2"/>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41487"/>
                                        </p:tgtEl>
                                        <p:attrNameLst>
                                          <p:attrName>style.visibility</p:attrName>
                                        </p:attrNameLst>
                                      </p:cBhvr>
                                      <p:to>
                                        <p:strVal val="visible"/>
                                      </p:to>
                                    </p:set>
                                    <p:animEffect transition="in" filter="wipe(left)">
                                      <p:cBhvr>
                                        <p:cTn id="41" dur="500"/>
                                        <p:tgtEl>
                                          <p:spTgt spid="441487"/>
                                        </p:tgtEl>
                                      </p:cBhvr>
                                    </p:animEffect>
                                  </p:childTnLst>
                                  <p:subTnLst>
                                    <p:set>
                                      <p:cBhvr override="childStyle">
                                        <p:cTn dur="1" fill="hold" display="0" masterRel="nextClick" afterEffect="1"/>
                                        <p:tgtEl>
                                          <p:spTgt spid="441487"/>
                                        </p:tgtEl>
                                        <p:attrNameLst>
                                          <p:attrName>style.visibility</p:attrName>
                                        </p:attrNameLst>
                                      </p:cBhvr>
                                      <p:to>
                                        <p:strVal val="hidden"/>
                                      </p:to>
                                    </p:set>
                                  </p:sub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1" fill="hold" nodeType="click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wipe(up)">
                                      <p:cBhvr>
                                        <p:cTn id="46" dur="500"/>
                                        <p:tgtEl>
                                          <p:spTgt spid="4"/>
                                        </p:tgtEl>
                                      </p:cBhvr>
                                    </p:animEffect>
                                  </p:childTnLst>
                                </p:cTn>
                              </p:par>
                            </p:childTnLst>
                          </p:cTn>
                        </p:par>
                        <p:par>
                          <p:cTn id="47" fill="hold" nodeType="afterGroup">
                            <p:stCondLst>
                              <p:cond delay="500"/>
                            </p:stCondLst>
                            <p:childTnLst>
                              <p:par>
                                <p:cTn id="48" presetID="22" presetClass="entr" presetSubtype="4" fill="hold" nodeType="afterEffect">
                                  <p:stCondLst>
                                    <p:cond delay="0"/>
                                  </p:stCondLst>
                                  <p:childTnLst>
                                    <p:set>
                                      <p:cBhvr>
                                        <p:cTn id="49" dur="1" fill="hold">
                                          <p:stCondLst>
                                            <p:cond delay="0"/>
                                          </p:stCondLst>
                                        </p:cTn>
                                        <p:tgtEl>
                                          <p:spTgt spid="441483"/>
                                        </p:tgtEl>
                                        <p:attrNameLst>
                                          <p:attrName>style.visibility</p:attrName>
                                        </p:attrNameLst>
                                      </p:cBhvr>
                                      <p:to>
                                        <p:strVal val="visible"/>
                                      </p:to>
                                    </p:set>
                                    <p:animEffect transition="in" filter="wipe(down)">
                                      <p:cBhvr>
                                        <p:cTn id="50" dur="500"/>
                                        <p:tgtEl>
                                          <p:spTgt spid="441483"/>
                                        </p:tgtEl>
                                      </p:cBhvr>
                                    </p:animEffect>
                                  </p:childTnLst>
                                </p:cTn>
                              </p:par>
                            </p:childTnLst>
                          </p:cTn>
                        </p:par>
                        <p:par>
                          <p:cTn id="51" fill="hold" nodeType="afterGroup">
                            <p:stCondLst>
                              <p:cond delay="1000"/>
                            </p:stCondLst>
                            <p:childTnLst>
                              <p:par>
                                <p:cTn id="52" presetID="22" presetClass="entr" presetSubtype="1" fill="hold" nodeType="after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wipe(up)">
                                      <p:cBhvr>
                                        <p:cTn id="54" dur="500"/>
                                        <p:tgtEl>
                                          <p:spTgt spid="5"/>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441479"/>
                                        </p:tgtEl>
                                        <p:attrNameLst>
                                          <p:attrName>style.visibility</p:attrName>
                                        </p:attrNameLst>
                                      </p:cBhvr>
                                      <p:to>
                                        <p:strVal val="visible"/>
                                      </p:to>
                                    </p:set>
                                    <p:animEffect transition="in" filter="wipe(left)">
                                      <p:cBhvr>
                                        <p:cTn id="59" dur="500"/>
                                        <p:tgtEl>
                                          <p:spTgt spid="441479"/>
                                        </p:tgtEl>
                                      </p:cBhvr>
                                    </p:animEffect>
                                  </p:childTnLst>
                                  <p:subTnLst>
                                    <p:set>
                                      <p:cBhvr override="childStyle">
                                        <p:cTn dur="1" fill="hold" display="0" masterRel="nextClick" afterEffect="1"/>
                                        <p:tgtEl>
                                          <p:spTgt spid="44147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1469" grpId="0" autoUpdateAnimBg="0"/>
      <p:bldP spid="441471" grpId="0"/>
      <p:bldP spid="441472" grpId="0" autoUpdateAnimBg="0"/>
      <p:bldP spid="441479" grpId="0" autoUpdateAnimBg="0"/>
      <p:bldP spid="441487"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127" descr="图片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5425" y="1785938"/>
            <a:ext cx="3465513" cy="376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2370" name="Rectangle 2"/>
          <p:cNvSpPr>
            <a:spLocks noChangeArrowheads="1"/>
          </p:cNvSpPr>
          <p:nvPr/>
        </p:nvSpPr>
        <p:spPr bwMode="auto">
          <a:xfrm>
            <a:off x="395288" y="606425"/>
            <a:ext cx="2503487" cy="519113"/>
          </a:xfrm>
          <a:prstGeom prst="rect">
            <a:avLst/>
          </a:prstGeom>
          <a:noFill/>
          <a:ln w="28575">
            <a:noFill/>
            <a:miter lim="800000"/>
            <a:headEnd/>
            <a:tailEnd/>
          </a:ln>
          <a:effectLst/>
        </p:spPr>
        <p:txBody>
          <a:bodyPr wrap="none" anchor="ctr">
            <a:spAutoFit/>
          </a:bodyPr>
          <a:lstStyle/>
          <a:p>
            <a:pPr algn="ctr">
              <a:defRPr/>
            </a:pPr>
            <a:r>
              <a:rPr lang="en-US" altLang="zh-CN" sz="2800" b="1">
                <a:solidFill>
                  <a:srgbClr val="CC0000"/>
                </a:solidFill>
                <a:latin typeface="Times New Roman" panose="02020603050405020304" pitchFamily="18" charset="0"/>
                <a:cs typeface="Times New Roman" panose="02020603050405020304" pitchFamily="18" charset="0"/>
              </a:rPr>
              <a:t>OC</a:t>
            </a:r>
            <a:r>
              <a:rPr lang="zh-CN" altLang="zh-CN" sz="2800" b="1">
                <a:solidFill>
                  <a:srgbClr val="CC0000"/>
                </a:solidFill>
                <a:latin typeface="Times New Roman" panose="02020603050405020304" pitchFamily="18" charset="0"/>
                <a:cs typeface="Times New Roman" panose="02020603050405020304" pitchFamily="18" charset="0"/>
              </a:rPr>
              <a:t>门的特点：</a:t>
            </a:r>
            <a:endParaRPr lang="zh-CN" altLang="en-US" sz="2800" b="1">
              <a:solidFill>
                <a:srgbClr val="CC0000"/>
              </a:solidFill>
              <a:latin typeface="Times New Roman" panose="02020603050405020304" pitchFamily="18" charset="0"/>
              <a:cs typeface="Times New Roman" panose="02020603050405020304" pitchFamily="18" charset="0"/>
            </a:endParaRPr>
          </a:p>
        </p:txBody>
      </p:sp>
      <p:sp>
        <p:nvSpPr>
          <p:cNvPr id="442371" name="Rectangle 3"/>
          <p:cNvSpPr>
            <a:spLocks noChangeArrowheads="1"/>
          </p:cNvSpPr>
          <p:nvPr/>
        </p:nvSpPr>
        <p:spPr bwMode="auto">
          <a:xfrm>
            <a:off x="409575" y="1143000"/>
            <a:ext cx="4111625" cy="519113"/>
          </a:xfrm>
          <a:prstGeom prst="rect">
            <a:avLst/>
          </a:prstGeom>
          <a:noFill/>
          <a:ln w="28575">
            <a:noFill/>
            <a:miter lim="800000"/>
            <a:headEnd/>
            <a:tailEnd/>
          </a:ln>
          <a:effectLst/>
        </p:spPr>
        <p:txBody>
          <a:bodyPr wrap="none" anchor="ctr">
            <a:spAutoFit/>
          </a:bodyPr>
          <a:lstStyle/>
          <a:p>
            <a:pPr algn="ctr">
              <a:defRPr/>
            </a:pPr>
            <a:r>
              <a:rPr lang="en-US" altLang="zh-CN" sz="2800" b="1">
                <a:solidFill>
                  <a:srgbClr val="000099"/>
                </a:solidFill>
                <a:latin typeface="Times New Roman" panose="02020603050405020304" pitchFamily="18" charset="0"/>
                <a:cs typeface="Times New Roman" panose="02020603050405020304" pitchFamily="18" charset="0"/>
              </a:rPr>
              <a:t>1. </a:t>
            </a:r>
            <a:r>
              <a:rPr lang="zh-CN" altLang="en-US" sz="2800" b="1">
                <a:solidFill>
                  <a:srgbClr val="000099"/>
                </a:solidFill>
                <a:latin typeface="Times New Roman" panose="02020603050405020304" pitchFamily="18" charset="0"/>
                <a:cs typeface="Times New Roman" panose="02020603050405020304" pitchFamily="18" charset="0"/>
              </a:rPr>
              <a:t>输出端可直接驱动负载</a:t>
            </a:r>
          </a:p>
        </p:txBody>
      </p:sp>
      <p:sp>
        <p:nvSpPr>
          <p:cNvPr id="442372" name="Line 4"/>
          <p:cNvSpPr>
            <a:spLocks noChangeShapeType="1"/>
          </p:cNvSpPr>
          <p:nvPr/>
        </p:nvSpPr>
        <p:spPr bwMode="auto">
          <a:xfrm>
            <a:off x="4521200" y="1219200"/>
            <a:ext cx="0" cy="5105400"/>
          </a:xfrm>
          <a:prstGeom prst="line">
            <a:avLst/>
          </a:prstGeom>
          <a:noFill/>
          <a:ln w="28575">
            <a:solidFill>
              <a:srgbClr val="CC0000"/>
            </a:solidFill>
            <a:prstDash val="dash"/>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42373" name="Rectangle 5"/>
          <p:cNvSpPr>
            <a:spLocks noChangeArrowheads="1"/>
          </p:cNvSpPr>
          <p:nvPr/>
        </p:nvSpPr>
        <p:spPr bwMode="auto">
          <a:xfrm>
            <a:off x="755650" y="1628775"/>
            <a:ext cx="914400" cy="533400"/>
          </a:xfrm>
          <a:prstGeom prst="rect">
            <a:avLst/>
          </a:prstGeom>
          <a:noFill/>
          <a:ln w="9525">
            <a:noFill/>
            <a:miter lim="800000"/>
            <a:headEnd/>
            <a:tailEnd/>
          </a:ln>
        </p:spPr>
        <p:txBody>
          <a:bodyPr/>
          <a:lstStyle/>
          <a:p>
            <a:pPr>
              <a:spcBef>
                <a:spcPct val="20000"/>
              </a:spcBef>
              <a:defRPr/>
            </a:pPr>
            <a:r>
              <a:rPr lang="zh-CN" altLang="en-US" sz="2800" b="1">
                <a:solidFill>
                  <a:srgbClr val="000099"/>
                </a:solidFill>
                <a:latin typeface="Times New Roman" panose="02020603050405020304" pitchFamily="18" charset="0"/>
                <a:cs typeface="Times New Roman" panose="02020603050405020304" pitchFamily="18" charset="0"/>
              </a:rPr>
              <a:t>如：</a:t>
            </a:r>
          </a:p>
        </p:txBody>
      </p:sp>
      <p:sp>
        <p:nvSpPr>
          <p:cNvPr id="442374" name="Rectangle 6"/>
          <p:cNvSpPr>
            <a:spLocks noChangeArrowheads="1"/>
          </p:cNvSpPr>
          <p:nvPr/>
        </p:nvSpPr>
        <p:spPr bwMode="auto">
          <a:xfrm>
            <a:off x="4608513" y="1143000"/>
            <a:ext cx="4111625" cy="519113"/>
          </a:xfrm>
          <a:prstGeom prst="rect">
            <a:avLst/>
          </a:prstGeom>
          <a:noFill/>
          <a:ln w="28575">
            <a:noFill/>
            <a:miter lim="800000"/>
            <a:headEnd/>
            <a:tailEnd/>
          </a:ln>
          <a:effectLst/>
        </p:spPr>
        <p:txBody>
          <a:bodyPr wrap="none" anchor="ctr">
            <a:spAutoFit/>
          </a:bodyPr>
          <a:lstStyle/>
          <a:p>
            <a:pPr algn="ctr">
              <a:defRPr/>
            </a:pPr>
            <a:r>
              <a:rPr lang="en-US" altLang="zh-CN" sz="2800" b="1">
                <a:solidFill>
                  <a:srgbClr val="000099"/>
                </a:solidFill>
                <a:latin typeface="Times New Roman" panose="02020603050405020304" pitchFamily="18" charset="0"/>
                <a:cs typeface="Times New Roman" panose="02020603050405020304" pitchFamily="18" charset="0"/>
              </a:rPr>
              <a:t>2. </a:t>
            </a:r>
            <a:r>
              <a:rPr lang="zh-CN" altLang="en-US" sz="2800" b="1">
                <a:solidFill>
                  <a:srgbClr val="000099"/>
                </a:solidFill>
                <a:latin typeface="Times New Roman" panose="02020603050405020304" pitchFamily="18" charset="0"/>
                <a:cs typeface="Times New Roman" panose="02020603050405020304" pitchFamily="18" charset="0"/>
              </a:rPr>
              <a:t>几个输出端可直接相联</a:t>
            </a:r>
          </a:p>
        </p:txBody>
      </p:sp>
      <p:grpSp>
        <p:nvGrpSpPr>
          <p:cNvPr id="83976" name="Group 68"/>
          <p:cNvGrpSpPr>
            <a:grpSpLocks/>
          </p:cNvGrpSpPr>
          <p:nvPr/>
        </p:nvGrpSpPr>
        <p:grpSpPr bwMode="auto">
          <a:xfrm>
            <a:off x="4686300" y="2306638"/>
            <a:ext cx="990600" cy="3003550"/>
            <a:chOff x="2736" y="1488"/>
            <a:chExt cx="624" cy="1715"/>
          </a:xfrm>
        </p:grpSpPr>
        <p:grpSp>
          <p:nvGrpSpPr>
            <p:cNvPr id="83987" name="Group 69"/>
            <p:cNvGrpSpPr>
              <a:grpSpLocks/>
            </p:cNvGrpSpPr>
            <p:nvPr/>
          </p:nvGrpSpPr>
          <p:grpSpPr bwMode="auto">
            <a:xfrm>
              <a:off x="2783" y="1488"/>
              <a:ext cx="385" cy="480"/>
              <a:chOff x="2783" y="1488"/>
              <a:chExt cx="385" cy="480"/>
            </a:xfrm>
          </p:grpSpPr>
          <p:sp>
            <p:nvSpPr>
              <p:cNvPr id="442438" name="AutoShape 70"/>
              <p:cNvSpPr>
                <a:spLocks/>
              </p:cNvSpPr>
              <p:nvPr/>
            </p:nvSpPr>
            <p:spPr bwMode="auto">
              <a:xfrm>
                <a:off x="3072" y="1488"/>
                <a:ext cx="96" cy="480"/>
              </a:xfrm>
              <a:prstGeom prst="leftBrace">
                <a:avLst>
                  <a:gd name="adj1" fmla="val 41667"/>
                  <a:gd name="adj2" fmla="val 50000"/>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83991" name="Rectangle 71"/>
              <p:cNvSpPr>
                <a:spLocks noChangeArrowheads="1"/>
              </p:cNvSpPr>
              <p:nvPr/>
            </p:nvSpPr>
            <p:spPr bwMode="auto">
              <a:xfrm>
                <a:off x="2783" y="1596"/>
                <a:ext cx="310"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FF3300"/>
                    </a:solidFill>
                    <a:cs typeface="Times New Roman" panose="02020603050405020304" pitchFamily="18" charset="0"/>
                  </a:rPr>
                  <a:t> 1 </a:t>
                </a:r>
              </a:p>
            </p:txBody>
          </p:sp>
        </p:grpSp>
        <p:sp>
          <p:nvSpPr>
            <p:cNvPr id="83988" name="Text Box 72"/>
            <p:cNvSpPr txBox="1">
              <a:spLocks noChangeArrowheads="1"/>
            </p:cNvSpPr>
            <p:nvPr/>
          </p:nvSpPr>
          <p:spPr bwMode="auto">
            <a:xfrm>
              <a:off x="2736" y="2172"/>
              <a:ext cx="624"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FF3300"/>
                  </a:solidFill>
                  <a:cs typeface="Times New Roman" panose="02020603050405020304" pitchFamily="18" charset="0"/>
                </a:rPr>
                <a:t>  0</a:t>
              </a:r>
            </a:p>
          </p:txBody>
        </p:sp>
        <p:sp>
          <p:nvSpPr>
            <p:cNvPr id="83989" name="Text Box 73"/>
            <p:cNvSpPr txBox="1">
              <a:spLocks noChangeArrowheads="1"/>
            </p:cNvSpPr>
            <p:nvPr/>
          </p:nvSpPr>
          <p:spPr bwMode="auto">
            <a:xfrm>
              <a:off x="2736" y="2941"/>
              <a:ext cx="624"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FF3300"/>
                  </a:solidFill>
                  <a:cs typeface="Times New Roman" panose="02020603050405020304" pitchFamily="18" charset="0"/>
                </a:rPr>
                <a:t>   0 </a:t>
              </a:r>
            </a:p>
          </p:txBody>
        </p:sp>
      </p:grpSp>
      <p:sp>
        <p:nvSpPr>
          <p:cNvPr id="442442" name="Text Box 74"/>
          <p:cNvSpPr txBox="1">
            <a:spLocks noChangeArrowheads="1"/>
          </p:cNvSpPr>
          <p:nvPr/>
        </p:nvSpPr>
        <p:spPr bwMode="auto">
          <a:xfrm>
            <a:off x="7734300" y="4211638"/>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FF3300"/>
                </a:solidFill>
                <a:cs typeface="Times New Roman" panose="02020603050405020304" pitchFamily="18" charset="0"/>
              </a:rPr>
              <a:t>    1 </a:t>
            </a:r>
          </a:p>
        </p:txBody>
      </p:sp>
      <p:sp>
        <p:nvSpPr>
          <p:cNvPr id="442443" name="Text Box 75"/>
          <p:cNvSpPr txBox="1">
            <a:spLocks noChangeArrowheads="1"/>
          </p:cNvSpPr>
          <p:nvPr/>
        </p:nvSpPr>
        <p:spPr bwMode="auto">
          <a:xfrm>
            <a:off x="6011863" y="5573713"/>
            <a:ext cx="1701800" cy="519112"/>
          </a:xfrm>
          <a:prstGeom prst="rect">
            <a:avLst/>
          </a:prstGeom>
          <a:noFill/>
          <a:ln w="28575">
            <a:noFill/>
            <a:miter lim="800000"/>
            <a:headEnd/>
            <a:tailEnd/>
          </a:ln>
          <a:effectLst/>
        </p:spPr>
        <p:txBody>
          <a:bodyPr wrap="none" anchor="ctr">
            <a:spAutoFit/>
          </a:bodyPr>
          <a:lstStyle/>
          <a:p>
            <a:pPr algn="ctr">
              <a:spcBef>
                <a:spcPct val="50000"/>
              </a:spcBef>
              <a:defRPr/>
            </a:pPr>
            <a:r>
              <a:rPr lang="en-US" altLang="zh-CN" sz="2800" b="1">
                <a:solidFill>
                  <a:srgbClr val="CC0000"/>
                </a:solidFill>
                <a:latin typeface="Times New Roman" panose="02020603050405020304" pitchFamily="18" charset="0"/>
                <a:cs typeface="Times New Roman" panose="02020603050405020304" pitchFamily="18" charset="0"/>
              </a:rPr>
              <a:t> </a:t>
            </a:r>
            <a:r>
              <a:rPr lang="zh-CN" altLang="en-US" sz="2800" b="1">
                <a:solidFill>
                  <a:srgbClr val="CC0000"/>
                </a:solidFill>
                <a:latin typeface="Times New Roman" panose="02020603050405020304" pitchFamily="18" charset="0"/>
                <a:cs typeface="Times New Roman" panose="02020603050405020304" pitchFamily="18" charset="0"/>
              </a:rPr>
              <a:t>线与</a:t>
            </a:r>
            <a:r>
              <a:rPr lang="zh-CN" altLang="en-US" sz="2800" b="1">
                <a:latin typeface="Times New Roman" panose="02020603050405020304" pitchFamily="18" charset="0"/>
                <a:cs typeface="Times New Roman" panose="02020603050405020304" pitchFamily="18" charset="0"/>
              </a:rPr>
              <a:t>功能</a:t>
            </a:r>
          </a:p>
        </p:txBody>
      </p:sp>
      <p:grpSp>
        <p:nvGrpSpPr>
          <p:cNvPr id="4" name="Group 76"/>
          <p:cNvGrpSpPr>
            <a:grpSpLocks/>
          </p:cNvGrpSpPr>
          <p:nvPr/>
        </p:nvGrpSpPr>
        <p:grpSpPr bwMode="auto">
          <a:xfrm>
            <a:off x="7200900" y="2535238"/>
            <a:ext cx="228600" cy="2590800"/>
            <a:chOff x="4320" y="1680"/>
            <a:chExt cx="144" cy="1632"/>
          </a:xfrm>
        </p:grpSpPr>
        <p:sp>
          <p:nvSpPr>
            <p:cNvPr id="442445" name="Line 77"/>
            <p:cNvSpPr>
              <a:spLocks noChangeShapeType="1"/>
            </p:cNvSpPr>
            <p:nvPr/>
          </p:nvSpPr>
          <p:spPr bwMode="auto">
            <a:xfrm>
              <a:off x="4320" y="1680"/>
              <a:ext cx="96" cy="144"/>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42446" name="Line 78"/>
            <p:cNvSpPr>
              <a:spLocks noChangeShapeType="1"/>
            </p:cNvSpPr>
            <p:nvPr/>
          </p:nvSpPr>
          <p:spPr bwMode="auto">
            <a:xfrm>
              <a:off x="4368" y="2448"/>
              <a:ext cx="96" cy="144"/>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42447" name="Line 79"/>
            <p:cNvSpPr>
              <a:spLocks noChangeShapeType="1"/>
            </p:cNvSpPr>
            <p:nvPr/>
          </p:nvSpPr>
          <p:spPr bwMode="auto">
            <a:xfrm>
              <a:off x="4320" y="3168"/>
              <a:ext cx="96" cy="144"/>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nvGrpSpPr>
          <p:cNvPr id="5" name="Group 80"/>
          <p:cNvGrpSpPr>
            <a:grpSpLocks/>
          </p:cNvGrpSpPr>
          <p:nvPr/>
        </p:nvGrpSpPr>
        <p:grpSpPr bwMode="auto">
          <a:xfrm>
            <a:off x="4838700" y="2454275"/>
            <a:ext cx="336550" cy="457200"/>
            <a:chOff x="2832" y="1536"/>
            <a:chExt cx="212" cy="288"/>
          </a:xfrm>
        </p:grpSpPr>
        <p:sp>
          <p:nvSpPr>
            <p:cNvPr id="442449" name="Rectangle 81"/>
            <p:cNvSpPr>
              <a:spLocks noChangeArrowheads="1"/>
            </p:cNvSpPr>
            <p:nvPr/>
          </p:nvSpPr>
          <p:spPr bwMode="auto">
            <a:xfrm>
              <a:off x="2880" y="1536"/>
              <a:ext cx="96" cy="288"/>
            </a:xfrm>
            <a:prstGeom prst="rect">
              <a:avLst/>
            </a:prstGeom>
            <a:solidFill>
              <a:schemeClr val="bg1"/>
            </a:solidFill>
            <a:ln w="9525">
              <a:no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83983" name="Rectangle 82"/>
            <p:cNvSpPr>
              <a:spLocks noChangeArrowheads="1"/>
            </p:cNvSpPr>
            <p:nvPr/>
          </p:nvSpPr>
          <p:spPr bwMode="auto">
            <a:xfrm>
              <a:off x="2832" y="153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FF3300"/>
                  </a:solidFill>
                  <a:cs typeface="Times New Roman" panose="02020603050405020304" pitchFamily="18" charset="0"/>
                </a:rPr>
                <a:t>0</a:t>
              </a:r>
            </a:p>
          </p:txBody>
        </p:sp>
      </p:grpSp>
      <p:pic>
        <p:nvPicPr>
          <p:cNvPr id="83981" name="Picture 126" descr="图片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628775"/>
            <a:ext cx="3684587" cy="427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46042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42442"/>
                                        </p:tgtEl>
                                        <p:attrNameLst>
                                          <p:attrName>style.visibility</p:attrName>
                                        </p:attrNameLst>
                                      </p:cBhvr>
                                      <p:to>
                                        <p:strVal val="visible"/>
                                      </p:to>
                                    </p:set>
                                    <p:animEffect transition="in" filter="wipe(left)">
                                      <p:cBhvr>
                                        <p:cTn id="17" dur="500"/>
                                        <p:tgtEl>
                                          <p:spTgt spid="44244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42443"/>
                                        </p:tgtEl>
                                        <p:attrNameLst>
                                          <p:attrName>style.visibility</p:attrName>
                                        </p:attrNameLst>
                                      </p:cBhvr>
                                      <p:to>
                                        <p:strVal val="visible"/>
                                      </p:to>
                                    </p:set>
                                    <p:animEffect transition="in" filter="wipe(left)">
                                      <p:cBhvr>
                                        <p:cTn id="22" dur="500"/>
                                        <p:tgtEl>
                                          <p:spTgt spid="442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442" grpId="0" autoUpdateAnimBg="0"/>
      <p:bldP spid="442443"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562" name="Rectangle 2"/>
          <p:cNvSpPr>
            <a:spLocks noGrp="1" noChangeArrowheads="1"/>
          </p:cNvSpPr>
          <p:nvPr>
            <p:ph type="subTitle" idx="1"/>
          </p:nvPr>
        </p:nvSpPr>
        <p:spPr bwMode="auto">
          <a:xfrm>
            <a:off x="2819400" y="897425"/>
            <a:ext cx="3352800" cy="53340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en-US" altLang="zh-CN" sz="3600" b="1" smtClean="0">
                <a:solidFill>
                  <a:srgbClr val="CC0000"/>
                </a:solidFill>
                <a:latin typeface="Times New Roman" panose="02020603050405020304" pitchFamily="18" charset="0"/>
                <a:cs typeface="Times New Roman" panose="02020603050405020304" pitchFamily="18" charset="0"/>
              </a:rPr>
              <a:t>20.5   </a:t>
            </a:r>
            <a:r>
              <a:rPr lang="zh-CN" altLang="en-US" sz="3600" b="1" smtClean="0">
                <a:solidFill>
                  <a:srgbClr val="CC0000"/>
                </a:solidFill>
                <a:latin typeface="Times New Roman" panose="02020603050405020304" pitchFamily="18" charset="0"/>
                <a:cs typeface="Times New Roman" panose="02020603050405020304" pitchFamily="18" charset="0"/>
              </a:rPr>
              <a:t>逻辑代数</a:t>
            </a:r>
          </a:p>
        </p:txBody>
      </p:sp>
      <p:sp>
        <p:nvSpPr>
          <p:cNvPr id="450563" name="Rectangle 3"/>
          <p:cNvSpPr>
            <a:spLocks noChangeArrowheads="1"/>
          </p:cNvSpPr>
          <p:nvPr/>
        </p:nvSpPr>
        <p:spPr bwMode="auto">
          <a:xfrm>
            <a:off x="323850" y="1594338"/>
            <a:ext cx="8504238" cy="2441575"/>
          </a:xfrm>
          <a:prstGeom prst="rect">
            <a:avLst/>
          </a:prstGeom>
          <a:noFill/>
          <a:ln w="28575">
            <a:noFill/>
            <a:prstDash val="sysDot"/>
            <a:miter lim="800000"/>
            <a:headEnd/>
            <a:tailEnd/>
          </a:ln>
          <a:effectLst/>
        </p:spPr>
        <p:txBody>
          <a:bodyPr anchor="ctr">
            <a:spAutoFit/>
          </a:bodyPr>
          <a:lstStyle/>
          <a:p>
            <a:pPr>
              <a:lnSpc>
                <a:spcPct val="110000"/>
              </a:lnSpc>
              <a:spcBef>
                <a:spcPct val="20000"/>
              </a:spcBef>
              <a:defRPr/>
            </a:pPr>
            <a:r>
              <a:rPr lang="en-US" altLang="zh-CN" sz="2800" b="1">
                <a:solidFill>
                  <a:schemeClr val="bg1"/>
                </a:solidFill>
                <a:latin typeface="Times New Roman" panose="02020603050405020304" pitchFamily="18" charset="0"/>
                <a:cs typeface="Times New Roman" panose="02020603050405020304" pitchFamily="18" charset="0"/>
              </a:rPr>
              <a:t>    </a:t>
            </a:r>
            <a:r>
              <a:rPr lang="zh-CN" altLang="en-US" sz="2800" b="1">
                <a:solidFill>
                  <a:srgbClr val="006600"/>
                </a:solidFill>
                <a:latin typeface="Times New Roman" panose="02020603050405020304" pitchFamily="18" charset="0"/>
                <a:cs typeface="Times New Roman" panose="02020603050405020304" pitchFamily="18" charset="0"/>
              </a:rPr>
              <a:t>逻辑代数</a:t>
            </a:r>
            <a:r>
              <a:rPr lang="zh-CN" altLang="en-US" sz="2800" b="1">
                <a:solidFill>
                  <a:srgbClr val="010000"/>
                </a:solidFill>
                <a:latin typeface="Times New Roman" panose="02020603050405020304" pitchFamily="18" charset="0"/>
                <a:cs typeface="Times New Roman" panose="02020603050405020304" pitchFamily="18" charset="0"/>
              </a:rPr>
              <a:t>（又称布尔代数），</a:t>
            </a:r>
            <a:r>
              <a:rPr lang="zh-CN" altLang="en-US" sz="2800" b="1">
                <a:solidFill>
                  <a:srgbClr val="006600"/>
                </a:solidFill>
                <a:latin typeface="Times New Roman" panose="02020603050405020304" pitchFamily="18" charset="0"/>
                <a:cs typeface="Times New Roman" panose="02020603050405020304" pitchFamily="18" charset="0"/>
              </a:rPr>
              <a:t>它是分析设计逻辑电路的数学工具。虽然它和普通代数一样也用字母表示变量，</a:t>
            </a:r>
            <a:r>
              <a:rPr lang="zh-CN" altLang="en-US" sz="2800" b="1">
                <a:solidFill>
                  <a:srgbClr val="000099"/>
                </a:solidFill>
                <a:latin typeface="Times New Roman" panose="02020603050405020304" pitchFamily="18" charset="0"/>
                <a:cs typeface="Times New Roman" panose="02020603050405020304" pitchFamily="18" charset="0"/>
              </a:rPr>
              <a:t>但变量的取值只有</a:t>
            </a:r>
            <a:r>
              <a:rPr lang="en-US" altLang="zh-CN" sz="2800" b="1">
                <a:solidFill>
                  <a:srgbClr val="000099"/>
                </a:solidFill>
                <a:latin typeface="Times New Roman" panose="02020603050405020304" pitchFamily="18" charset="0"/>
                <a:cs typeface="Times New Roman" panose="02020603050405020304" pitchFamily="18" charset="0"/>
              </a:rPr>
              <a:t>0</a:t>
            </a:r>
            <a:r>
              <a:rPr lang="zh-CN" altLang="en-US" sz="2800" b="1">
                <a:solidFill>
                  <a:srgbClr val="000099"/>
                </a:solidFill>
                <a:latin typeface="Times New Roman" panose="02020603050405020304" pitchFamily="18" charset="0"/>
                <a:cs typeface="Times New Roman" panose="02020603050405020304" pitchFamily="18" charset="0"/>
              </a:rPr>
              <a:t>，</a:t>
            </a:r>
            <a:r>
              <a:rPr lang="en-US" altLang="zh-CN" sz="2800" b="1">
                <a:solidFill>
                  <a:srgbClr val="000099"/>
                </a:solidFill>
                <a:latin typeface="Times New Roman" panose="02020603050405020304" pitchFamily="18" charset="0"/>
                <a:cs typeface="Times New Roman" panose="02020603050405020304" pitchFamily="18" charset="0"/>
              </a:rPr>
              <a:t>1</a:t>
            </a:r>
            <a:r>
              <a:rPr lang="zh-CN" altLang="en-US" sz="2800" b="1">
                <a:solidFill>
                  <a:srgbClr val="000099"/>
                </a:solidFill>
                <a:latin typeface="Times New Roman" panose="02020603050405020304" pitchFamily="18" charset="0"/>
                <a:cs typeface="Times New Roman" panose="02020603050405020304" pitchFamily="18" charset="0"/>
              </a:rPr>
              <a:t>两种，分别称为逻辑 </a:t>
            </a:r>
            <a:r>
              <a:rPr lang="en-US" altLang="zh-CN" sz="2800" b="1">
                <a:solidFill>
                  <a:srgbClr val="000099"/>
                </a:solidFill>
                <a:latin typeface="Times New Roman" panose="02020603050405020304" pitchFamily="18" charset="0"/>
                <a:cs typeface="Times New Roman" panose="02020603050405020304" pitchFamily="18" charset="0"/>
              </a:rPr>
              <a:t>0</a:t>
            </a:r>
            <a:r>
              <a:rPr lang="zh-CN" altLang="en-US" sz="2800" b="1">
                <a:solidFill>
                  <a:srgbClr val="000099"/>
                </a:solidFill>
                <a:latin typeface="Times New Roman" panose="02020603050405020304" pitchFamily="18" charset="0"/>
                <a:cs typeface="Times New Roman" panose="02020603050405020304" pitchFamily="18" charset="0"/>
              </a:rPr>
              <a:t>和逻辑 </a:t>
            </a:r>
            <a:r>
              <a:rPr lang="en-US" altLang="zh-CN" sz="2800" b="1">
                <a:solidFill>
                  <a:srgbClr val="000099"/>
                </a:solidFill>
                <a:latin typeface="Times New Roman" panose="02020603050405020304" pitchFamily="18" charset="0"/>
                <a:cs typeface="Times New Roman" panose="02020603050405020304" pitchFamily="18" charset="0"/>
              </a:rPr>
              <a:t>1 </a:t>
            </a:r>
            <a:r>
              <a:rPr lang="zh-CN" altLang="en-US" sz="2800" b="1">
                <a:solidFill>
                  <a:srgbClr val="000099"/>
                </a:solidFill>
                <a:latin typeface="Times New Roman" panose="02020603050405020304" pitchFamily="18" charset="0"/>
                <a:cs typeface="Times New Roman" panose="02020603050405020304" pitchFamily="18" charset="0"/>
              </a:rPr>
              <a:t>。</a:t>
            </a:r>
            <a:r>
              <a:rPr lang="zh-CN" altLang="en-US" sz="2800" b="1">
                <a:solidFill>
                  <a:srgbClr val="CC0000"/>
                </a:solidFill>
                <a:latin typeface="Times New Roman" panose="02020603050405020304" pitchFamily="18" charset="0"/>
                <a:cs typeface="Times New Roman" panose="02020603050405020304" pitchFamily="18" charset="0"/>
              </a:rPr>
              <a:t>这里 </a:t>
            </a:r>
            <a:r>
              <a:rPr lang="en-US" altLang="zh-CN" sz="2800" b="1">
                <a:solidFill>
                  <a:srgbClr val="CC0000"/>
                </a:solidFill>
                <a:latin typeface="Times New Roman" panose="02020603050405020304" pitchFamily="18" charset="0"/>
                <a:cs typeface="Times New Roman" panose="02020603050405020304" pitchFamily="18" charset="0"/>
              </a:rPr>
              <a:t>0 </a:t>
            </a:r>
            <a:r>
              <a:rPr lang="zh-CN" altLang="en-US" sz="2800" b="1">
                <a:solidFill>
                  <a:srgbClr val="CC0000"/>
                </a:solidFill>
                <a:latin typeface="Times New Roman" panose="02020603050405020304" pitchFamily="18" charset="0"/>
                <a:cs typeface="Times New Roman" panose="02020603050405020304" pitchFamily="18" charset="0"/>
              </a:rPr>
              <a:t>和 </a:t>
            </a:r>
            <a:r>
              <a:rPr lang="en-US" altLang="zh-CN" sz="2800" b="1">
                <a:solidFill>
                  <a:srgbClr val="CC0000"/>
                </a:solidFill>
                <a:latin typeface="Times New Roman" panose="02020603050405020304" pitchFamily="18" charset="0"/>
                <a:cs typeface="Times New Roman" panose="02020603050405020304" pitchFamily="18" charset="0"/>
              </a:rPr>
              <a:t>1 </a:t>
            </a:r>
            <a:r>
              <a:rPr lang="zh-CN" altLang="en-US" sz="2800" b="1">
                <a:solidFill>
                  <a:srgbClr val="CC0000"/>
                </a:solidFill>
                <a:latin typeface="Times New Roman" panose="02020603050405020304" pitchFamily="18" charset="0"/>
                <a:cs typeface="Times New Roman" panose="02020603050405020304" pitchFamily="18" charset="0"/>
              </a:rPr>
              <a:t>并不表示数量的大小，而是表示两种相互对立的逻辑状态。</a:t>
            </a:r>
          </a:p>
        </p:txBody>
      </p:sp>
      <p:sp>
        <p:nvSpPr>
          <p:cNvPr id="450564" name="Rectangle 4"/>
          <p:cNvSpPr>
            <a:spLocks noChangeArrowheads="1"/>
          </p:cNvSpPr>
          <p:nvPr/>
        </p:nvSpPr>
        <p:spPr bwMode="auto">
          <a:xfrm>
            <a:off x="395288" y="4164500"/>
            <a:ext cx="8424862" cy="1066800"/>
          </a:xfrm>
          <a:prstGeom prst="rect">
            <a:avLst/>
          </a:prstGeom>
          <a:noFill/>
          <a:ln w="28575">
            <a:noFill/>
            <a:prstDash val="sysDot"/>
            <a:miter lim="800000"/>
            <a:headEnd/>
            <a:tailEnd/>
          </a:ln>
          <a:effectLst/>
        </p:spPr>
        <p:txBody>
          <a:bodyPr anchor="ctr">
            <a:spAutoFit/>
          </a:bodyPr>
          <a:lstStyle/>
          <a:p>
            <a:pPr>
              <a:defRPr/>
            </a:pPr>
            <a:r>
              <a:rPr lang="en-US" altLang="zh-CN" sz="3200" b="1">
                <a:solidFill>
                  <a:schemeClr val="bg1"/>
                </a:solidFill>
                <a:latin typeface="Times New Roman" panose="02020603050405020304" pitchFamily="18" charset="0"/>
                <a:cs typeface="Times New Roman" panose="02020603050405020304" pitchFamily="18" charset="0"/>
              </a:rPr>
              <a:t>    </a:t>
            </a:r>
            <a:r>
              <a:rPr lang="zh-CN" altLang="en-US" sz="2800" b="1">
                <a:solidFill>
                  <a:srgbClr val="000099"/>
                </a:solidFill>
                <a:latin typeface="Times New Roman" panose="02020603050405020304" pitchFamily="18" charset="0"/>
                <a:cs typeface="Times New Roman" panose="02020603050405020304" pitchFamily="18" charset="0"/>
              </a:rPr>
              <a:t>逻辑代数所表示的是</a:t>
            </a:r>
            <a:r>
              <a:rPr lang="zh-CN" altLang="en-US" sz="2800" b="1">
                <a:solidFill>
                  <a:srgbClr val="CC0000"/>
                </a:solidFill>
                <a:latin typeface="Times New Roman" panose="02020603050405020304" pitchFamily="18" charset="0"/>
                <a:cs typeface="Times New Roman" panose="02020603050405020304" pitchFamily="18" charset="0"/>
              </a:rPr>
              <a:t>逻辑关系</a:t>
            </a:r>
            <a:r>
              <a:rPr lang="zh-CN" altLang="en-US" sz="3200" b="1">
                <a:solidFill>
                  <a:schemeClr val="tx2"/>
                </a:solidFill>
                <a:latin typeface="Times New Roman" panose="02020603050405020304" pitchFamily="18" charset="0"/>
                <a:cs typeface="Times New Roman" panose="02020603050405020304" pitchFamily="18" charset="0"/>
              </a:rPr>
              <a:t>，</a:t>
            </a:r>
            <a:r>
              <a:rPr lang="zh-CN" altLang="en-US" sz="2800" b="1">
                <a:solidFill>
                  <a:srgbClr val="000099"/>
                </a:solidFill>
                <a:latin typeface="Times New Roman" panose="02020603050405020304" pitchFamily="18" charset="0"/>
                <a:cs typeface="Times New Roman" panose="02020603050405020304" pitchFamily="18" charset="0"/>
              </a:rPr>
              <a:t>而不是数量关系。这是它与普通代数的本质区别</a:t>
            </a:r>
            <a:r>
              <a:rPr lang="zh-CN" altLang="en-US" sz="3200" b="1">
                <a:solidFill>
                  <a:srgbClr val="000099"/>
                </a:solidFill>
                <a:latin typeface="Times New Roman" panose="02020603050405020304" pitchFamily="18" charset="0"/>
                <a:cs typeface="Times New Roman" panose="02020603050405020304" pitchFamily="18" charset="0"/>
              </a:rPr>
              <a:t>。</a:t>
            </a:r>
          </a:p>
        </p:txBody>
      </p:sp>
      <p:sp>
        <p:nvSpPr>
          <p:cNvPr id="450565" name="Line 5"/>
          <p:cNvSpPr>
            <a:spLocks noChangeShapeType="1"/>
          </p:cNvSpPr>
          <p:nvPr/>
        </p:nvSpPr>
        <p:spPr bwMode="auto">
          <a:xfrm>
            <a:off x="1843088" y="3056425"/>
            <a:ext cx="3887787" cy="0"/>
          </a:xfrm>
          <a:prstGeom prst="line">
            <a:avLst/>
          </a:prstGeom>
          <a:noFill/>
          <a:ln w="38100" cap="sq">
            <a:solidFill>
              <a:srgbClr val="FF0000"/>
            </a:solidFill>
            <a:round/>
            <a:headEnd/>
            <a:tailEnd/>
          </a:ln>
          <a:effectLst/>
        </p:spPr>
        <p:txBody>
          <a:bodyPr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50566" name="Line 6"/>
          <p:cNvSpPr>
            <a:spLocks noChangeShapeType="1"/>
          </p:cNvSpPr>
          <p:nvPr/>
        </p:nvSpPr>
        <p:spPr bwMode="auto">
          <a:xfrm>
            <a:off x="7315200" y="3056425"/>
            <a:ext cx="1370013" cy="0"/>
          </a:xfrm>
          <a:prstGeom prst="line">
            <a:avLst/>
          </a:prstGeom>
          <a:noFill/>
          <a:ln w="38100" cap="sq">
            <a:solidFill>
              <a:srgbClr val="FF0000"/>
            </a:solidFill>
            <a:round/>
            <a:headEnd/>
            <a:tailEnd/>
          </a:ln>
          <a:effectLst/>
        </p:spPr>
        <p:txBody>
          <a:bodyPr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50567" name="Line 7"/>
          <p:cNvSpPr>
            <a:spLocks noChangeShapeType="1"/>
          </p:cNvSpPr>
          <p:nvPr/>
        </p:nvSpPr>
        <p:spPr bwMode="auto">
          <a:xfrm>
            <a:off x="557213" y="4064488"/>
            <a:ext cx="4237037" cy="0"/>
          </a:xfrm>
          <a:prstGeom prst="line">
            <a:avLst/>
          </a:prstGeom>
          <a:noFill/>
          <a:ln w="38100" cap="sq">
            <a:solidFill>
              <a:srgbClr val="FF0000"/>
            </a:solidFill>
            <a:round/>
            <a:headEnd/>
            <a:tailEnd/>
          </a:ln>
          <a:effectLst/>
        </p:spPr>
        <p:txBody>
          <a:bodyPr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50568" name="Line 8"/>
          <p:cNvSpPr>
            <a:spLocks noChangeShapeType="1"/>
          </p:cNvSpPr>
          <p:nvPr/>
        </p:nvSpPr>
        <p:spPr bwMode="auto">
          <a:xfrm>
            <a:off x="719138" y="3512038"/>
            <a:ext cx="1296987" cy="0"/>
          </a:xfrm>
          <a:prstGeom prst="line">
            <a:avLst/>
          </a:prstGeom>
          <a:noFill/>
          <a:ln w="38100" cap="sq">
            <a:solidFill>
              <a:srgbClr val="FF0000"/>
            </a:solidFill>
            <a:round/>
            <a:headEnd/>
            <a:tailEnd/>
          </a:ln>
          <a:effectLst/>
        </p:spPr>
        <p:txBody>
          <a:bodyPr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50569" name="Line 9"/>
          <p:cNvSpPr>
            <a:spLocks noChangeShapeType="1"/>
          </p:cNvSpPr>
          <p:nvPr/>
        </p:nvSpPr>
        <p:spPr bwMode="auto">
          <a:xfrm>
            <a:off x="3095625" y="3512038"/>
            <a:ext cx="5616575" cy="0"/>
          </a:xfrm>
          <a:prstGeom prst="line">
            <a:avLst/>
          </a:prstGeom>
          <a:noFill/>
          <a:ln w="38100" cap="sq">
            <a:solidFill>
              <a:srgbClr val="FF0000"/>
            </a:solidFill>
            <a:round/>
            <a:headEnd/>
            <a:tailEnd/>
          </a:ln>
          <a:effectLst/>
        </p:spPr>
        <p:txBody>
          <a:bodyPr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47387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0563"/>
                                        </p:tgtEl>
                                        <p:attrNameLst>
                                          <p:attrName>style.visibility</p:attrName>
                                        </p:attrNameLst>
                                      </p:cBhvr>
                                      <p:to>
                                        <p:strVal val="visible"/>
                                      </p:to>
                                    </p:set>
                                    <p:animEffect transition="in" filter="wipe(left)">
                                      <p:cBhvr>
                                        <p:cTn id="7" dur="500"/>
                                        <p:tgtEl>
                                          <p:spTgt spid="45056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50565"/>
                                        </p:tgtEl>
                                        <p:attrNameLst>
                                          <p:attrName>style.visibility</p:attrName>
                                        </p:attrNameLst>
                                      </p:cBhvr>
                                      <p:to>
                                        <p:strVal val="visible"/>
                                      </p:to>
                                    </p:set>
                                    <p:animEffect transition="in" filter="wipe(left)">
                                      <p:cBhvr>
                                        <p:cTn id="12" dur="500"/>
                                        <p:tgtEl>
                                          <p:spTgt spid="450565"/>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450566"/>
                                        </p:tgtEl>
                                        <p:attrNameLst>
                                          <p:attrName>style.visibility</p:attrName>
                                        </p:attrNameLst>
                                      </p:cBhvr>
                                      <p:to>
                                        <p:strVal val="visible"/>
                                      </p:to>
                                    </p:set>
                                    <p:animEffect transition="in" filter="wipe(left)">
                                      <p:cBhvr>
                                        <p:cTn id="16" dur="500"/>
                                        <p:tgtEl>
                                          <p:spTgt spid="450566"/>
                                        </p:tgtEl>
                                      </p:cBhvr>
                                    </p:animEffect>
                                  </p:childTnLst>
                                </p:cTn>
                              </p:par>
                            </p:childTnLst>
                          </p:cTn>
                        </p:par>
                        <p:par>
                          <p:cTn id="17" fill="hold" nodeType="afterGroup">
                            <p:stCondLst>
                              <p:cond delay="1000"/>
                            </p:stCondLst>
                            <p:childTnLst>
                              <p:par>
                                <p:cTn id="18" presetID="22" presetClass="entr" presetSubtype="8" fill="hold" nodeType="afterEffect">
                                  <p:stCondLst>
                                    <p:cond delay="0"/>
                                  </p:stCondLst>
                                  <p:childTnLst>
                                    <p:set>
                                      <p:cBhvr>
                                        <p:cTn id="19" dur="1" fill="hold">
                                          <p:stCondLst>
                                            <p:cond delay="0"/>
                                          </p:stCondLst>
                                        </p:cTn>
                                        <p:tgtEl>
                                          <p:spTgt spid="450568"/>
                                        </p:tgtEl>
                                        <p:attrNameLst>
                                          <p:attrName>style.visibility</p:attrName>
                                        </p:attrNameLst>
                                      </p:cBhvr>
                                      <p:to>
                                        <p:strVal val="visible"/>
                                      </p:to>
                                    </p:set>
                                    <p:animEffect transition="in" filter="wipe(left)">
                                      <p:cBhvr>
                                        <p:cTn id="20" dur="500"/>
                                        <p:tgtEl>
                                          <p:spTgt spid="45056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450569"/>
                                        </p:tgtEl>
                                        <p:attrNameLst>
                                          <p:attrName>style.visibility</p:attrName>
                                        </p:attrNameLst>
                                      </p:cBhvr>
                                      <p:to>
                                        <p:strVal val="visible"/>
                                      </p:to>
                                    </p:set>
                                    <p:animEffect transition="in" filter="wipe(left)">
                                      <p:cBhvr>
                                        <p:cTn id="25" dur="500"/>
                                        <p:tgtEl>
                                          <p:spTgt spid="450569"/>
                                        </p:tgtEl>
                                      </p:cBhvr>
                                    </p:animEffect>
                                  </p:childTnLst>
                                </p:cTn>
                              </p:par>
                            </p:childTnLst>
                          </p:cTn>
                        </p:par>
                        <p:par>
                          <p:cTn id="26" fill="hold" nodeType="afterGroup">
                            <p:stCondLst>
                              <p:cond delay="500"/>
                            </p:stCondLst>
                            <p:childTnLst>
                              <p:par>
                                <p:cTn id="27" presetID="22" presetClass="entr" presetSubtype="8" fill="hold" nodeType="afterEffect">
                                  <p:stCondLst>
                                    <p:cond delay="0"/>
                                  </p:stCondLst>
                                  <p:childTnLst>
                                    <p:set>
                                      <p:cBhvr>
                                        <p:cTn id="28" dur="1" fill="hold">
                                          <p:stCondLst>
                                            <p:cond delay="0"/>
                                          </p:stCondLst>
                                        </p:cTn>
                                        <p:tgtEl>
                                          <p:spTgt spid="450567"/>
                                        </p:tgtEl>
                                        <p:attrNameLst>
                                          <p:attrName>style.visibility</p:attrName>
                                        </p:attrNameLst>
                                      </p:cBhvr>
                                      <p:to>
                                        <p:strVal val="visible"/>
                                      </p:to>
                                    </p:set>
                                    <p:animEffect transition="in" filter="wipe(left)">
                                      <p:cBhvr>
                                        <p:cTn id="29" dur="500"/>
                                        <p:tgtEl>
                                          <p:spTgt spid="450567"/>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450564"/>
                                        </p:tgtEl>
                                        <p:attrNameLst>
                                          <p:attrName>style.visibility</p:attrName>
                                        </p:attrNameLst>
                                      </p:cBhvr>
                                      <p:to>
                                        <p:strVal val="visible"/>
                                      </p:to>
                                    </p:set>
                                    <p:animEffect transition="in" filter="wipe(left)">
                                      <p:cBhvr>
                                        <p:cTn id="34" dur="500"/>
                                        <p:tgtEl>
                                          <p:spTgt spid="4505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63" grpId="0" autoUpdateAnimBg="0"/>
      <p:bldP spid="450564"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1586" name="Rectangle 2"/>
          <p:cNvSpPr>
            <a:spLocks noGrp="1" noChangeArrowheads="1"/>
          </p:cNvSpPr>
          <p:nvPr>
            <p:ph type="subTitle" idx="1"/>
          </p:nvPr>
        </p:nvSpPr>
        <p:spPr bwMode="auto">
          <a:xfrm>
            <a:off x="638348" y="1287509"/>
            <a:ext cx="3733800" cy="45720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en-US" altLang="zh-CN" sz="2800" b="1" smtClean="0">
                <a:solidFill>
                  <a:srgbClr val="006600"/>
                </a:solidFill>
                <a:latin typeface="Times New Roman" panose="02020603050405020304" pitchFamily="18" charset="0"/>
                <a:cs typeface="Times New Roman" panose="02020603050405020304" pitchFamily="18" charset="0"/>
              </a:rPr>
              <a:t>1. </a:t>
            </a:r>
            <a:r>
              <a:rPr lang="zh-CN" altLang="en-US" sz="2800" b="1" smtClean="0">
                <a:solidFill>
                  <a:srgbClr val="006600"/>
                </a:solidFill>
                <a:latin typeface="Times New Roman" panose="02020603050405020304" pitchFamily="18" charset="0"/>
                <a:cs typeface="Times New Roman" panose="02020603050405020304" pitchFamily="18" charset="0"/>
              </a:rPr>
              <a:t>常量与变量的关系</a:t>
            </a:r>
          </a:p>
        </p:txBody>
      </p:sp>
      <p:sp>
        <p:nvSpPr>
          <p:cNvPr id="451587" name="Rectangle 3"/>
          <p:cNvSpPr>
            <a:spLocks noChangeArrowheads="1"/>
          </p:cNvSpPr>
          <p:nvPr/>
        </p:nvSpPr>
        <p:spPr bwMode="auto">
          <a:xfrm>
            <a:off x="711373" y="682672"/>
            <a:ext cx="4953000" cy="533400"/>
          </a:xfrm>
          <a:prstGeom prst="rect">
            <a:avLst/>
          </a:prstGeom>
          <a:noFill/>
          <a:ln w="9525">
            <a:noFill/>
            <a:miter lim="800000"/>
            <a:headEnd/>
            <a:tailEnd/>
          </a:ln>
        </p:spPr>
        <p:txBody>
          <a:bodyPr/>
          <a:lstStyle/>
          <a:p>
            <a:pPr>
              <a:spcBef>
                <a:spcPct val="20000"/>
              </a:spcBef>
              <a:defRPr/>
            </a:pPr>
            <a:r>
              <a:rPr lang="en-US" altLang="zh-CN" sz="3200" b="1">
                <a:solidFill>
                  <a:srgbClr val="000099"/>
                </a:solidFill>
                <a:latin typeface="Times New Roman" panose="02020603050405020304" pitchFamily="18" charset="0"/>
                <a:cs typeface="Times New Roman" panose="02020603050405020304" pitchFamily="18" charset="0"/>
              </a:rPr>
              <a:t>20.5.1  </a:t>
            </a:r>
            <a:r>
              <a:rPr lang="zh-CN" altLang="en-US" sz="3200" b="1">
                <a:solidFill>
                  <a:srgbClr val="000099"/>
                </a:solidFill>
                <a:latin typeface="Times New Roman" panose="02020603050405020304" pitchFamily="18" charset="0"/>
                <a:cs typeface="Times New Roman" panose="02020603050405020304" pitchFamily="18" charset="0"/>
              </a:rPr>
              <a:t>逻辑代数运算法则</a:t>
            </a:r>
          </a:p>
        </p:txBody>
      </p:sp>
      <p:sp>
        <p:nvSpPr>
          <p:cNvPr id="451588" name="Rectangle 4"/>
          <p:cNvSpPr>
            <a:spLocks noChangeArrowheads="1"/>
          </p:cNvSpPr>
          <p:nvPr/>
        </p:nvSpPr>
        <p:spPr bwMode="auto">
          <a:xfrm>
            <a:off x="638348" y="4814934"/>
            <a:ext cx="4724400" cy="609600"/>
          </a:xfrm>
          <a:prstGeom prst="rect">
            <a:avLst/>
          </a:prstGeom>
          <a:noFill/>
          <a:ln w="9525">
            <a:noFill/>
            <a:miter lim="800000"/>
            <a:headEnd/>
            <a:tailEnd/>
          </a:ln>
        </p:spPr>
        <p:txBody>
          <a:bodyPr/>
          <a:lstStyle/>
          <a:p>
            <a:pPr>
              <a:spcBef>
                <a:spcPct val="20000"/>
              </a:spcBef>
              <a:defRPr/>
            </a:pPr>
            <a:r>
              <a:rPr lang="en-US" altLang="zh-CN" sz="2800" b="1">
                <a:solidFill>
                  <a:srgbClr val="006600"/>
                </a:solidFill>
                <a:latin typeface="Times New Roman" panose="02020603050405020304" pitchFamily="18" charset="0"/>
                <a:cs typeface="Times New Roman" panose="02020603050405020304" pitchFamily="18" charset="0"/>
              </a:rPr>
              <a:t>2. </a:t>
            </a:r>
            <a:r>
              <a:rPr lang="zh-CN" altLang="en-US" sz="2800" b="1">
                <a:solidFill>
                  <a:srgbClr val="006600"/>
                </a:solidFill>
                <a:latin typeface="Times New Roman" panose="02020603050405020304" pitchFamily="18" charset="0"/>
                <a:cs typeface="Times New Roman" panose="02020603050405020304" pitchFamily="18" charset="0"/>
              </a:rPr>
              <a:t>逻辑代数的基本运算法则</a:t>
            </a:r>
          </a:p>
        </p:txBody>
      </p:sp>
      <p:grpSp>
        <p:nvGrpSpPr>
          <p:cNvPr id="2" name="Group 5"/>
          <p:cNvGrpSpPr>
            <a:grpSpLocks/>
          </p:cNvGrpSpPr>
          <p:nvPr/>
        </p:nvGrpSpPr>
        <p:grpSpPr bwMode="auto">
          <a:xfrm>
            <a:off x="1017760" y="1766934"/>
            <a:ext cx="5164138" cy="550863"/>
            <a:chOff x="624" y="1056"/>
            <a:chExt cx="3253" cy="347"/>
          </a:xfrm>
        </p:grpSpPr>
        <p:sp>
          <p:nvSpPr>
            <p:cNvPr id="451590" name="Text Box 6"/>
            <p:cNvSpPr txBox="1">
              <a:spLocks noChangeArrowheads="1"/>
            </p:cNvSpPr>
            <p:nvPr/>
          </p:nvSpPr>
          <p:spPr bwMode="auto">
            <a:xfrm>
              <a:off x="624" y="1056"/>
              <a:ext cx="1319" cy="327"/>
            </a:xfrm>
            <a:prstGeom prst="rect">
              <a:avLst/>
            </a:prstGeom>
            <a:noFill/>
            <a:ln w="9525">
              <a:noFill/>
              <a:miter lim="800000"/>
              <a:headEnd/>
              <a:tailEnd/>
            </a:ln>
          </p:spPr>
          <p:txBody>
            <a:bodyPr>
              <a:spAutoFit/>
            </a:bodyPr>
            <a:lstStyle/>
            <a:p>
              <a:pPr>
                <a:spcBef>
                  <a:spcPct val="50000"/>
                </a:spcBef>
                <a:defRPr/>
              </a:pPr>
              <a:r>
                <a:rPr lang="zh-CN" altLang="en-US" sz="2800" b="1">
                  <a:solidFill>
                    <a:srgbClr val="CC0000"/>
                  </a:solidFill>
                  <a:latin typeface="Times New Roman" panose="02020603050405020304" pitchFamily="18" charset="0"/>
                  <a:cs typeface="Times New Roman" panose="02020603050405020304" pitchFamily="18" charset="0"/>
                </a:rPr>
                <a:t>自等律</a:t>
              </a:r>
              <a:endParaRPr lang="zh-CN" altLang="en-US" sz="3200" b="1">
                <a:solidFill>
                  <a:srgbClr val="CC0000"/>
                </a:solidFill>
                <a:latin typeface="Times New Roman" panose="02020603050405020304" pitchFamily="18" charset="0"/>
                <a:cs typeface="Times New Roman" panose="02020603050405020304" pitchFamily="18" charset="0"/>
              </a:endParaRPr>
            </a:p>
          </p:txBody>
        </p:sp>
        <p:graphicFrame>
          <p:nvGraphicFramePr>
            <p:cNvPr id="7175" name="Object 7"/>
            <p:cNvGraphicFramePr>
              <a:graphicFrameLocks noChangeAspect="1"/>
            </p:cNvGraphicFramePr>
            <p:nvPr/>
          </p:nvGraphicFramePr>
          <p:xfrm>
            <a:off x="1595" y="1056"/>
            <a:ext cx="2282" cy="347"/>
          </p:xfrm>
          <a:graphic>
            <a:graphicData uri="http://schemas.openxmlformats.org/presentationml/2006/ole">
              <mc:AlternateContent xmlns:mc="http://schemas.openxmlformats.org/markup-compatibility/2006">
                <mc:Choice xmlns:v="urn:schemas-microsoft-com:vml" Requires="v">
                  <p:oleObj spid="_x0000_s5140" name="公式" r:id="rId3" imgW="1333440" imgH="203040" progId="Equation.3">
                    <p:embed/>
                  </p:oleObj>
                </mc:Choice>
                <mc:Fallback>
                  <p:oleObj name="公式" r:id="rId3" imgW="1333440" imgH="203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5" y="1056"/>
                          <a:ext cx="2282" cy="3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8"/>
          <p:cNvGrpSpPr>
            <a:grpSpLocks/>
          </p:cNvGrpSpPr>
          <p:nvPr/>
        </p:nvGrpSpPr>
        <p:grpSpPr bwMode="auto">
          <a:xfrm>
            <a:off x="1093960" y="2376534"/>
            <a:ext cx="4922838" cy="550863"/>
            <a:chOff x="672" y="1440"/>
            <a:chExt cx="3101" cy="347"/>
          </a:xfrm>
        </p:grpSpPr>
        <p:sp>
          <p:nvSpPr>
            <p:cNvPr id="451593" name="Text Box 9"/>
            <p:cNvSpPr txBox="1">
              <a:spLocks noChangeArrowheads="1"/>
            </p:cNvSpPr>
            <p:nvPr/>
          </p:nvSpPr>
          <p:spPr bwMode="auto">
            <a:xfrm>
              <a:off x="672" y="1440"/>
              <a:ext cx="864" cy="327"/>
            </a:xfrm>
            <a:prstGeom prst="rect">
              <a:avLst/>
            </a:prstGeom>
            <a:noFill/>
            <a:ln w="9525">
              <a:noFill/>
              <a:miter lim="800000"/>
              <a:headEnd/>
              <a:tailEnd/>
            </a:ln>
          </p:spPr>
          <p:txBody>
            <a:bodyPr>
              <a:spAutoFit/>
            </a:bodyPr>
            <a:lstStyle/>
            <a:p>
              <a:pPr>
                <a:spcBef>
                  <a:spcPct val="50000"/>
                </a:spcBef>
                <a:defRPr/>
              </a:pPr>
              <a:r>
                <a:rPr lang="en-US" altLang="zh-CN" sz="2800" b="1">
                  <a:solidFill>
                    <a:srgbClr val="CC0000"/>
                  </a:solidFill>
                  <a:latin typeface="Times New Roman" panose="02020603050405020304" pitchFamily="18" charset="0"/>
                  <a:cs typeface="Times New Roman" panose="02020603050405020304" pitchFamily="18" charset="0"/>
                </a:rPr>
                <a:t>0-1</a:t>
              </a:r>
              <a:r>
                <a:rPr lang="zh-CN" altLang="en-US" sz="2800" b="1">
                  <a:solidFill>
                    <a:srgbClr val="CC0000"/>
                  </a:solidFill>
                  <a:latin typeface="Times New Roman" panose="02020603050405020304" pitchFamily="18" charset="0"/>
                  <a:cs typeface="Times New Roman" panose="02020603050405020304" pitchFamily="18" charset="0"/>
                </a:rPr>
                <a:t>律</a:t>
              </a:r>
              <a:endParaRPr lang="zh-CN" altLang="en-US" sz="3600" b="1">
                <a:solidFill>
                  <a:srgbClr val="CC0000"/>
                </a:solidFill>
                <a:latin typeface="Times New Roman" panose="02020603050405020304" pitchFamily="18" charset="0"/>
                <a:cs typeface="Times New Roman" panose="02020603050405020304" pitchFamily="18" charset="0"/>
              </a:endParaRPr>
            </a:p>
          </p:txBody>
        </p:sp>
        <p:graphicFrame>
          <p:nvGraphicFramePr>
            <p:cNvPr id="7174" name="Object 10"/>
            <p:cNvGraphicFramePr>
              <a:graphicFrameLocks noChangeAspect="1"/>
            </p:cNvGraphicFramePr>
            <p:nvPr/>
          </p:nvGraphicFramePr>
          <p:xfrm>
            <a:off x="1643" y="1440"/>
            <a:ext cx="2130" cy="347"/>
          </p:xfrm>
          <a:graphic>
            <a:graphicData uri="http://schemas.openxmlformats.org/presentationml/2006/ole">
              <mc:AlternateContent xmlns:mc="http://schemas.openxmlformats.org/markup-compatibility/2006">
                <mc:Choice xmlns:v="urn:schemas-microsoft-com:vml" Requires="v">
                  <p:oleObj spid="_x0000_s5141" name="公式" r:id="rId5" imgW="1244520" imgH="203040" progId="Equation.3">
                    <p:embed/>
                  </p:oleObj>
                </mc:Choice>
                <mc:Fallback>
                  <p:oleObj name="公式" r:id="rId5" imgW="1244520" imgH="203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43" y="1440"/>
                          <a:ext cx="2130" cy="3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11"/>
          <p:cNvGrpSpPr>
            <a:grpSpLocks/>
          </p:cNvGrpSpPr>
          <p:nvPr/>
        </p:nvGrpSpPr>
        <p:grpSpPr bwMode="auto">
          <a:xfrm>
            <a:off x="1017760" y="2986134"/>
            <a:ext cx="5437188" cy="550863"/>
            <a:chOff x="624" y="1824"/>
            <a:chExt cx="3425" cy="347"/>
          </a:xfrm>
        </p:grpSpPr>
        <p:sp>
          <p:nvSpPr>
            <p:cNvPr id="451596" name="Text Box 12"/>
            <p:cNvSpPr txBox="1">
              <a:spLocks noChangeArrowheads="1"/>
            </p:cNvSpPr>
            <p:nvPr/>
          </p:nvSpPr>
          <p:spPr bwMode="auto">
            <a:xfrm>
              <a:off x="624" y="1824"/>
              <a:ext cx="1008" cy="327"/>
            </a:xfrm>
            <a:prstGeom prst="rect">
              <a:avLst/>
            </a:prstGeom>
            <a:noFill/>
            <a:ln w="9525">
              <a:noFill/>
              <a:miter lim="800000"/>
              <a:headEnd/>
              <a:tailEnd/>
            </a:ln>
          </p:spPr>
          <p:txBody>
            <a:bodyPr>
              <a:spAutoFit/>
            </a:bodyPr>
            <a:lstStyle/>
            <a:p>
              <a:pPr>
                <a:spcBef>
                  <a:spcPct val="50000"/>
                </a:spcBef>
                <a:defRPr/>
              </a:pPr>
              <a:r>
                <a:rPr lang="zh-CN" altLang="en-US" sz="2800" b="1">
                  <a:solidFill>
                    <a:srgbClr val="CC0000"/>
                  </a:solidFill>
                  <a:latin typeface="Times New Roman" panose="02020603050405020304" pitchFamily="18" charset="0"/>
                  <a:cs typeface="Times New Roman" panose="02020603050405020304" pitchFamily="18" charset="0"/>
                </a:rPr>
                <a:t>重叠律</a:t>
              </a:r>
              <a:endParaRPr lang="zh-CN" altLang="en-US" sz="3200" b="1">
                <a:solidFill>
                  <a:srgbClr val="CC0000"/>
                </a:solidFill>
                <a:latin typeface="Times New Roman" panose="02020603050405020304" pitchFamily="18" charset="0"/>
                <a:cs typeface="Times New Roman" panose="02020603050405020304" pitchFamily="18" charset="0"/>
              </a:endParaRPr>
            </a:p>
          </p:txBody>
        </p:sp>
        <p:graphicFrame>
          <p:nvGraphicFramePr>
            <p:cNvPr id="7173" name="Object 13"/>
            <p:cNvGraphicFramePr>
              <a:graphicFrameLocks noChangeAspect="1"/>
            </p:cNvGraphicFramePr>
            <p:nvPr/>
          </p:nvGraphicFramePr>
          <p:xfrm>
            <a:off x="1614" y="1824"/>
            <a:ext cx="2435" cy="347"/>
          </p:xfrm>
          <a:graphic>
            <a:graphicData uri="http://schemas.openxmlformats.org/presentationml/2006/ole">
              <mc:AlternateContent xmlns:mc="http://schemas.openxmlformats.org/markup-compatibility/2006">
                <mc:Choice xmlns:v="urn:schemas-microsoft-com:vml" Requires="v">
                  <p:oleObj spid="_x0000_s5142" name="公式" r:id="rId7" imgW="1422360" imgH="203040" progId="Equation.3">
                    <p:embed/>
                  </p:oleObj>
                </mc:Choice>
                <mc:Fallback>
                  <p:oleObj name="公式" r:id="rId7" imgW="142236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14" y="1824"/>
                          <a:ext cx="2435" cy="3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 name="Group 14"/>
          <p:cNvGrpSpPr>
            <a:grpSpLocks/>
          </p:cNvGrpSpPr>
          <p:nvPr/>
        </p:nvGrpSpPr>
        <p:grpSpPr bwMode="auto">
          <a:xfrm>
            <a:off x="1017760" y="3519534"/>
            <a:ext cx="3276600" cy="704850"/>
            <a:chOff x="624" y="2160"/>
            <a:chExt cx="2064" cy="444"/>
          </a:xfrm>
        </p:grpSpPr>
        <p:sp>
          <p:nvSpPr>
            <p:cNvPr id="451599" name="Text Box 15"/>
            <p:cNvSpPr txBox="1">
              <a:spLocks noChangeArrowheads="1"/>
            </p:cNvSpPr>
            <p:nvPr/>
          </p:nvSpPr>
          <p:spPr bwMode="auto">
            <a:xfrm>
              <a:off x="624" y="2208"/>
              <a:ext cx="1056" cy="327"/>
            </a:xfrm>
            <a:prstGeom prst="rect">
              <a:avLst/>
            </a:prstGeom>
            <a:noFill/>
            <a:ln w="9525">
              <a:noFill/>
              <a:miter lim="800000"/>
              <a:headEnd/>
              <a:tailEnd/>
            </a:ln>
          </p:spPr>
          <p:txBody>
            <a:bodyPr>
              <a:spAutoFit/>
            </a:bodyPr>
            <a:lstStyle/>
            <a:p>
              <a:pPr>
                <a:spcBef>
                  <a:spcPct val="50000"/>
                </a:spcBef>
                <a:defRPr/>
              </a:pPr>
              <a:r>
                <a:rPr lang="zh-CN" altLang="en-US" sz="2800" b="1">
                  <a:solidFill>
                    <a:srgbClr val="CC0000"/>
                  </a:solidFill>
                  <a:latin typeface="Times New Roman" panose="02020603050405020304" pitchFamily="18" charset="0"/>
                  <a:cs typeface="Times New Roman" panose="02020603050405020304" pitchFamily="18" charset="0"/>
                </a:rPr>
                <a:t>还原律</a:t>
              </a:r>
              <a:endParaRPr lang="zh-CN" altLang="en-US" sz="3200" b="1">
                <a:solidFill>
                  <a:srgbClr val="CC0000"/>
                </a:solidFill>
                <a:latin typeface="Times New Roman" panose="02020603050405020304" pitchFamily="18" charset="0"/>
                <a:cs typeface="Times New Roman" panose="02020603050405020304" pitchFamily="18" charset="0"/>
              </a:endParaRPr>
            </a:p>
          </p:txBody>
        </p:sp>
        <p:graphicFrame>
          <p:nvGraphicFramePr>
            <p:cNvPr id="7172" name="Object 16"/>
            <p:cNvGraphicFramePr>
              <a:graphicFrameLocks noChangeAspect="1"/>
            </p:cNvGraphicFramePr>
            <p:nvPr/>
          </p:nvGraphicFramePr>
          <p:xfrm>
            <a:off x="1584" y="2160"/>
            <a:ext cx="1104" cy="444"/>
          </p:xfrm>
          <a:graphic>
            <a:graphicData uri="http://schemas.openxmlformats.org/presentationml/2006/ole">
              <mc:AlternateContent xmlns:mc="http://schemas.openxmlformats.org/markup-compatibility/2006">
                <mc:Choice xmlns:v="urn:schemas-microsoft-com:vml" Requires="v">
                  <p:oleObj spid="_x0000_s5143" name="公式" r:id="rId9" imgW="634680" imgH="253800" progId="Equation.3">
                    <p:embed/>
                  </p:oleObj>
                </mc:Choice>
                <mc:Fallback>
                  <p:oleObj name="公式" r:id="rId9" imgW="634680" imgH="2538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84" y="2160"/>
                          <a:ext cx="1104" cy="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 name="Group 17"/>
          <p:cNvGrpSpPr>
            <a:grpSpLocks/>
          </p:cNvGrpSpPr>
          <p:nvPr/>
        </p:nvGrpSpPr>
        <p:grpSpPr bwMode="auto">
          <a:xfrm>
            <a:off x="1017760" y="4168822"/>
            <a:ext cx="5183188" cy="623887"/>
            <a:chOff x="624" y="2569"/>
            <a:chExt cx="3265" cy="393"/>
          </a:xfrm>
        </p:grpSpPr>
        <p:sp>
          <p:nvSpPr>
            <p:cNvPr id="451602" name="Text Box 18"/>
            <p:cNvSpPr txBox="1">
              <a:spLocks noChangeArrowheads="1"/>
            </p:cNvSpPr>
            <p:nvPr/>
          </p:nvSpPr>
          <p:spPr bwMode="auto">
            <a:xfrm>
              <a:off x="624" y="2592"/>
              <a:ext cx="1056" cy="327"/>
            </a:xfrm>
            <a:prstGeom prst="rect">
              <a:avLst/>
            </a:prstGeom>
            <a:noFill/>
            <a:ln w="9525">
              <a:noFill/>
              <a:miter lim="800000"/>
              <a:headEnd/>
              <a:tailEnd/>
            </a:ln>
          </p:spPr>
          <p:txBody>
            <a:bodyPr>
              <a:spAutoFit/>
            </a:bodyPr>
            <a:lstStyle/>
            <a:p>
              <a:pPr>
                <a:spcBef>
                  <a:spcPct val="50000"/>
                </a:spcBef>
                <a:defRPr/>
              </a:pPr>
              <a:r>
                <a:rPr lang="zh-CN" altLang="en-US" sz="2800" b="1">
                  <a:solidFill>
                    <a:srgbClr val="CC0000"/>
                  </a:solidFill>
                  <a:latin typeface="Times New Roman" panose="02020603050405020304" pitchFamily="18" charset="0"/>
                  <a:cs typeface="Times New Roman" panose="02020603050405020304" pitchFamily="18" charset="0"/>
                </a:rPr>
                <a:t>互补律</a:t>
              </a:r>
              <a:endParaRPr lang="zh-CN" altLang="en-US" sz="3200" b="1">
                <a:solidFill>
                  <a:srgbClr val="CC0000"/>
                </a:solidFill>
                <a:latin typeface="Times New Roman" panose="02020603050405020304" pitchFamily="18" charset="0"/>
                <a:cs typeface="Times New Roman" panose="02020603050405020304" pitchFamily="18" charset="0"/>
              </a:endParaRPr>
            </a:p>
          </p:txBody>
        </p:sp>
        <p:graphicFrame>
          <p:nvGraphicFramePr>
            <p:cNvPr id="7171" name="Object 19"/>
            <p:cNvGraphicFramePr>
              <a:graphicFrameLocks noChangeAspect="1"/>
            </p:cNvGraphicFramePr>
            <p:nvPr/>
          </p:nvGraphicFramePr>
          <p:xfrm>
            <a:off x="1564" y="2569"/>
            <a:ext cx="2325" cy="393"/>
          </p:xfrm>
          <a:graphic>
            <a:graphicData uri="http://schemas.openxmlformats.org/presentationml/2006/ole">
              <mc:AlternateContent xmlns:mc="http://schemas.openxmlformats.org/markup-compatibility/2006">
                <mc:Choice xmlns:v="urn:schemas-microsoft-com:vml" Requires="v">
                  <p:oleObj spid="_x0000_s5144" name="公式" r:id="rId11" imgW="1358640" imgH="228600" progId="Equation.3">
                    <p:embed/>
                  </p:oleObj>
                </mc:Choice>
                <mc:Fallback>
                  <p:oleObj name="公式" r:id="rId11" imgW="135864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64" y="2569"/>
                          <a:ext cx="2325" cy="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 name="Group 20"/>
          <p:cNvGrpSpPr>
            <a:grpSpLocks/>
          </p:cNvGrpSpPr>
          <p:nvPr/>
        </p:nvGrpSpPr>
        <p:grpSpPr bwMode="auto">
          <a:xfrm>
            <a:off x="865360" y="5348334"/>
            <a:ext cx="5867400" cy="590550"/>
            <a:chOff x="528" y="3360"/>
            <a:chExt cx="3920" cy="395"/>
          </a:xfrm>
        </p:grpSpPr>
        <p:sp>
          <p:nvSpPr>
            <p:cNvPr id="451605" name="Text Box 21"/>
            <p:cNvSpPr txBox="1">
              <a:spLocks noChangeArrowheads="1"/>
            </p:cNvSpPr>
            <p:nvPr/>
          </p:nvSpPr>
          <p:spPr bwMode="auto">
            <a:xfrm>
              <a:off x="528" y="3360"/>
              <a:ext cx="864" cy="347"/>
            </a:xfrm>
            <a:prstGeom prst="rect">
              <a:avLst/>
            </a:prstGeom>
            <a:noFill/>
            <a:ln w="9525">
              <a:noFill/>
              <a:miter lim="800000"/>
              <a:headEnd/>
              <a:tailEnd/>
            </a:ln>
          </p:spPr>
          <p:txBody>
            <a:bodyPr>
              <a:spAutoFit/>
            </a:bodyPr>
            <a:lstStyle/>
            <a:p>
              <a:pPr>
                <a:spcBef>
                  <a:spcPct val="50000"/>
                </a:spcBef>
                <a:defRPr/>
              </a:pPr>
              <a:r>
                <a:rPr lang="zh-CN" altLang="en-US" sz="2800" b="1">
                  <a:solidFill>
                    <a:srgbClr val="000099"/>
                  </a:solidFill>
                  <a:latin typeface="Times New Roman" panose="02020603050405020304" pitchFamily="18" charset="0"/>
                  <a:cs typeface="Times New Roman" panose="02020603050405020304" pitchFamily="18" charset="0"/>
                </a:rPr>
                <a:t>交换律</a:t>
              </a:r>
              <a:endParaRPr lang="zh-CN" altLang="en-US" sz="3200" b="1">
                <a:solidFill>
                  <a:srgbClr val="000099"/>
                </a:solidFill>
                <a:latin typeface="Times New Roman" panose="02020603050405020304" pitchFamily="18" charset="0"/>
                <a:cs typeface="Times New Roman" panose="02020603050405020304" pitchFamily="18" charset="0"/>
              </a:endParaRPr>
            </a:p>
          </p:txBody>
        </p:sp>
        <p:graphicFrame>
          <p:nvGraphicFramePr>
            <p:cNvPr id="7170" name="Object 22"/>
            <p:cNvGraphicFramePr>
              <a:graphicFrameLocks noChangeAspect="1"/>
            </p:cNvGraphicFramePr>
            <p:nvPr/>
          </p:nvGraphicFramePr>
          <p:xfrm>
            <a:off x="1275" y="3408"/>
            <a:ext cx="3173" cy="347"/>
          </p:xfrm>
          <a:graphic>
            <a:graphicData uri="http://schemas.openxmlformats.org/presentationml/2006/ole">
              <mc:AlternateContent xmlns:mc="http://schemas.openxmlformats.org/markup-compatibility/2006">
                <mc:Choice xmlns:v="urn:schemas-microsoft-com:vml" Requires="v">
                  <p:oleObj spid="_x0000_s5145" name="公式" r:id="rId13" imgW="1854000" imgH="203040" progId="Equation.3">
                    <p:embed/>
                  </p:oleObj>
                </mc:Choice>
                <mc:Fallback>
                  <p:oleObj name="公式" r:id="rId13" imgW="1854000" imgH="2030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75" y="3408"/>
                          <a:ext cx="3173" cy="3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35526038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1586">
                                            <p:txEl>
                                              <p:pRg st="0" end="0"/>
                                            </p:txEl>
                                          </p:spTgt>
                                        </p:tgtEl>
                                        <p:attrNameLst>
                                          <p:attrName>style.visibility</p:attrName>
                                        </p:attrNameLst>
                                      </p:cBhvr>
                                      <p:to>
                                        <p:strVal val="visible"/>
                                      </p:to>
                                    </p:set>
                                    <p:animEffect transition="in" filter="wipe(left)">
                                      <p:cBhvr>
                                        <p:cTn id="7" dur="500"/>
                                        <p:tgtEl>
                                          <p:spTgt spid="45158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51588"/>
                                        </p:tgtEl>
                                        <p:attrNameLst>
                                          <p:attrName>style.visibility</p:attrName>
                                        </p:attrNameLst>
                                      </p:cBhvr>
                                      <p:to>
                                        <p:strVal val="visible"/>
                                      </p:to>
                                    </p:set>
                                    <p:animEffect transition="in" filter="wipe(left)">
                                      <p:cBhvr>
                                        <p:cTn id="37" dur="500"/>
                                        <p:tgtEl>
                                          <p:spTgt spid="45158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1586" grpId="0" build="p" autoUpdateAnimBg="0"/>
      <p:bldP spid="451588"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4" name="Rectangle 4"/>
          <p:cNvSpPr>
            <a:spLocks noChangeArrowheads="1"/>
          </p:cNvSpPr>
          <p:nvPr/>
        </p:nvSpPr>
        <p:spPr bwMode="auto">
          <a:xfrm>
            <a:off x="323850" y="666970"/>
            <a:ext cx="5616575" cy="527580"/>
          </a:xfrm>
          <a:prstGeom prst="rect">
            <a:avLst/>
          </a:prstGeom>
          <a:noFill/>
          <a:ln w="9525">
            <a:noFill/>
            <a:miter lim="800000"/>
            <a:headEnd/>
            <a:tailEnd/>
          </a:ln>
        </p:spPr>
        <p:txBody>
          <a:bodyPr>
            <a:spAutoFit/>
          </a:bodyPr>
          <a:lstStyle/>
          <a:p>
            <a:pPr>
              <a:lnSpc>
                <a:spcPct val="110000"/>
              </a:lnSpc>
              <a:defRPr/>
            </a:pPr>
            <a:r>
              <a:rPr lang="zh-CN" altLang="en-US" sz="2800" b="1">
                <a:solidFill>
                  <a:srgbClr val="E60000"/>
                </a:solidFill>
                <a:latin typeface="" pitchFamily="18" charset="0"/>
              </a:rPr>
              <a:t>数字信号</a:t>
            </a:r>
            <a:r>
              <a:rPr lang="en-US" altLang="zh-CN" sz="2800" b="1">
                <a:solidFill>
                  <a:srgbClr val="E60000"/>
                </a:solidFill>
                <a:latin typeface="" pitchFamily="18" charset="0"/>
              </a:rPr>
              <a:t>(</a:t>
            </a:r>
            <a:r>
              <a:rPr lang="zh-CN" altLang="en-US" sz="2800" b="1">
                <a:solidFill>
                  <a:srgbClr val="E60000"/>
                </a:solidFill>
                <a:latin typeface="" pitchFamily="18" charset="0"/>
              </a:rPr>
              <a:t>也称脉冲信号</a:t>
            </a:r>
            <a:r>
              <a:rPr lang="en-US" altLang="zh-CN" sz="2800" b="1">
                <a:solidFill>
                  <a:srgbClr val="E60000"/>
                </a:solidFill>
                <a:latin typeface="" pitchFamily="18" charset="0"/>
              </a:rPr>
              <a:t>)        </a:t>
            </a:r>
          </a:p>
        </p:txBody>
      </p:sp>
      <p:sp>
        <p:nvSpPr>
          <p:cNvPr id="558117" name="Rectangle 37"/>
          <p:cNvSpPr>
            <a:spLocks noChangeArrowheads="1"/>
          </p:cNvSpPr>
          <p:nvPr/>
        </p:nvSpPr>
        <p:spPr bwMode="auto">
          <a:xfrm>
            <a:off x="349250" y="1205133"/>
            <a:ext cx="8615363" cy="946150"/>
          </a:xfrm>
          <a:prstGeom prst="rect">
            <a:avLst/>
          </a:prstGeom>
          <a:noFill/>
          <a:ln w="9525">
            <a:noFill/>
            <a:miter lim="800000"/>
            <a:headEnd/>
            <a:tailEnd/>
          </a:ln>
          <a:effectLst/>
        </p:spPr>
        <p:txBody>
          <a:bodyPr>
            <a:spAutoFit/>
          </a:bodyPr>
          <a:lstStyle/>
          <a:p>
            <a:pPr>
              <a:defRPr/>
            </a:pPr>
            <a:r>
              <a:rPr lang="en-US" altLang="zh-CN" sz="2800" b="1"/>
              <a:t>        </a:t>
            </a:r>
            <a:r>
              <a:rPr lang="zh-CN" altLang="en-US" sz="2800" b="1"/>
              <a:t>在时间上和数值上都是不连续变化的，即</a:t>
            </a:r>
            <a:r>
              <a:rPr lang="zh-CN" altLang="en-US" sz="2800" b="1">
                <a:solidFill>
                  <a:srgbClr val="000018"/>
                </a:solidFill>
              </a:rPr>
              <a:t>是一种跃变信号，并且持续时间短暂。</a:t>
            </a:r>
            <a:endParaRPr lang="zh-CN" altLang="en-US" sz="2800" b="1"/>
          </a:p>
        </p:txBody>
      </p:sp>
      <p:sp>
        <p:nvSpPr>
          <p:cNvPr id="558118" name="Text Box 38"/>
          <p:cNvSpPr txBox="1">
            <a:spLocks noChangeArrowheads="1"/>
          </p:cNvSpPr>
          <p:nvPr/>
        </p:nvSpPr>
        <p:spPr bwMode="auto">
          <a:xfrm>
            <a:off x="336550" y="4081683"/>
            <a:ext cx="8483600" cy="1117600"/>
          </a:xfrm>
          <a:prstGeom prst="rect">
            <a:avLst/>
          </a:prstGeom>
          <a:noFill/>
          <a:ln w="9525">
            <a:noFill/>
            <a:miter lim="800000"/>
            <a:headEnd/>
            <a:tailEnd/>
          </a:ln>
          <a:effectLst/>
        </p:spPr>
        <p:txBody>
          <a:bodyPr anchor="ctr">
            <a:spAutoFit/>
          </a:bodyPr>
          <a:lstStyle/>
          <a:p>
            <a:pPr>
              <a:lnSpc>
                <a:spcPct val="120000"/>
              </a:lnSpc>
              <a:defRPr/>
            </a:pPr>
            <a:r>
              <a:rPr lang="en-US" altLang="zh-CN" sz="2800" b="1">
                <a:solidFill>
                  <a:srgbClr val="000018"/>
                </a:solidFill>
                <a:latin typeface="" pitchFamily="18" charset="0"/>
              </a:rPr>
              <a:t>    </a:t>
            </a:r>
            <a:r>
              <a:rPr lang="zh-CN" altLang="en-US" sz="2800" b="1">
                <a:solidFill>
                  <a:srgbClr val="000099"/>
                </a:solidFill>
                <a:latin typeface="" pitchFamily="18" charset="0"/>
              </a:rPr>
              <a:t>处理数字信号的电路称为数字电路</a:t>
            </a:r>
            <a:r>
              <a:rPr lang="zh-CN" altLang="en-US" sz="2800" b="1">
                <a:solidFill>
                  <a:srgbClr val="000018"/>
                </a:solidFill>
                <a:latin typeface="" pitchFamily="18" charset="0"/>
              </a:rPr>
              <a:t>，它注重研究的是输入、输出信号之间的逻辑关系。</a:t>
            </a:r>
          </a:p>
        </p:txBody>
      </p:sp>
      <p:sp>
        <p:nvSpPr>
          <p:cNvPr id="558119" name="Rectangle 39"/>
          <p:cNvSpPr>
            <a:spLocks noChangeArrowheads="1"/>
          </p:cNvSpPr>
          <p:nvPr/>
        </p:nvSpPr>
        <p:spPr bwMode="auto">
          <a:xfrm>
            <a:off x="355600" y="5224683"/>
            <a:ext cx="8464550" cy="1031875"/>
          </a:xfrm>
          <a:prstGeom prst="rect">
            <a:avLst/>
          </a:prstGeom>
          <a:noFill/>
          <a:ln w="9525">
            <a:noFill/>
            <a:miter lim="800000"/>
            <a:headEnd/>
            <a:tailEnd/>
          </a:ln>
          <a:effectLst/>
        </p:spPr>
        <p:txBody>
          <a:bodyPr anchor="ctr">
            <a:spAutoFit/>
          </a:bodyPr>
          <a:lstStyle/>
          <a:p>
            <a:pPr>
              <a:lnSpc>
                <a:spcPct val="110000"/>
              </a:lnSpc>
              <a:defRPr/>
            </a:pPr>
            <a:r>
              <a:rPr lang="en-US" altLang="zh-CN" sz="2800" b="1">
                <a:solidFill>
                  <a:srgbClr val="000018"/>
                </a:solidFill>
                <a:latin typeface="" pitchFamily="18" charset="0"/>
              </a:rPr>
              <a:t>    </a:t>
            </a:r>
            <a:r>
              <a:rPr lang="zh-CN" altLang="en-US" sz="2800" b="1">
                <a:solidFill>
                  <a:srgbClr val="000018"/>
                </a:solidFill>
                <a:latin typeface="" pitchFamily="18" charset="0"/>
              </a:rPr>
              <a:t>在数字电路中，晶体管一般工作在截止区和饱和区</a:t>
            </a:r>
            <a:r>
              <a:rPr lang="en-US" altLang="zh-CN" sz="2800" b="1">
                <a:solidFill>
                  <a:srgbClr val="000018"/>
                </a:solidFill>
                <a:latin typeface="" pitchFamily="18" charset="0"/>
              </a:rPr>
              <a:t>,</a:t>
            </a:r>
            <a:r>
              <a:rPr lang="zh-CN" altLang="en-US" sz="2800" b="1">
                <a:solidFill>
                  <a:srgbClr val="000018"/>
                </a:solidFill>
                <a:latin typeface="" pitchFamily="18" charset="0"/>
              </a:rPr>
              <a:t>起开关的作用。</a:t>
            </a:r>
          </a:p>
        </p:txBody>
      </p:sp>
      <p:pic>
        <p:nvPicPr>
          <p:cNvPr id="558123" name="Picture 43" descr="图片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5588" y="2249708"/>
            <a:ext cx="3040062" cy="154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8124" name="Picture 44" descr="图片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100" y="2249708"/>
            <a:ext cx="3108325"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45755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58084"/>
                                        </p:tgtEl>
                                        <p:attrNameLst>
                                          <p:attrName>style.visibility</p:attrName>
                                        </p:attrNameLst>
                                      </p:cBhvr>
                                      <p:to>
                                        <p:strVal val="visible"/>
                                      </p:to>
                                    </p:set>
                                    <p:animEffect transition="in" filter="wipe(left)">
                                      <p:cBhvr>
                                        <p:cTn id="7" dur="500"/>
                                        <p:tgtEl>
                                          <p:spTgt spid="55808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58117"/>
                                        </p:tgtEl>
                                        <p:attrNameLst>
                                          <p:attrName>style.visibility</p:attrName>
                                        </p:attrNameLst>
                                      </p:cBhvr>
                                      <p:to>
                                        <p:strVal val="visible"/>
                                      </p:to>
                                    </p:set>
                                    <p:animEffect transition="in" filter="wipe(left)">
                                      <p:cBhvr>
                                        <p:cTn id="12" dur="500"/>
                                        <p:tgtEl>
                                          <p:spTgt spid="55811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58124"/>
                                        </p:tgtEl>
                                        <p:attrNameLst>
                                          <p:attrName>style.visibility</p:attrName>
                                        </p:attrNameLst>
                                      </p:cBhvr>
                                      <p:to>
                                        <p:strVal val="visible"/>
                                      </p:to>
                                    </p:set>
                                    <p:animEffect transition="in" filter="wipe(left)">
                                      <p:cBhvr>
                                        <p:cTn id="17" dur="1000"/>
                                        <p:tgtEl>
                                          <p:spTgt spid="55812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58123"/>
                                        </p:tgtEl>
                                        <p:attrNameLst>
                                          <p:attrName>style.visibility</p:attrName>
                                        </p:attrNameLst>
                                      </p:cBhvr>
                                      <p:to>
                                        <p:strVal val="visible"/>
                                      </p:to>
                                    </p:set>
                                    <p:animEffect transition="in" filter="wipe(left)">
                                      <p:cBhvr>
                                        <p:cTn id="22" dur="1000"/>
                                        <p:tgtEl>
                                          <p:spTgt spid="55812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58118"/>
                                        </p:tgtEl>
                                        <p:attrNameLst>
                                          <p:attrName>style.visibility</p:attrName>
                                        </p:attrNameLst>
                                      </p:cBhvr>
                                      <p:to>
                                        <p:strVal val="visible"/>
                                      </p:to>
                                    </p:set>
                                    <p:animEffect transition="in" filter="wipe(left)">
                                      <p:cBhvr>
                                        <p:cTn id="27" dur="500"/>
                                        <p:tgtEl>
                                          <p:spTgt spid="55811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58119"/>
                                        </p:tgtEl>
                                        <p:attrNameLst>
                                          <p:attrName>style.visibility</p:attrName>
                                        </p:attrNameLst>
                                      </p:cBhvr>
                                      <p:to>
                                        <p:strVal val="visible"/>
                                      </p:to>
                                    </p:set>
                                    <p:animEffect transition="in" filter="wipe(left)">
                                      <p:cBhvr>
                                        <p:cTn id="32" dur="500"/>
                                        <p:tgtEl>
                                          <p:spTgt spid="558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8084" grpId="0" autoUpdateAnimBg="0"/>
      <p:bldP spid="558117" grpId="0"/>
      <p:bldP spid="558118" grpId="0"/>
      <p:bldP spid="55811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0" name="Rectangle 2"/>
          <p:cNvSpPr>
            <a:spLocks noChangeArrowheads="1"/>
          </p:cNvSpPr>
          <p:nvPr/>
        </p:nvSpPr>
        <p:spPr bwMode="auto">
          <a:xfrm>
            <a:off x="611188" y="609600"/>
            <a:ext cx="4572000" cy="533400"/>
          </a:xfrm>
          <a:prstGeom prst="rect">
            <a:avLst/>
          </a:prstGeom>
          <a:noFill/>
          <a:ln w="9525">
            <a:noFill/>
            <a:miter lim="800000"/>
            <a:headEnd/>
            <a:tailEnd/>
          </a:ln>
        </p:spPr>
        <p:txBody>
          <a:bodyPr/>
          <a:lstStyle/>
          <a:p>
            <a:pPr>
              <a:spcBef>
                <a:spcPct val="20000"/>
              </a:spcBef>
              <a:defRPr/>
            </a:pPr>
            <a:r>
              <a:rPr lang="en-US" altLang="zh-CN" sz="2800" b="1">
                <a:solidFill>
                  <a:srgbClr val="E60000"/>
                </a:solidFill>
                <a:latin typeface="Times New Roman" panose="02020603050405020304" pitchFamily="18" charset="0"/>
                <a:cs typeface="Times New Roman" panose="02020603050405020304" pitchFamily="18" charset="0"/>
              </a:rPr>
              <a:t>2. </a:t>
            </a:r>
            <a:r>
              <a:rPr lang="zh-CN" altLang="en-US" sz="2800" b="1">
                <a:solidFill>
                  <a:srgbClr val="E60000"/>
                </a:solidFill>
                <a:latin typeface="Times New Roman" panose="02020603050405020304" pitchFamily="18" charset="0"/>
                <a:cs typeface="Times New Roman" panose="02020603050405020304" pitchFamily="18" charset="0"/>
              </a:rPr>
              <a:t>逻辑代数的基本运算法则</a:t>
            </a:r>
          </a:p>
        </p:txBody>
      </p:sp>
      <p:sp>
        <p:nvSpPr>
          <p:cNvPr id="452611" name="AutoShape 3" descr="40%"/>
          <p:cNvSpPr>
            <a:spLocks noChangeArrowheads="1"/>
          </p:cNvSpPr>
          <p:nvPr/>
        </p:nvSpPr>
        <p:spPr bwMode="auto">
          <a:xfrm>
            <a:off x="6940550" y="1412875"/>
            <a:ext cx="1735138" cy="990600"/>
          </a:xfrm>
          <a:prstGeom prst="wedgeEllipseCallout">
            <a:avLst>
              <a:gd name="adj1" fmla="val -94556"/>
              <a:gd name="adj2" fmla="val 98880"/>
            </a:avLst>
          </a:prstGeom>
          <a:pattFill prst="pct40">
            <a:fgClr>
              <a:srgbClr val="00FF00"/>
            </a:fgClr>
            <a:bgClr>
              <a:srgbClr val="FFFFFF"/>
            </a:bgClr>
          </a:pattFill>
          <a:ln w="28575">
            <a:solidFill>
              <a:srgbClr val="006600"/>
            </a:solidFill>
            <a:miter lim="800000"/>
            <a:headEnd/>
            <a:tailEnd/>
          </a:ln>
          <a:effectLst/>
        </p:spPr>
        <p:txBody>
          <a:bodyPr wrap="none" anchor="ctr"/>
          <a:lstStyle/>
          <a:p>
            <a:pPr algn="ctr">
              <a:defRPr/>
            </a:pPr>
            <a:r>
              <a:rPr lang="zh-CN" altLang="en-US" sz="2400" b="1">
                <a:solidFill>
                  <a:srgbClr val="FF3300"/>
                </a:solidFill>
                <a:latin typeface="Times New Roman" panose="02020603050405020304" pitchFamily="18" charset="0"/>
                <a:cs typeface="Times New Roman" panose="02020603050405020304" pitchFamily="18" charset="0"/>
              </a:rPr>
              <a:t>普通代数</a:t>
            </a:r>
          </a:p>
          <a:p>
            <a:pPr algn="ctr">
              <a:defRPr/>
            </a:pPr>
            <a:r>
              <a:rPr lang="zh-CN" altLang="en-US" sz="2400" b="1">
                <a:solidFill>
                  <a:srgbClr val="FF3300"/>
                </a:solidFill>
                <a:latin typeface="Times New Roman" panose="02020603050405020304" pitchFamily="18" charset="0"/>
                <a:cs typeface="Times New Roman" panose="02020603050405020304" pitchFamily="18" charset="0"/>
              </a:rPr>
              <a:t>不适用！</a:t>
            </a:r>
          </a:p>
        </p:txBody>
      </p:sp>
      <p:sp>
        <p:nvSpPr>
          <p:cNvPr id="452612" name="Text Box 4"/>
          <p:cNvSpPr txBox="1">
            <a:spLocks noChangeArrowheads="1"/>
          </p:cNvSpPr>
          <p:nvPr/>
        </p:nvSpPr>
        <p:spPr bwMode="auto">
          <a:xfrm>
            <a:off x="593725" y="3386138"/>
            <a:ext cx="838200" cy="519112"/>
          </a:xfrm>
          <a:prstGeom prst="rect">
            <a:avLst/>
          </a:prstGeom>
          <a:noFill/>
          <a:ln w="9525" cap="sq">
            <a:noFill/>
            <a:miter lim="800000"/>
            <a:headEnd/>
            <a:tailEnd/>
          </a:ln>
          <a:effectLst/>
        </p:spPr>
        <p:txBody>
          <a:bodyPr>
            <a:spAutoFit/>
          </a:bodyPr>
          <a:lstStyle/>
          <a:p>
            <a:pPr>
              <a:spcBef>
                <a:spcPct val="50000"/>
              </a:spcBef>
              <a:defRPr/>
            </a:pPr>
            <a:r>
              <a:rPr lang="zh-CN" altLang="en-US" sz="2800" b="1">
                <a:latin typeface="Times New Roman" panose="02020603050405020304" pitchFamily="18" charset="0"/>
                <a:cs typeface="Times New Roman" panose="02020603050405020304" pitchFamily="18" charset="0"/>
              </a:rPr>
              <a:t>证</a:t>
            </a:r>
            <a:r>
              <a:rPr lang="en-US" altLang="zh-CN" sz="2800" b="1">
                <a:latin typeface="Times New Roman" panose="02020603050405020304" pitchFamily="18" charset="0"/>
                <a:cs typeface="Times New Roman" panose="02020603050405020304" pitchFamily="18" charset="0"/>
              </a:rPr>
              <a:t>:</a:t>
            </a:r>
            <a:endParaRPr lang="en-US" altLang="zh-CN" sz="2800" b="1">
              <a:solidFill>
                <a:srgbClr val="000099"/>
              </a:solidFill>
              <a:latin typeface="Times New Roman" panose="02020603050405020304" pitchFamily="18" charset="0"/>
              <a:cs typeface="Times New Roman" panose="02020603050405020304" pitchFamily="18" charset="0"/>
            </a:endParaRPr>
          </a:p>
        </p:txBody>
      </p:sp>
      <p:graphicFrame>
        <p:nvGraphicFramePr>
          <p:cNvPr id="452613" name="Object 5"/>
          <p:cNvGraphicFramePr>
            <a:graphicFrameLocks noChangeAspect="1"/>
          </p:cNvGraphicFramePr>
          <p:nvPr>
            <p:extLst/>
          </p:nvPr>
        </p:nvGraphicFramePr>
        <p:xfrm>
          <a:off x="1355725" y="3962400"/>
          <a:ext cx="4732338" cy="474663"/>
        </p:xfrm>
        <a:graphic>
          <a:graphicData uri="http://schemas.openxmlformats.org/presentationml/2006/ole">
            <mc:AlternateContent xmlns:mc="http://schemas.openxmlformats.org/markup-compatibility/2006">
              <mc:Choice xmlns:v="urn:schemas-microsoft-com:vml" Requires="v">
                <p:oleObj spid="_x0000_s6173" name="公式" r:id="rId3" imgW="1765080" imgH="177480" progId="Equation.3">
                  <p:embed/>
                </p:oleObj>
              </mc:Choice>
              <mc:Fallback>
                <p:oleObj name="公式" r:id="rId3" imgW="1765080" imgH="177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5725" y="3962400"/>
                        <a:ext cx="4732338" cy="474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22"/>
          <p:cNvGrpSpPr>
            <a:grpSpLocks/>
          </p:cNvGrpSpPr>
          <p:nvPr/>
        </p:nvGrpSpPr>
        <p:grpSpPr bwMode="auto">
          <a:xfrm>
            <a:off x="560388" y="1117600"/>
            <a:ext cx="5405437" cy="1114425"/>
            <a:chOff x="353" y="704"/>
            <a:chExt cx="3405" cy="702"/>
          </a:xfrm>
        </p:grpSpPr>
        <p:sp>
          <p:nvSpPr>
            <p:cNvPr id="452615" name="Text Box 7"/>
            <p:cNvSpPr txBox="1">
              <a:spLocks noChangeArrowheads="1"/>
            </p:cNvSpPr>
            <p:nvPr/>
          </p:nvSpPr>
          <p:spPr bwMode="auto">
            <a:xfrm>
              <a:off x="353" y="704"/>
              <a:ext cx="905" cy="327"/>
            </a:xfrm>
            <a:prstGeom prst="rect">
              <a:avLst/>
            </a:prstGeom>
            <a:noFill/>
            <a:ln w="9525">
              <a:noFill/>
              <a:miter lim="800000"/>
              <a:headEnd/>
              <a:tailEnd/>
            </a:ln>
          </p:spPr>
          <p:txBody>
            <a:bodyPr>
              <a:spAutoFit/>
            </a:bodyPr>
            <a:lstStyle/>
            <a:p>
              <a:pPr>
                <a:spcBef>
                  <a:spcPct val="50000"/>
                </a:spcBef>
                <a:defRPr/>
              </a:pPr>
              <a:r>
                <a:rPr lang="zh-CN" altLang="en-US" sz="2800" b="1">
                  <a:solidFill>
                    <a:srgbClr val="000099"/>
                  </a:solidFill>
                  <a:latin typeface="Times New Roman" panose="02020603050405020304" pitchFamily="18" charset="0"/>
                  <a:cs typeface="Times New Roman" panose="02020603050405020304" pitchFamily="18" charset="0"/>
                </a:rPr>
                <a:t>结合律</a:t>
              </a:r>
            </a:p>
          </p:txBody>
        </p:sp>
        <p:graphicFrame>
          <p:nvGraphicFramePr>
            <p:cNvPr id="8201" name="Object 8"/>
            <p:cNvGraphicFramePr>
              <a:graphicFrameLocks noChangeAspect="1"/>
            </p:cNvGraphicFramePr>
            <p:nvPr/>
          </p:nvGraphicFramePr>
          <p:xfrm>
            <a:off x="1204" y="766"/>
            <a:ext cx="2554" cy="313"/>
          </p:xfrm>
          <a:graphic>
            <a:graphicData uri="http://schemas.openxmlformats.org/presentationml/2006/ole">
              <mc:AlternateContent xmlns:mc="http://schemas.openxmlformats.org/markup-compatibility/2006">
                <mc:Choice xmlns:v="urn:schemas-microsoft-com:vml" Requires="v">
                  <p:oleObj spid="_x0000_s6174" name="Equation" r:id="rId5" imgW="1650960" imgH="203040" progId="Equation.3">
                    <p:embed/>
                  </p:oleObj>
                </mc:Choice>
                <mc:Fallback>
                  <p:oleObj name="Equation" r:id="rId5" imgW="1650960" imgH="203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4" y="766"/>
                          <a:ext cx="2554"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2" name="Object 9"/>
            <p:cNvGraphicFramePr>
              <a:graphicFrameLocks noChangeAspect="1"/>
            </p:cNvGraphicFramePr>
            <p:nvPr/>
          </p:nvGraphicFramePr>
          <p:xfrm>
            <a:off x="1278" y="1084"/>
            <a:ext cx="2181" cy="322"/>
          </p:xfrm>
          <a:graphic>
            <a:graphicData uri="http://schemas.openxmlformats.org/presentationml/2006/ole">
              <mc:AlternateContent xmlns:mc="http://schemas.openxmlformats.org/markup-compatibility/2006">
                <mc:Choice xmlns:v="urn:schemas-microsoft-com:vml" Requires="v">
                  <p:oleObj spid="_x0000_s6175" name="公式" r:id="rId7" imgW="1371600" imgH="203040" progId="Equation.3">
                    <p:embed/>
                  </p:oleObj>
                </mc:Choice>
                <mc:Fallback>
                  <p:oleObj name="公式" r:id="rId7" imgW="137160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78" y="1084"/>
                          <a:ext cx="2181" cy="3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23"/>
          <p:cNvGrpSpPr>
            <a:grpSpLocks/>
          </p:cNvGrpSpPr>
          <p:nvPr/>
        </p:nvGrpSpPr>
        <p:grpSpPr bwMode="auto">
          <a:xfrm>
            <a:off x="560388" y="2197100"/>
            <a:ext cx="6127750" cy="1119188"/>
            <a:chOff x="353" y="1384"/>
            <a:chExt cx="3860" cy="705"/>
          </a:xfrm>
        </p:grpSpPr>
        <p:sp>
          <p:nvSpPr>
            <p:cNvPr id="452619" name="Text Box 11"/>
            <p:cNvSpPr txBox="1">
              <a:spLocks noChangeArrowheads="1"/>
            </p:cNvSpPr>
            <p:nvPr/>
          </p:nvSpPr>
          <p:spPr bwMode="auto">
            <a:xfrm>
              <a:off x="353" y="1384"/>
              <a:ext cx="905" cy="327"/>
            </a:xfrm>
            <a:prstGeom prst="rect">
              <a:avLst/>
            </a:prstGeom>
            <a:noFill/>
            <a:ln w="9525">
              <a:noFill/>
              <a:miter lim="800000"/>
              <a:headEnd/>
              <a:tailEnd/>
            </a:ln>
          </p:spPr>
          <p:txBody>
            <a:bodyPr>
              <a:spAutoFit/>
            </a:bodyPr>
            <a:lstStyle/>
            <a:p>
              <a:pPr>
                <a:spcBef>
                  <a:spcPct val="50000"/>
                </a:spcBef>
                <a:defRPr/>
              </a:pPr>
              <a:r>
                <a:rPr lang="zh-CN" altLang="en-US" sz="2800" b="1">
                  <a:solidFill>
                    <a:srgbClr val="000099"/>
                  </a:solidFill>
                  <a:latin typeface="Times New Roman" panose="02020603050405020304" pitchFamily="18" charset="0"/>
                  <a:cs typeface="Times New Roman" panose="02020603050405020304" pitchFamily="18" charset="0"/>
                </a:rPr>
                <a:t>分配律</a:t>
              </a:r>
              <a:endParaRPr lang="zh-CN" altLang="en-US" sz="3200" b="1">
                <a:solidFill>
                  <a:srgbClr val="000099"/>
                </a:solidFill>
                <a:latin typeface="Times New Roman" panose="02020603050405020304" pitchFamily="18" charset="0"/>
                <a:cs typeface="Times New Roman" panose="02020603050405020304" pitchFamily="18" charset="0"/>
              </a:endParaRPr>
            </a:p>
          </p:txBody>
        </p:sp>
        <p:graphicFrame>
          <p:nvGraphicFramePr>
            <p:cNvPr id="8199" name="Object 12"/>
            <p:cNvGraphicFramePr>
              <a:graphicFrameLocks noChangeAspect="1"/>
            </p:cNvGraphicFramePr>
            <p:nvPr/>
          </p:nvGraphicFramePr>
          <p:xfrm>
            <a:off x="1197" y="1439"/>
            <a:ext cx="2570" cy="331"/>
          </p:xfrm>
          <a:graphic>
            <a:graphicData uri="http://schemas.openxmlformats.org/presentationml/2006/ole">
              <mc:AlternateContent xmlns:mc="http://schemas.openxmlformats.org/markup-compatibility/2006">
                <mc:Choice xmlns:v="urn:schemas-microsoft-com:vml" Requires="v">
                  <p:oleObj spid="_x0000_s6176" name="公式" r:id="rId9" imgW="1574640" imgH="203040" progId="Equation.3">
                    <p:embed/>
                  </p:oleObj>
                </mc:Choice>
                <mc:Fallback>
                  <p:oleObj name="公式" r:id="rId9" imgW="1574640" imgH="2030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97" y="1439"/>
                          <a:ext cx="2570" cy="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0" name="Object 13"/>
            <p:cNvGraphicFramePr>
              <a:graphicFrameLocks noChangeAspect="1"/>
            </p:cNvGraphicFramePr>
            <p:nvPr/>
          </p:nvGraphicFramePr>
          <p:xfrm>
            <a:off x="1186" y="1758"/>
            <a:ext cx="3027" cy="331"/>
          </p:xfrm>
          <a:graphic>
            <a:graphicData uri="http://schemas.openxmlformats.org/presentationml/2006/ole">
              <mc:AlternateContent xmlns:mc="http://schemas.openxmlformats.org/markup-compatibility/2006">
                <mc:Choice xmlns:v="urn:schemas-microsoft-com:vml" Requires="v">
                  <p:oleObj spid="_x0000_s6177" name="公式" r:id="rId11" imgW="1854000" imgH="203040" progId="Equation.3">
                    <p:embed/>
                  </p:oleObj>
                </mc:Choice>
                <mc:Fallback>
                  <p:oleObj name="公式" r:id="rId11" imgW="1854000" imgH="2030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86" y="1758"/>
                          <a:ext cx="3027" cy="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452622" name="Object 14"/>
          <p:cNvGraphicFramePr>
            <a:graphicFrameLocks noChangeAspect="1"/>
          </p:cNvGraphicFramePr>
          <p:nvPr>
            <p:extLst/>
          </p:nvPr>
        </p:nvGraphicFramePr>
        <p:xfrm>
          <a:off x="1355725" y="3429000"/>
          <a:ext cx="2732088" cy="525463"/>
        </p:xfrm>
        <a:graphic>
          <a:graphicData uri="http://schemas.openxmlformats.org/presentationml/2006/ole">
            <mc:AlternateContent xmlns:mc="http://schemas.openxmlformats.org/markup-compatibility/2006">
              <mc:Choice xmlns:v="urn:schemas-microsoft-com:vml" Requires="v">
                <p:oleObj spid="_x0000_s6178" name="公式" r:id="rId13" imgW="1054080" imgH="203040" progId="Equation.3">
                  <p:embed/>
                </p:oleObj>
              </mc:Choice>
              <mc:Fallback>
                <p:oleObj name="公式" r:id="rId13" imgW="1054080" imgH="2030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55725" y="3429000"/>
                        <a:ext cx="2732088" cy="525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2623" name="Object 15"/>
          <p:cNvGraphicFramePr>
            <a:graphicFrameLocks noChangeAspect="1"/>
          </p:cNvGraphicFramePr>
          <p:nvPr>
            <p:extLst/>
          </p:nvPr>
        </p:nvGraphicFramePr>
        <p:xfrm>
          <a:off x="1338263" y="4495800"/>
          <a:ext cx="3543300" cy="530225"/>
        </p:xfrm>
        <a:graphic>
          <a:graphicData uri="http://schemas.openxmlformats.org/presentationml/2006/ole">
            <mc:AlternateContent xmlns:mc="http://schemas.openxmlformats.org/markup-compatibility/2006">
              <mc:Choice xmlns:v="urn:schemas-microsoft-com:vml" Requires="v">
                <p:oleObj spid="_x0000_s6179" name="公式" r:id="rId15" imgW="1346040" imgH="203040" progId="Equation.3">
                  <p:embed/>
                </p:oleObj>
              </mc:Choice>
              <mc:Fallback>
                <p:oleObj name="公式" r:id="rId15" imgW="1346040" imgH="2030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38263" y="4495800"/>
                        <a:ext cx="3543300"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2624" name="Object 16"/>
          <p:cNvGraphicFramePr>
            <a:graphicFrameLocks noChangeAspect="1"/>
          </p:cNvGraphicFramePr>
          <p:nvPr>
            <p:extLst/>
          </p:nvPr>
        </p:nvGraphicFramePr>
        <p:xfrm>
          <a:off x="1355725" y="5105400"/>
          <a:ext cx="3432175" cy="528638"/>
        </p:xfrm>
        <a:graphic>
          <a:graphicData uri="http://schemas.openxmlformats.org/presentationml/2006/ole">
            <mc:AlternateContent xmlns:mc="http://schemas.openxmlformats.org/markup-compatibility/2006">
              <mc:Choice xmlns:v="urn:schemas-microsoft-com:vml" Requires="v">
                <p:oleObj spid="_x0000_s6180" name="公式" r:id="rId17" imgW="1307880" imgH="203040" progId="Equation.3">
                  <p:embed/>
                </p:oleObj>
              </mc:Choice>
              <mc:Fallback>
                <p:oleObj name="公式" r:id="rId17" imgW="1307880" imgH="20304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55725" y="5105400"/>
                        <a:ext cx="3432175" cy="528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2625" name="Object 17"/>
          <p:cNvGraphicFramePr>
            <a:graphicFrameLocks noChangeAspect="1"/>
          </p:cNvGraphicFramePr>
          <p:nvPr>
            <p:extLst/>
          </p:nvPr>
        </p:nvGraphicFramePr>
        <p:xfrm>
          <a:off x="1373188" y="5638800"/>
          <a:ext cx="1662112" cy="461963"/>
        </p:xfrm>
        <a:graphic>
          <a:graphicData uri="http://schemas.openxmlformats.org/presentationml/2006/ole">
            <mc:AlternateContent xmlns:mc="http://schemas.openxmlformats.org/markup-compatibility/2006">
              <mc:Choice xmlns:v="urn:schemas-microsoft-com:vml" Requires="v">
                <p:oleObj spid="_x0000_s6181" name="公式" r:id="rId19" imgW="634680" imgH="177480" progId="Equation.3">
                  <p:embed/>
                </p:oleObj>
              </mc:Choice>
              <mc:Fallback>
                <p:oleObj name="公式" r:id="rId19" imgW="634680" imgH="17748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73188" y="5638800"/>
                        <a:ext cx="1662112"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2626" name="Text Box 18"/>
          <p:cNvSpPr txBox="1">
            <a:spLocks noChangeArrowheads="1"/>
          </p:cNvSpPr>
          <p:nvPr/>
        </p:nvSpPr>
        <p:spPr bwMode="auto">
          <a:xfrm>
            <a:off x="5335588" y="4419600"/>
            <a:ext cx="1806575" cy="579438"/>
          </a:xfrm>
          <a:prstGeom prst="rect">
            <a:avLst/>
          </a:prstGeom>
          <a:noFill/>
          <a:ln w="9525">
            <a:noFill/>
            <a:miter lim="800000"/>
            <a:headEnd/>
            <a:tailEnd/>
          </a:ln>
        </p:spPr>
        <p:txBody>
          <a:bodyPr>
            <a:spAutoFit/>
          </a:bodyPr>
          <a:lstStyle/>
          <a:p>
            <a:pPr>
              <a:spcBef>
                <a:spcPct val="50000"/>
              </a:spcBef>
              <a:defRPr/>
            </a:pPr>
            <a:r>
              <a:rPr lang="en-US" altLang="zh-CN" sz="3200" b="1" i="1">
                <a:solidFill>
                  <a:srgbClr val="FF3300"/>
                </a:solidFill>
                <a:latin typeface="Times New Roman" panose="02020603050405020304" pitchFamily="18" charset="0"/>
                <a:cs typeface="Times New Roman" panose="02020603050405020304" pitchFamily="18" charset="0"/>
              </a:rPr>
              <a:t>A</a:t>
            </a:r>
            <a:r>
              <a:rPr lang="en-US" altLang="zh-CN" sz="3200" b="1">
                <a:solidFill>
                  <a:srgbClr val="FF3300"/>
                </a:solidFill>
                <a:latin typeface="Times New Roman" panose="02020603050405020304" pitchFamily="18" charset="0"/>
                <a:cs typeface="Times New Roman" panose="02020603050405020304" pitchFamily="18" charset="0"/>
              </a:rPr>
              <a:t>+1=1</a:t>
            </a:r>
            <a:r>
              <a:rPr lang="en-US" altLang="zh-CN" sz="3200" b="1">
                <a:solidFill>
                  <a:srgbClr val="FFFF00"/>
                </a:solidFill>
                <a:latin typeface="Times New Roman" panose="02020603050405020304" pitchFamily="18" charset="0"/>
                <a:cs typeface="Times New Roman" panose="02020603050405020304" pitchFamily="18" charset="0"/>
              </a:rPr>
              <a:t>                </a:t>
            </a:r>
          </a:p>
        </p:txBody>
      </p:sp>
      <p:grpSp>
        <p:nvGrpSpPr>
          <p:cNvPr id="4" name="Group 19"/>
          <p:cNvGrpSpPr>
            <a:grpSpLocks/>
          </p:cNvGrpSpPr>
          <p:nvPr/>
        </p:nvGrpSpPr>
        <p:grpSpPr bwMode="auto">
          <a:xfrm>
            <a:off x="6543674" y="3733799"/>
            <a:ext cx="1511056" cy="706192"/>
            <a:chOff x="2832" y="2908"/>
            <a:chExt cx="1005" cy="469"/>
          </a:xfrm>
        </p:grpSpPr>
        <p:sp>
          <p:nvSpPr>
            <p:cNvPr id="8210" name="Rectangle 20"/>
            <p:cNvSpPr>
              <a:spLocks noChangeArrowheads="1"/>
            </p:cNvSpPr>
            <p:nvPr/>
          </p:nvSpPr>
          <p:spPr bwMode="auto">
            <a:xfrm>
              <a:off x="2832" y="2989"/>
              <a:ext cx="1005" cy="388"/>
            </a:xfrm>
            <a:prstGeom prst="rect">
              <a:avLst/>
            </a:prstGeom>
            <a:noFill/>
            <a:ln w="9525">
              <a:noFill/>
              <a:miter lim="800000"/>
              <a:headEnd/>
              <a:tailEnd/>
            </a:ln>
          </p:spPr>
          <p:txBody>
            <a:bodyPr wrap="none">
              <a:spAutoFit/>
            </a:bodyPr>
            <a:lstStyle/>
            <a:p>
              <a:pPr>
                <a:spcBef>
                  <a:spcPct val="50000"/>
                </a:spcBef>
                <a:defRPr/>
              </a:pPr>
              <a:r>
                <a:rPr lang="en-US" altLang="zh-CN" sz="3200" b="1" i="1">
                  <a:solidFill>
                    <a:srgbClr val="FF3300"/>
                  </a:solidFill>
                  <a:latin typeface="Times New Roman" panose="02020603050405020304" pitchFamily="18" charset="0"/>
                  <a:cs typeface="Times New Roman" panose="02020603050405020304" pitchFamily="18" charset="0"/>
                </a:rPr>
                <a:t>A   A=A</a:t>
              </a:r>
              <a:endParaRPr lang="en-US" altLang="zh-CN" sz="3200" b="1">
                <a:solidFill>
                  <a:srgbClr val="FFFF00"/>
                </a:solidFill>
                <a:latin typeface="Times New Roman" panose="02020603050405020304" pitchFamily="18" charset="0"/>
                <a:cs typeface="Times New Roman" panose="02020603050405020304" pitchFamily="18" charset="0"/>
              </a:endParaRPr>
            </a:p>
          </p:txBody>
        </p:sp>
        <p:sp>
          <p:nvSpPr>
            <p:cNvPr id="8211" name="Rectangle 21"/>
            <p:cNvSpPr>
              <a:spLocks noChangeArrowheads="1"/>
            </p:cNvSpPr>
            <p:nvPr/>
          </p:nvSpPr>
          <p:spPr bwMode="auto">
            <a:xfrm>
              <a:off x="3119" y="2908"/>
              <a:ext cx="195" cy="388"/>
            </a:xfrm>
            <a:prstGeom prst="rect">
              <a:avLst/>
            </a:prstGeom>
            <a:noFill/>
            <a:ln w="9525">
              <a:noFill/>
              <a:miter lim="800000"/>
              <a:headEnd/>
              <a:tailEnd/>
            </a:ln>
          </p:spPr>
          <p:txBody>
            <a:bodyPr wrap="none">
              <a:spAutoFit/>
            </a:bodyPr>
            <a:lstStyle/>
            <a:p>
              <a:pPr>
                <a:defRPr/>
              </a:pPr>
              <a:r>
                <a:rPr lang="en-US" altLang="zh-CN" sz="3200" b="1">
                  <a:solidFill>
                    <a:srgbClr val="FF3300"/>
                  </a:solidFill>
                  <a:latin typeface="Times New Roman" panose="02020603050405020304" pitchFamily="18" charset="0"/>
                  <a:cs typeface="Times New Roman" panose="02020603050405020304" pitchFamily="18" charset="0"/>
                </a:rPr>
                <a:t>.</a:t>
              </a:r>
              <a:endParaRPr lang="en-US" altLang="zh-CN" sz="3200" b="1">
                <a:solidFill>
                  <a:srgbClr val="FFFF00"/>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6638701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452611"/>
                                        </p:tgtEl>
                                        <p:attrNameLst>
                                          <p:attrName>style.visibility</p:attrName>
                                        </p:attrNameLst>
                                      </p:cBhvr>
                                      <p:to>
                                        <p:strVal val="visible"/>
                                      </p:to>
                                    </p:set>
                                    <p:animEffect transition="in" filter="wipe(right)">
                                      <p:cBhvr>
                                        <p:cTn id="17" dur="500"/>
                                        <p:tgtEl>
                                          <p:spTgt spid="4526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52612"/>
                                        </p:tgtEl>
                                        <p:attrNameLst>
                                          <p:attrName>style.visibility</p:attrName>
                                        </p:attrNameLst>
                                      </p:cBhvr>
                                      <p:to>
                                        <p:strVal val="visible"/>
                                      </p:to>
                                    </p:set>
                                    <p:animEffect transition="in" filter="wipe(left)">
                                      <p:cBhvr>
                                        <p:cTn id="22" dur="500"/>
                                        <p:tgtEl>
                                          <p:spTgt spid="45261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452622"/>
                                        </p:tgtEl>
                                        <p:attrNameLst>
                                          <p:attrName>style.visibility</p:attrName>
                                        </p:attrNameLst>
                                      </p:cBhvr>
                                      <p:to>
                                        <p:strVal val="visible"/>
                                      </p:to>
                                    </p:set>
                                    <p:animEffect transition="in" filter="wipe(left)">
                                      <p:cBhvr>
                                        <p:cTn id="27" dur="500"/>
                                        <p:tgtEl>
                                          <p:spTgt spid="45262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452613"/>
                                        </p:tgtEl>
                                        <p:attrNameLst>
                                          <p:attrName>style.visibility</p:attrName>
                                        </p:attrNameLst>
                                      </p:cBhvr>
                                      <p:to>
                                        <p:strVal val="visible"/>
                                      </p:to>
                                    </p:set>
                                    <p:animEffect transition="in" filter="wipe(left)">
                                      <p:cBhvr>
                                        <p:cTn id="32" dur="500"/>
                                        <p:tgtEl>
                                          <p:spTgt spid="45261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500"/>
                                        <p:tgtEl>
                                          <p:spTgt spid="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452623"/>
                                        </p:tgtEl>
                                        <p:attrNameLst>
                                          <p:attrName>style.visibility</p:attrName>
                                        </p:attrNameLst>
                                      </p:cBhvr>
                                      <p:to>
                                        <p:strVal val="visible"/>
                                      </p:to>
                                    </p:set>
                                    <p:animEffect transition="in" filter="wipe(left)">
                                      <p:cBhvr>
                                        <p:cTn id="42" dur="500"/>
                                        <p:tgtEl>
                                          <p:spTgt spid="45262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52626"/>
                                        </p:tgtEl>
                                        <p:attrNameLst>
                                          <p:attrName>style.visibility</p:attrName>
                                        </p:attrNameLst>
                                      </p:cBhvr>
                                      <p:to>
                                        <p:strVal val="visible"/>
                                      </p:to>
                                    </p:set>
                                    <p:animEffect transition="in" filter="wipe(left)">
                                      <p:cBhvr>
                                        <p:cTn id="47" dur="500"/>
                                        <p:tgtEl>
                                          <p:spTgt spid="45262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452624"/>
                                        </p:tgtEl>
                                        <p:attrNameLst>
                                          <p:attrName>style.visibility</p:attrName>
                                        </p:attrNameLst>
                                      </p:cBhvr>
                                      <p:to>
                                        <p:strVal val="visible"/>
                                      </p:to>
                                    </p:set>
                                    <p:animEffect transition="in" filter="wipe(left)">
                                      <p:cBhvr>
                                        <p:cTn id="52" dur="500"/>
                                        <p:tgtEl>
                                          <p:spTgt spid="45262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452625"/>
                                        </p:tgtEl>
                                        <p:attrNameLst>
                                          <p:attrName>style.visibility</p:attrName>
                                        </p:attrNameLst>
                                      </p:cBhvr>
                                      <p:to>
                                        <p:strVal val="visible"/>
                                      </p:to>
                                    </p:set>
                                    <p:animEffect transition="in" filter="wipe(left)">
                                      <p:cBhvr>
                                        <p:cTn id="57" dur="500"/>
                                        <p:tgtEl>
                                          <p:spTgt spid="4526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2611" grpId="0" animBg="1" autoUpdateAnimBg="0"/>
      <p:bldP spid="452612" grpId="0" autoUpdateAnimBg="0"/>
      <p:bldP spid="452626"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6" name="Rectangle 2"/>
          <p:cNvSpPr>
            <a:spLocks noChangeArrowheads="1"/>
          </p:cNvSpPr>
          <p:nvPr/>
        </p:nvSpPr>
        <p:spPr bwMode="auto">
          <a:xfrm>
            <a:off x="7173913" y="460375"/>
            <a:ext cx="184150" cy="584200"/>
          </a:xfrm>
          <a:prstGeom prst="rect">
            <a:avLst/>
          </a:prstGeom>
          <a:noFill/>
          <a:ln w="9525">
            <a:noFill/>
            <a:miter lim="800000"/>
            <a:headEnd/>
            <a:tailEnd/>
          </a:ln>
        </p:spPr>
        <p:txBody>
          <a:bodyPr wrap="none">
            <a:spAutoFit/>
          </a:bodyPr>
          <a:lstStyle/>
          <a:p>
            <a:pPr>
              <a:defRPr/>
            </a:pPr>
            <a:endParaRPr lang="zh-CN" altLang="zh-CN" sz="3200" b="1">
              <a:solidFill>
                <a:srgbClr val="FFFF00"/>
              </a:solidFill>
              <a:latin typeface="Times New Roman" panose="02020603050405020304" pitchFamily="18" charset="0"/>
              <a:cs typeface="Times New Roman" panose="02020603050405020304" pitchFamily="18" charset="0"/>
            </a:endParaRPr>
          </a:p>
        </p:txBody>
      </p:sp>
      <p:grpSp>
        <p:nvGrpSpPr>
          <p:cNvPr id="2" name="Group 3"/>
          <p:cNvGrpSpPr>
            <a:grpSpLocks/>
          </p:cNvGrpSpPr>
          <p:nvPr/>
        </p:nvGrpSpPr>
        <p:grpSpPr bwMode="auto">
          <a:xfrm>
            <a:off x="3898900" y="2544763"/>
            <a:ext cx="1657350" cy="519112"/>
            <a:chOff x="2512" y="2239"/>
            <a:chExt cx="1044" cy="341"/>
          </a:xfrm>
        </p:grpSpPr>
        <p:sp>
          <p:nvSpPr>
            <p:cNvPr id="9290" name="Rectangle 4"/>
            <p:cNvSpPr>
              <a:spLocks noChangeArrowheads="1"/>
            </p:cNvSpPr>
            <p:nvPr/>
          </p:nvSpPr>
          <p:spPr bwMode="auto">
            <a:xfrm>
              <a:off x="2512" y="2239"/>
              <a:ext cx="228" cy="341"/>
            </a:xfrm>
            <a:prstGeom prst="rect">
              <a:avLst/>
            </a:prstGeom>
            <a:noFill/>
            <a:ln w="28575">
              <a:noFill/>
              <a:prstDash val="sysDot"/>
              <a:miter lim="800000"/>
              <a:headEnd/>
              <a:tailEnd/>
            </a:ln>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1</a:t>
              </a:r>
            </a:p>
          </p:txBody>
        </p:sp>
        <p:sp>
          <p:nvSpPr>
            <p:cNvPr id="9291" name="Rectangle 5"/>
            <p:cNvSpPr>
              <a:spLocks noChangeArrowheads="1"/>
            </p:cNvSpPr>
            <p:nvPr/>
          </p:nvSpPr>
          <p:spPr bwMode="auto">
            <a:xfrm>
              <a:off x="3328" y="2239"/>
              <a:ext cx="228" cy="341"/>
            </a:xfrm>
            <a:prstGeom prst="rect">
              <a:avLst/>
            </a:prstGeom>
            <a:noFill/>
            <a:ln w="28575">
              <a:noFill/>
              <a:prstDash val="sysDot"/>
              <a:miter lim="800000"/>
              <a:headEnd/>
              <a:tailEnd/>
            </a:ln>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1</a:t>
              </a:r>
            </a:p>
          </p:txBody>
        </p:sp>
      </p:grpSp>
      <p:grpSp>
        <p:nvGrpSpPr>
          <p:cNvPr id="3" name="Group 6"/>
          <p:cNvGrpSpPr>
            <a:grpSpLocks/>
          </p:cNvGrpSpPr>
          <p:nvPr/>
        </p:nvGrpSpPr>
        <p:grpSpPr bwMode="auto">
          <a:xfrm>
            <a:off x="3886200" y="2895600"/>
            <a:ext cx="1657350" cy="519113"/>
            <a:chOff x="2512" y="3055"/>
            <a:chExt cx="1044" cy="341"/>
          </a:xfrm>
        </p:grpSpPr>
        <p:sp>
          <p:nvSpPr>
            <p:cNvPr id="9288" name="Rectangle 7"/>
            <p:cNvSpPr>
              <a:spLocks noChangeArrowheads="1"/>
            </p:cNvSpPr>
            <p:nvPr/>
          </p:nvSpPr>
          <p:spPr bwMode="auto">
            <a:xfrm>
              <a:off x="2512" y="3055"/>
              <a:ext cx="228" cy="341"/>
            </a:xfrm>
            <a:prstGeom prst="rect">
              <a:avLst/>
            </a:prstGeom>
            <a:noFill/>
            <a:ln w="28575">
              <a:noFill/>
              <a:prstDash val="sysDot"/>
              <a:miter lim="800000"/>
              <a:headEnd/>
              <a:tailEnd/>
            </a:ln>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0</a:t>
              </a:r>
            </a:p>
          </p:txBody>
        </p:sp>
        <p:sp>
          <p:nvSpPr>
            <p:cNvPr id="9289" name="Rectangle 8"/>
            <p:cNvSpPr>
              <a:spLocks noChangeArrowheads="1"/>
            </p:cNvSpPr>
            <p:nvPr/>
          </p:nvSpPr>
          <p:spPr bwMode="auto">
            <a:xfrm>
              <a:off x="3328" y="3055"/>
              <a:ext cx="228" cy="341"/>
            </a:xfrm>
            <a:prstGeom prst="rect">
              <a:avLst/>
            </a:prstGeom>
            <a:noFill/>
            <a:ln w="28575">
              <a:noFill/>
              <a:prstDash val="sysDot"/>
              <a:miter lim="800000"/>
              <a:headEnd/>
              <a:tailEnd/>
            </a:ln>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0</a:t>
              </a:r>
            </a:p>
          </p:txBody>
        </p:sp>
      </p:grpSp>
      <p:grpSp>
        <p:nvGrpSpPr>
          <p:cNvPr id="4" name="Group 9"/>
          <p:cNvGrpSpPr>
            <a:grpSpLocks/>
          </p:cNvGrpSpPr>
          <p:nvPr/>
        </p:nvGrpSpPr>
        <p:grpSpPr bwMode="auto">
          <a:xfrm>
            <a:off x="6324600" y="2514600"/>
            <a:ext cx="1555750" cy="1758950"/>
            <a:chOff x="4080" y="2239"/>
            <a:chExt cx="980" cy="1157"/>
          </a:xfrm>
        </p:grpSpPr>
        <p:sp>
          <p:nvSpPr>
            <p:cNvPr id="9280" name="Rectangle 10"/>
            <p:cNvSpPr>
              <a:spLocks noChangeArrowheads="1"/>
            </p:cNvSpPr>
            <p:nvPr/>
          </p:nvSpPr>
          <p:spPr bwMode="auto">
            <a:xfrm>
              <a:off x="4096" y="2239"/>
              <a:ext cx="228" cy="341"/>
            </a:xfrm>
            <a:prstGeom prst="rect">
              <a:avLst/>
            </a:prstGeom>
            <a:noFill/>
            <a:ln w="28575">
              <a:noFill/>
              <a:prstDash val="sysDot"/>
              <a:miter lim="800000"/>
              <a:headEnd/>
              <a:tailEnd/>
            </a:ln>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0099"/>
                  </a:solidFill>
                  <a:cs typeface="Times New Roman" panose="02020603050405020304" pitchFamily="18" charset="0"/>
                </a:rPr>
                <a:t>1</a:t>
              </a:r>
            </a:p>
          </p:txBody>
        </p:sp>
        <p:sp>
          <p:nvSpPr>
            <p:cNvPr id="9281" name="Rectangle 11"/>
            <p:cNvSpPr>
              <a:spLocks noChangeArrowheads="1"/>
            </p:cNvSpPr>
            <p:nvPr/>
          </p:nvSpPr>
          <p:spPr bwMode="auto">
            <a:xfrm>
              <a:off x="4095" y="2476"/>
              <a:ext cx="229" cy="344"/>
            </a:xfrm>
            <a:prstGeom prst="rect">
              <a:avLst/>
            </a:prstGeom>
            <a:noFill/>
            <a:ln w="28575">
              <a:noFill/>
              <a:prstDash val="sysDot"/>
              <a:miter lim="800000"/>
              <a:headEnd/>
              <a:tailEnd/>
            </a:ln>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0099"/>
                  </a:solidFill>
                  <a:cs typeface="Times New Roman" panose="02020603050405020304" pitchFamily="18" charset="0"/>
                </a:rPr>
                <a:t>1</a:t>
              </a:r>
            </a:p>
          </p:txBody>
        </p:sp>
        <p:sp>
          <p:nvSpPr>
            <p:cNvPr id="9282" name="Rectangle 12"/>
            <p:cNvSpPr>
              <a:spLocks noChangeArrowheads="1"/>
            </p:cNvSpPr>
            <p:nvPr/>
          </p:nvSpPr>
          <p:spPr bwMode="auto">
            <a:xfrm>
              <a:off x="4800" y="2476"/>
              <a:ext cx="260" cy="344"/>
            </a:xfrm>
            <a:prstGeom prst="rect">
              <a:avLst/>
            </a:prstGeom>
            <a:noFill/>
            <a:ln w="28575">
              <a:noFill/>
              <a:prstDash val="sysDot"/>
              <a:miter lim="800000"/>
              <a:headEnd/>
              <a:tailEnd/>
            </a:ln>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0099"/>
                  </a:solidFill>
                  <a:cs typeface="Times New Roman" panose="02020603050405020304" pitchFamily="18" charset="0"/>
                </a:rPr>
                <a:t>1</a:t>
              </a:r>
            </a:p>
          </p:txBody>
        </p:sp>
        <p:sp>
          <p:nvSpPr>
            <p:cNvPr id="9283" name="Rectangle 13"/>
            <p:cNvSpPr>
              <a:spLocks noChangeArrowheads="1"/>
            </p:cNvSpPr>
            <p:nvPr/>
          </p:nvSpPr>
          <p:spPr bwMode="auto">
            <a:xfrm>
              <a:off x="4080" y="2763"/>
              <a:ext cx="260" cy="344"/>
            </a:xfrm>
            <a:prstGeom prst="rect">
              <a:avLst/>
            </a:prstGeom>
            <a:noFill/>
            <a:ln w="28575">
              <a:noFill/>
              <a:prstDash val="sysDot"/>
              <a:miter lim="800000"/>
              <a:headEnd/>
              <a:tailEnd/>
            </a:ln>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0099"/>
                  </a:solidFill>
                  <a:cs typeface="Times New Roman" panose="02020603050405020304" pitchFamily="18" charset="0"/>
                </a:rPr>
                <a:t>1</a:t>
              </a:r>
            </a:p>
          </p:txBody>
        </p:sp>
        <p:sp>
          <p:nvSpPr>
            <p:cNvPr id="9284" name="Rectangle 14"/>
            <p:cNvSpPr>
              <a:spLocks noChangeArrowheads="1"/>
            </p:cNvSpPr>
            <p:nvPr/>
          </p:nvSpPr>
          <p:spPr bwMode="auto">
            <a:xfrm>
              <a:off x="4800" y="2239"/>
              <a:ext cx="260" cy="341"/>
            </a:xfrm>
            <a:prstGeom prst="rect">
              <a:avLst/>
            </a:prstGeom>
            <a:noFill/>
            <a:ln w="28575">
              <a:noFill/>
              <a:prstDash val="sysDot"/>
              <a:miter lim="800000"/>
              <a:headEnd/>
              <a:tailEnd/>
            </a:ln>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0099"/>
                  </a:solidFill>
                  <a:cs typeface="Times New Roman" panose="02020603050405020304" pitchFamily="18" charset="0"/>
                </a:rPr>
                <a:t>1</a:t>
              </a:r>
            </a:p>
          </p:txBody>
        </p:sp>
        <p:sp>
          <p:nvSpPr>
            <p:cNvPr id="9285" name="Rectangle 15"/>
            <p:cNvSpPr>
              <a:spLocks noChangeArrowheads="1"/>
            </p:cNvSpPr>
            <p:nvPr/>
          </p:nvSpPr>
          <p:spPr bwMode="auto">
            <a:xfrm>
              <a:off x="4815" y="2763"/>
              <a:ext cx="229" cy="344"/>
            </a:xfrm>
            <a:prstGeom prst="rect">
              <a:avLst/>
            </a:prstGeom>
            <a:noFill/>
            <a:ln w="28575">
              <a:noFill/>
              <a:prstDash val="sysDot"/>
              <a:miter lim="800000"/>
              <a:headEnd/>
              <a:tailEnd/>
            </a:ln>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0099"/>
                  </a:solidFill>
                  <a:cs typeface="Times New Roman" panose="02020603050405020304" pitchFamily="18" charset="0"/>
                </a:rPr>
                <a:t>1</a:t>
              </a:r>
            </a:p>
          </p:txBody>
        </p:sp>
        <p:sp>
          <p:nvSpPr>
            <p:cNvPr id="9286" name="Rectangle 16"/>
            <p:cNvSpPr>
              <a:spLocks noChangeArrowheads="1"/>
            </p:cNvSpPr>
            <p:nvPr/>
          </p:nvSpPr>
          <p:spPr bwMode="auto">
            <a:xfrm>
              <a:off x="4096" y="3055"/>
              <a:ext cx="228" cy="341"/>
            </a:xfrm>
            <a:prstGeom prst="rect">
              <a:avLst/>
            </a:prstGeom>
            <a:noFill/>
            <a:ln w="28575">
              <a:noFill/>
              <a:prstDash val="sysDot"/>
              <a:miter lim="800000"/>
              <a:headEnd/>
              <a:tailEnd/>
            </a:ln>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0099"/>
                  </a:solidFill>
                  <a:cs typeface="Times New Roman" panose="02020603050405020304" pitchFamily="18" charset="0"/>
                </a:rPr>
                <a:t>0</a:t>
              </a:r>
            </a:p>
          </p:txBody>
        </p:sp>
        <p:sp>
          <p:nvSpPr>
            <p:cNvPr id="9287" name="Rectangle 17"/>
            <p:cNvSpPr>
              <a:spLocks noChangeArrowheads="1"/>
            </p:cNvSpPr>
            <p:nvPr/>
          </p:nvSpPr>
          <p:spPr bwMode="auto">
            <a:xfrm>
              <a:off x="4800" y="3055"/>
              <a:ext cx="260" cy="341"/>
            </a:xfrm>
            <a:prstGeom prst="rect">
              <a:avLst/>
            </a:prstGeom>
            <a:noFill/>
            <a:ln w="28575">
              <a:noFill/>
              <a:prstDash val="sysDot"/>
              <a:miter lim="800000"/>
              <a:headEnd/>
              <a:tailEnd/>
            </a:ln>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0099"/>
                  </a:solidFill>
                  <a:cs typeface="Times New Roman" panose="02020603050405020304" pitchFamily="18" charset="0"/>
                </a:rPr>
                <a:t>0</a:t>
              </a:r>
            </a:p>
          </p:txBody>
        </p:sp>
      </p:grpSp>
      <p:grpSp>
        <p:nvGrpSpPr>
          <p:cNvPr id="9230" name="Group 18"/>
          <p:cNvGrpSpPr>
            <a:grpSpLocks/>
          </p:cNvGrpSpPr>
          <p:nvPr/>
        </p:nvGrpSpPr>
        <p:grpSpPr bwMode="auto">
          <a:xfrm>
            <a:off x="539750" y="620713"/>
            <a:ext cx="6397625" cy="539750"/>
            <a:chOff x="528" y="432"/>
            <a:chExt cx="4151" cy="350"/>
          </a:xfrm>
        </p:grpSpPr>
        <p:sp>
          <p:nvSpPr>
            <p:cNvPr id="453651" name="Text Box 19"/>
            <p:cNvSpPr txBox="1">
              <a:spLocks noChangeArrowheads="1"/>
            </p:cNvSpPr>
            <p:nvPr/>
          </p:nvSpPr>
          <p:spPr bwMode="auto">
            <a:xfrm>
              <a:off x="528" y="445"/>
              <a:ext cx="864" cy="337"/>
            </a:xfrm>
            <a:prstGeom prst="rect">
              <a:avLst/>
            </a:prstGeom>
            <a:noFill/>
            <a:ln w="9525">
              <a:noFill/>
              <a:miter lim="800000"/>
              <a:headEnd/>
              <a:tailEnd/>
            </a:ln>
          </p:spPr>
          <p:txBody>
            <a:bodyPr>
              <a:spAutoFit/>
            </a:bodyPr>
            <a:lstStyle/>
            <a:p>
              <a:pPr>
                <a:spcBef>
                  <a:spcPct val="50000"/>
                </a:spcBef>
                <a:defRPr/>
              </a:pPr>
              <a:r>
                <a:rPr lang="zh-CN" altLang="en-US" sz="2800" b="1">
                  <a:solidFill>
                    <a:srgbClr val="CC0000"/>
                  </a:solidFill>
                  <a:latin typeface="Times New Roman" panose="02020603050405020304" pitchFamily="18" charset="0"/>
                  <a:cs typeface="Times New Roman" panose="02020603050405020304" pitchFamily="18" charset="0"/>
                </a:rPr>
                <a:t>反演律</a:t>
              </a:r>
            </a:p>
          </p:txBody>
        </p:sp>
        <p:graphicFrame>
          <p:nvGraphicFramePr>
            <p:cNvPr id="9224" name="Object 20"/>
            <p:cNvGraphicFramePr>
              <a:graphicFrameLocks noChangeAspect="1"/>
            </p:cNvGraphicFramePr>
            <p:nvPr/>
          </p:nvGraphicFramePr>
          <p:xfrm>
            <a:off x="1488" y="432"/>
            <a:ext cx="1463" cy="350"/>
          </p:xfrm>
          <a:graphic>
            <a:graphicData uri="http://schemas.openxmlformats.org/presentationml/2006/ole">
              <mc:AlternateContent xmlns:mc="http://schemas.openxmlformats.org/markup-compatibility/2006">
                <mc:Choice xmlns:v="urn:schemas-microsoft-com:vml" Requires="v">
                  <p:oleObj spid="_x0000_s7194" name="公式" r:id="rId3" imgW="850680" imgH="203040" progId="Equation.3">
                    <p:embed/>
                  </p:oleObj>
                </mc:Choice>
                <mc:Fallback>
                  <p:oleObj name="公式" r:id="rId3" imgW="850680" imgH="203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8" y="432"/>
                          <a:ext cx="1463" cy="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5" name="Object 21"/>
            <p:cNvGraphicFramePr>
              <a:graphicFrameLocks noChangeAspect="1"/>
            </p:cNvGraphicFramePr>
            <p:nvPr/>
          </p:nvGraphicFramePr>
          <p:xfrm>
            <a:off x="3216" y="432"/>
            <a:ext cx="1463" cy="350"/>
          </p:xfrm>
          <a:graphic>
            <a:graphicData uri="http://schemas.openxmlformats.org/presentationml/2006/ole">
              <mc:AlternateContent xmlns:mc="http://schemas.openxmlformats.org/markup-compatibility/2006">
                <mc:Choice xmlns:v="urn:schemas-microsoft-com:vml" Requires="v">
                  <p:oleObj spid="_x0000_s7195" name="公式" r:id="rId5" imgW="850680" imgH="203040" progId="Equation.3">
                    <p:embed/>
                  </p:oleObj>
                </mc:Choice>
                <mc:Fallback>
                  <p:oleObj name="公式" r:id="rId5" imgW="850680" imgH="203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6" y="432"/>
                          <a:ext cx="1463" cy="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9231" name="Rectangle 22"/>
          <p:cNvSpPr>
            <a:spLocks noChangeArrowheads="1"/>
          </p:cNvSpPr>
          <p:nvPr/>
        </p:nvSpPr>
        <p:spPr bwMode="auto">
          <a:xfrm>
            <a:off x="565150" y="1230313"/>
            <a:ext cx="2684463" cy="519112"/>
          </a:xfrm>
          <a:prstGeom prst="rect">
            <a:avLst/>
          </a:prstGeom>
          <a:noFill/>
          <a:ln w="28575">
            <a:noFill/>
            <a:prstDash val="sysDot"/>
            <a:miter lim="800000"/>
            <a:headEnd/>
            <a:tailEnd/>
          </a:ln>
        </p:spPr>
        <p:txBody>
          <a:bodyPr wrap="none" anchor="ctr">
            <a:spAutoFit/>
          </a:bodyPr>
          <a:lstStyle/>
          <a:p>
            <a:pPr algn="ctr">
              <a:spcBef>
                <a:spcPct val="50000"/>
              </a:spcBef>
              <a:defRPr/>
            </a:pPr>
            <a:r>
              <a:rPr lang="zh-CN" altLang="en-US" sz="2800" b="1">
                <a:latin typeface="Times New Roman" panose="02020603050405020304" pitchFamily="18" charset="0"/>
                <a:cs typeface="Times New Roman" panose="02020603050405020304" pitchFamily="18" charset="0"/>
              </a:rPr>
              <a:t>列状态表证明：</a:t>
            </a:r>
          </a:p>
        </p:txBody>
      </p:sp>
      <p:grpSp>
        <p:nvGrpSpPr>
          <p:cNvPr id="6" name="Group 23"/>
          <p:cNvGrpSpPr>
            <a:grpSpLocks/>
          </p:cNvGrpSpPr>
          <p:nvPr/>
        </p:nvGrpSpPr>
        <p:grpSpPr bwMode="auto">
          <a:xfrm>
            <a:off x="685800" y="1903413"/>
            <a:ext cx="7620000" cy="2406650"/>
            <a:chOff x="432" y="1199"/>
            <a:chExt cx="4800" cy="1516"/>
          </a:xfrm>
        </p:grpSpPr>
        <p:grpSp>
          <p:nvGrpSpPr>
            <p:cNvPr id="9245" name="Group 24"/>
            <p:cNvGrpSpPr>
              <a:grpSpLocks/>
            </p:cNvGrpSpPr>
            <p:nvPr/>
          </p:nvGrpSpPr>
          <p:grpSpPr bwMode="auto">
            <a:xfrm>
              <a:off x="432" y="1199"/>
              <a:ext cx="4800" cy="1516"/>
              <a:chOff x="432" y="2160"/>
              <a:chExt cx="4800" cy="1584"/>
            </a:xfrm>
          </p:grpSpPr>
          <p:sp>
            <p:nvSpPr>
              <p:cNvPr id="453657" name="Line 25"/>
              <p:cNvSpPr>
                <a:spLocks noChangeShapeType="1"/>
              </p:cNvSpPr>
              <p:nvPr/>
            </p:nvSpPr>
            <p:spPr bwMode="auto">
              <a:xfrm flipV="1">
                <a:off x="432" y="2160"/>
                <a:ext cx="4800" cy="0"/>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nvGrpSpPr>
              <p:cNvPr id="9265" name="Group 26"/>
              <p:cNvGrpSpPr>
                <a:grpSpLocks/>
              </p:cNvGrpSpPr>
              <p:nvPr/>
            </p:nvGrpSpPr>
            <p:grpSpPr bwMode="auto">
              <a:xfrm>
                <a:off x="432" y="2160"/>
                <a:ext cx="4800" cy="1584"/>
                <a:chOff x="480" y="1824"/>
                <a:chExt cx="4800" cy="1584"/>
              </a:xfrm>
            </p:grpSpPr>
            <p:sp>
              <p:nvSpPr>
                <p:cNvPr id="453659" name="Line 27"/>
                <p:cNvSpPr>
                  <a:spLocks noChangeShapeType="1"/>
                </p:cNvSpPr>
                <p:nvPr/>
              </p:nvSpPr>
              <p:spPr bwMode="auto">
                <a:xfrm flipV="1">
                  <a:off x="480" y="3408"/>
                  <a:ext cx="4800" cy="0"/>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nvGrpSpPr>
                <p:cNvPr id="9267" name="Group 28"/>
                <p:cNvGrpSpPr>
                  <a:grpSpLocks/>
                </p:cNvGrpSpPr>
                <p:nvPr/>
              </p:nvGrpSpPr>
              <p:grpSpPr bwMode="auto">
                <a:xfrm>
                  <a:off x="480" y="1824"/>
                  <a:ext cx="4800" cy="1584"/>
                  <a:chOff x="480" y="1824"/>
                  <a:chExt cx="4800" cy="1584"/>
                </a:xfrm>
              </p:grpSpPr>
              <p:sp>
                <p:nvSpPr>
                  <p:cNvPr id="453661" name="Line 29"/>
                  <p:cNvSpPr>
                    <a:spLocks noChangeShapeType="1"/>
                  </p:cNvSpPr>
                  <p:nvPr/>
                </p:nvSpPr>
                <p:spPr bwMode="auto">
                  <a:xfrm>
                    <a:off x="480" y="2244"/>
                    <a:ext cx="4800" cy="10"/>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nvGrpSpPr>
                  <p:cNvPr id="9269" name="Group 30"/>
                  <p:cNvGrpSpPr>
                    <a:grpSpLocks/>
                  </p:cNvGrpSpPr>
                  <p:nvPr/>
                </p:nvGrpSpPr>
                <p:grpSpPr bwMode="auto">
                  <a:xfrm>
                    <a:off x="480" y="1824"/>
                    <a:ext cx="4800" cy="1584"/>
                    <a:chOff x="480" y="1824"/>
                    <a:chExt cx="4800" cy="1584"/>
                  </a:xfrm>
                </p:grpSpPr>
                <p:sp>
                  <p:nvSpPr>
                    <p:cNvPr id="453663" name="Line 31"/>
                    <p:cNvSpPr>
                      <a:spLocks noChangeShapeType="1"/>
                    </p:cNvSpPr>
                    <p:nvPr/>
                  </p:nvSpPr>
                  <p:spPr bwMode="auto">
                    <a:xfrm>
                      <a:off x="480" y="1824"/>
                      <a:ext cx="0" cy="1584"/>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53664" name="Line 32"/>
                    <p:cNvSpPr>
                      <a:spLocks noChangeShapeType="1"/>
                    </p:cNvSpPr>
                    <p:nvPr/>
                  </p:nvSpPr>
                  <p:spPr bwMode="auto">
                    <a:xfrm>
                      <a:off x="2208" y="1824"/>
                      <a:ext cx="0" cy="1584"/>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53665" name="Line 33"/>
                    <p:cNvSpPr>
                      <a:spLocks noChangeShapeType="1"/>
                    </p:cNvSpPr>
                    <p:nvPr/>
                  </p:nvSpPr>
                  <p:spPr bwMode="auto">
                    <a:xfrm>
                      <a:off x="2976" y="1824"/>
                      <a:ext cx="0" cy="1584"/>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53666" name="Line 34"/>
                    <p:cNvSpPr>
                      <a:spLocks noChangeShapeType="1"/>
                    </p:cNvSpPr>
                    <p:nvPr/>
                  </p:nvSpPr>
                  <p:spPr bwMode="auto">
                    <a:xfrm>
                      <a:off x="3792" y="1824"/>
                      <a:ext cx="0" cy="1584"/>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53667" name="Line 35"/>
                    <p:cNvSpPr>
                      <a:spLocks noChangeShapeType="1"/>
                    </p:cNvSpPr>
                    <p:nvPr/>
                  </p:nvSpPr>
                  <p:spPr bwMode="auto">
                    <a:xfrm>
                      <a:off x="4560" y="1824"/>
                      <a:ext cx="0" cy="1584"/>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53668" name="Line 36"/>
                    <p:cNvSpPr>
                      <a:spLocks noChangeShapeType="1"/>
                    </p:cNvSpPr>
                    <p:nvPr/>
                  </p:nvSpPr>
                  <p:spPr bwMode="auto">
                    <a:xfrm>
                      <a:off x="5280" y="1824"/>
                      <a:ext cx="0" cy="1584"/>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53669" name="Line 37"/>
                    <p:cNvSpPr>
                      <a:spLocks noChangeShapeType="1"/>
                    </p:cNvSpPr>
                    <p:nvPr/>
                  </p:nvSpPr>
                  <p:spPr bwMode="auto">
                    <a:xfrm>
                      <a:off x="912" y="1824"/>
                      <a:ext cx="0" cy="1584"/>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53670" name="Line 38"/>
                    <p:cNvSpPr>
                      <a:spLocks noChangeShapeType="1"/>
                    </p:cNvSpPr>
                    <p:nvPr/>
                  </p:nvSpPr>
                  <p:spPr bwMode="auto">
                    <a:xfrm>
                      <a:off x="1344" y="1824"/>
                      <a:ext cx="0" cy="1584"/>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53671" name="Line 39"/>
                    <p:cNvSpPr>
                      <a:spLocks noChangeShapeType="1"/>
                    </p:cNvSpPr>
                    <p:nvPr/>
                  </p:nvSpPr>
                  <p:spPr bwMode="auto">
                    <a:xfrm>
                      <a:off x="1776" y="1824"/>
                      <a:ext cx="0" cy="1584"/>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grpSp>
        </p:grpSp>
        <p:sp>
          <p:nvSpPr>
            <p:cNvPr id="9246" name="Rectangle 40"/>
            <p:cNvSpPr>
              <a:spLocks noChangeArrowheads="1"/>
            </p:cNvSpPr>
            <p:nvPr/>
          </p:nvSpPr>
          <p:spPr bwMode="auto">
            <a:xfrm>
              <a:off x="520" y="1246"/>
              <a:ext cx="267" cy="330"/>
            </a:xfrm>
            <a:prstGeom prst="rect">
              <a:avLst/>
            </a:prstGeom>
            <a:noFill/>
            <a:ln w="28575">
              <a:noFill/>
              <a:prstDash val="sysDot"/>
              <a:miter lim="800000"/>
              <a:headEnd/>
              <a:tailEnd/>
            </a:ln>
          </p:spPr>
          <p:txBody>
            <a:bodyPr wrap="none" anchor="ctr">
              <a:spAutoFit/>
            </a:bodyPr>
            <a:lstStyle/>
            <a:p>
              <a:pPr algn="ctr">
                <a:spcBef>
                  <a:spcPct val="50000"/>
                </a:spcBef>
                <a:defRPr/>
              </a:pPr>
              <a:r>
                <a:rPr lang="en-US" altLang="zh-CN" sz="2800" b="1" i="1">
                  <a:latin typeface="Times New Roman" panose="02020603050405020304" pitchFamily="18" charset="0"/>
                  <a:cs typeface="Times New Roman" panose="02020603050405020304" pitchFamily="18" charset="0"/>
                </a:rPr>
                <a:t>A</a:t>
              </a:r>
              <a:endParaRPr lang="en-US" altLang="zh-CN" sz="2800" b="1">
                <a:latin typeface="Times New Roman" panose="02020603050405020304" pitchFamily="18" charset="0"/>
                <a:cs typeface="Times New Roman" panose="02020603050405020304" pitchFamily="18" charset="0"/>
              </a:endParaRPr>
            </a:p>
          </p:txBody>
        </p:sp>
        <p:sp>
          <p:nvSpPr>
            <p:cNvPr id="9247" name="Rectangle 41"/>
            <p:cNvSpPr>
              <a:spLocks noChangeArrowheads="1"/>
            </p:cNvSpPr>
            <p:nvPr/>
          </p:nvSpPr>
          <p:spPr bwMode="auto">
            <a:xfrm>
              <a:off x="896" y="1246"/>
              <a:ext cx="267" cy="330"/>
            </a:xfrm>
            <a:prstGeom prst="rect">
              <a:avLst/>
            </a:prstGeom>
            <a:noFill/>
            <a:ln w="28575">
              <a:noFill/>
              <a:prstDash val="sysDot"/>
              <a:miter lim="800000"/>
              <a:headEnd/>
              <a:tailEnd/>
            </a:ln>
          </p:spPr>
          <p:txBody>
            <a:bodyPr wrap="none" anchor="ctr">
              <a:spAutoFit/>
            </a:bodyPr>
            <a:lstStyle/>
            <a:p>
              <a:pPr algn="ctr">
                <a:spcBef>
                  <a:spcPct val="50000"/>
                </a:spcBef>
                <a:defRPr/>
              </a:pPr>
              <a:r>
                <a:rPr lang="en-US" altLang="zh-CN" sz="2800" b="1" i="1">
                  <a:latin typeface="Times New Roman" panose="02020603050405020304" pitchFamily="18" charset="0"/>
                  <a:cs typeface="Times New Roman" panose="02020603050405020304" pitchFamily="18" charset="0"/>
                </a:rPr>
                <a:t>B</a:t>
              </a:r>
              <a:endParaRPr lang="en-US" altLang="zh-CN" sz="2800" b="1">
                <a:latin typeface="Times New Roman" panose="02020603050405020304" pitchFamily="18" charset="0"/>
                <a:cs typeface="Times New Roman" panose="02020603050405020304" pitchFamily="18" charset="0"/>
              </a:endParaRPr>
            </a:p>
          </p:txBody>
        </p:sp>
        <p:sp>
          <p:nvSpPr>
            <p:cNvPr id="9248" name="Rectangle 42"/>
            <p:cNvSpPr>
              <a:spLocks noChangeArrowheads="1"/>
            </p:cNvSpPr>
            <p:nvPr/>
          </p:nvSpPr>
          <p:spPr bwMode="auto">
            <a:xfrm>
              <a:off x="528" y="1586"/>
              <a:ext cx="240" cy="327"/>
            </a:xfrm>
            <a:prstGeom prst="rect">
              <a:avLst/>
            </a:prstGeom>
            <a:noFill/>
            <a:ln w="28575">
              <a:noFill/>
              <a:prstDash val="sysDot"/>
              <a:miter lim="800000"/>
              <a:headEnd/>
              <a:tailEnd/>
            </a:ln>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0</a:t>
              </a:r>
            </a:p>
          </p:txBody>
        </p:sp>
        <p:sp>
          <p:nvSpPr>
            <p:cNvPr id="9249" name="Rectangle 43"/>
            <p:cNvSpPr>
              <a:spLocks noChangeArrowheads="1"/>
            </p:cNvSpPr>
            <p:nvPr/>
          </p:nvSpPr>
          <p:spPr bwMode="auto">
            <a:xfrm>
              <a:off x="976" y="1596"/>
              <a:ext cx="228" cy="327"/>
            </a:xfrm>
            <a:prstGeom prst="rect">
              <a:avLst/>
            </a:prstGeom>
            <a:noFill/>
            <a:ln w="28575">
              <a:noFill/>
              <a:prstDash val="sysDot"/>
              <a:miter lim="800000"/>
              <a:headEnd/>
              <a:tailEnd/>
            </a:ln>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0</a:t>
              </a:r>
            </a:p>
          </p:txBody>
        </p:sp>
        <p:sp>
          <p:nvSpPr>
            <p:cNvPr id="9250" name="Rectangle 44"/>
            <p:cNvSpPr>
              <a:spLocks noChangeArrowheads="1"/>
            </p:cNvSpPr>
            <p:nvPr/>
          </p:nvSpPr>
          <p:spPr bwMode="auto">
            <a:xfrm>
              <a:off x="544" y="1826"/>
              <a:ext cx="228" cy="327"/>
            </a:xfrm>
            <a:prstGeom prst="rect">
              <a:avLst/>
            </a:prstGeom>
            <a:noFill/>
            <a:ln w="28575">
              <a:noFill/>
              <a:prstDash val="sysDot"/>
              <a:miter lim="800000"/>
              <a:headEnd/>
              <a:tailEnd/>
            </a:ln>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0</a:t>
              </a:r>
            </a:p>
          </p:txBody>
        </p:sp>
        <p:sp>
          <p:nvSpPr>
            <p:cNvPr id="9251" name="Rectangle 45"/>
            <p:cNvSpPr>
              <a:spLocks noChangeArrowheads="1"/>
            </p:cNvSpPr>
            <p:nvPr/>
          </p:nvSpPr>
          <p:spPr bwMode="auto">
            <a:xfrm>
              <a:off x="976" y="1826"/>
              <a:ext cx="228" cy="327"/>
            </a:xfrm>
            <a:prstGeom prst="rect">
              <a:avLst/>
            </a:prstGeom>
            <a:noFill/>
            <a:ln w="28575">
              <a:noFill/>
              <a:prstDash val="sysDot"/>
              <a:miter lim="800000"/>
              <a:headEnd/>
              <a:tailEnd/>
            </a:ln>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1</a:t>
              </a:r>
            </a:p>
          </p:txBody>
        </p:sp>
        <p:sp>
          <p:nvSpPr>
            <p:cNvPr id="9252" name="Rectangle 46"/>
            <p:cNvSpPr>
              <a:spLocks noChangeArrowheads="1"/>
            </p:cNvSpPr>
            <p:nvPr/>
          </p:nvSpPr>
          <p:spPr bwMode="auto">
            <a:xfrm>
              <a:off x="544" y="2101"/>
              <a:ext cx="228" cy="327"/>
            </a:xfrm>
            <a:prstGeom prst="rect">
              <a:avLst/>
            </a:prstGeom>
            <a:noFill/>
            <a:ln w="28575">
              <a:noFill/>
              <a:prstDash val="sysDot"/>
              <a:miter lim="800000"/>
              <a:headEnd/>
              <a:tailEnd/>
            </a:ln>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1</a:t>
              </a:r>
            </a:p>
          </p:txBody>
        </p:sp>
        <p:sp>
          <p:nvSpPr>
            <p:cNvPr id="9253" name="Rectangle 47"/>
            <p:cNvSpPr>
              <a:spLocks noChangeArrowheads="1"/>
            </p:cNvSpPr>
            <p:nvPr/>
          </p:nvSpPr>
          <p:spPr bwMode="auto">
            <a:xfrm>
              <a:off x="976" y="2101"/>
              <a:ext cx="228" cy="327"/>
            </a:xfrm>
            <a:prstGeom prst="rect">
              <a:avLst/>
            </a:prstGeom>
            <a:noFill/>
            <a:ln w="28575">
              <a:noFill/>
              <a:prstDash val="sysDot"/>
              <a:miter lim="800000"/>
              <a:headEnd/>
              <a:tailEnd/>
            </a:ln>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0</a:t>
              </a:r>
            </a:p>
          </p:txBody>
        </p:sp>
        <p:sp>
          <p:nvSpPr>
            <p:cNvPr id="9254" name="Rectangle 48"/>
            <p:cNvSpPr>
              <a:spLocks noChangeArrowheads="1"/>
            </p:cNvSpPr>
            <p:nvPr/>
          </p:nvSpPr>
          <p:spPr bwMode="auto">
            <a:xfrm>
              <a:off x="544" y="2377"/>
              <a:ext cx="228" cy="327"/>
            </a:xfrm>
            <a:prstGeom prst="rect">
              <a:avLst/>
            </a:prstGeom>
            <a:noFill/>
            <a:ln w="28575">
              <a:noFill/>
              <a:prstDash val="sysDot"/>
              <a:miter lim="800000"/>
              <a:headEnd/>
              <a:tailEnd/>
            </a:ln>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1</a:t>
              </a:r>
            </a:p>
          </p:txBody>
        </p:sp>
        <p:sp>
          <p:nvSpPr>
            <p:cNvPr id="9255" name="Rectangle 49"/>
            <p:cNvSpPr>
              <a:spLocks noChangeArrowheads="1"/>
            </p:cNvSpPr>
            <p:nvPr/>
          </p:nvSpPr>
          <p:spPr bwMode="auto">
            <a:xfrm>
              <a:off x="976" y="2377"/>
              <a:ext cx="228" cy="327"/>
            </a:xfrm>
            <a:prstGeom prst="rect">
              <a:avLst/>
            </a:prstGeom>
            <a:noFill/>
            <a:ln w="28575">
              <a:noFill/>
              <a:prstDash val="sysDot"/>
              <a:miter lim="800000"/>
              <a:headEnd/>
              <a:tailEnd/>
            </a:ln>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1</a:t>
              </a:r>
            </a:p>
          </p:txBody>
        </p:sp>
        <p:sp>
          <p:nvSpPr>
            <p:cNvPr id="9256" name="Rectangle 50"/>
            <p:cNvSpPr>
              <a:spLocks noChangeArrowheads="1"/>
            </p:cNvSpPr>
            <p:nvPr/>
          </p:nvSpPr>
          <p:spPr bwMode="auto">
            <a:xfrm>
              <a:off x="1408" y="1596"/>
              <a:ext cx="228" cy="327"/>
            </a:xfrm>
            <a:prstGeom prst="rect">
              <a:avLst/>
            </a:prstGeom>
            <a:noFill/>
            <a:ln w="28575">
              <a:noFill/>
              <a:prstDash val="sysDot"/>
              <a:miter lim="800000"/>
              <a:headEnd/>
              <a:tailEnd/>
            </a:ln>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1</a:t>
              </a:r>
            </a:p>
          </p:txBody>
        </p:sp>
        <p:sp>
          <p:nvSpPr>
            <p:cNvPr id="9257" name="Rectangle 51"/>
            <p:cNvSpPr>
              <a:spLocks noChangeArrowheads="1"/>
            </p:cNvSpPr>
            <p:nvPr/>
          </p:nvSpPr>
          <p:spPr bwMode="auto">
            <a:xfrm>
              <a:off x="1840" y="1596"/>
              <a:ext cx="228" cy="327"/>
            </a:xfrm>
            <a:prstGeom prst="rect">
              <a:avLst/>
            </a:prstGeom>
            <a:noFill/>
            <a:ln w="28575">
              <a:noFill/>
              <a:prstDash val="sysDot"/>
              <a:miter lim="800000"/>
              <a:headEnd/>
              <a:tailEnd/>
            </a:ln>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1</a:t>
              </a:r>
            </a:p>
          </p:txBody>
        </p:sp>
        <p:sp>
          <p:nvSpPr>
            <p:cNvPr id="9258" name="Rectangle 52"/>
            <p:cNvSpPr>
              <a:spLocks noChangeArrowheads="1"/>
            </p:cNvSpPr>
            <p:nvPr/>
          </p:nvSpPr>
          <p:spPr bwMode="auto">
            <a:xfrm>
              <a:off x="1408" y="1826"/>
              <a:ext cx="228" cy="327"/>
            </a:xfrm>
            <a:prstGeom prst="rect">
              <a:avLst/>
            </a:prstGeom>
            <a:noFill/>
            <a:ln w="28575">
              <a:noFill/>
              <a:prstDash val="sysDot"/>
              <a:miter lim="800000"/>
              <a:headEnd/>
              <a:tailEnd/>
            </a:ln>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1</a:t>
              </a:r>
            </a:p>
          </p:txBody>
        </p:sp>
        <p:sp>
          <p:nvSpPr>
            <p:cNvPr id="9259" name="Rectangle 53"/>
            <p:cNvSpPr>
              <a:spLocks noChangeArrowheads="1"/>
            </p:cNvSpPr>
            <p:nvPr/>
          </p:nvSpPr>
          <p:spPr bwMode="auto">
            <a:xfrm>
              <a:off x="1840" y="1826"/>
              <a:ext cx="228" cy="327"/>
            </a:xfrm>
            <a:prstGeom prst="rect">
              <a:avLst/>
            </a:prstGeom>
            <a:noFill/>
            <a:ln w="28575">
              <a:noFill/>
              <a:prstDash val="sysDot"/>
              <a:miter lim="800000"/>
              <a:headEnd/>
              <a:tailEnd/>
            </a:ln>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0</a:t>
              </a:r>
            </a:p>
          </p:txBody>
        </p:sp>
        <p:sp>
          <p:nvSpPr>
            <p:cNvPr id="9260" name="Rectangle 54"/>
            <p:cNvSpPr>
              <a:spLocks noChangeArrowheads="1"/>
            </p:cNvSpPr>
            <p:nvPr/>
          </p:nvSpPr>
          <p:spPr bwMode="auto">
            <a:xfrm>
              <a:off x="1408" y="2101"/>
              <a:ext cx="228" cy="327"/>
            </a:xfrm>
            <a:prstGeom prst="rect">
              <a:avLst/>
            </a:prstGeom>
            <a:noFill/>
            <a:ln w="28575">
              <a:noFill/>
              <a:prstDash val="sysDot"/>
              <a:miter lim="800000"/>
              <a:headEnd/>
              <a:tailEnd/>
            </a:ln>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0</a:t>
              </a:r>
            </a:p>
          </p:txBody>
        </p:sp>
        <p:sp>
          <p:nvSpPr>
            <p:cNvPr id="9261" name="Rectangle 55"/>
            <p:cNvSpPr>
              <a:spLocks noChangeArrowheads="1"/>
            </p:cNvSpPr>
            <p:nvPr/>
          </p:nvSpPr>
          <p:spPr bwMode="auto">
            <a:xfrm>
              <a:off x="1824" y="2101"/>
              <a:ext cx="260" cy="327"/>
            </a:xfrm>
            <a:prstGeom prst="rect">
              <a:avLst/>
            </a:prstGeom>
            <a:noFill/>
            <a:ln w="28575">
              <a:noFill/>
              <a:prstDash val="sysDot"/>
              <a:miter lim="800000"/>
              <a:headEnd/>
              <a:tailEnd/>
            </a:ln>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1</a:t>
              </a:r>
            </a:p>
          </p:txBody>
        </p:sp>
        <p:sp>
          <p:nvSpPr>
            <p:cNvPr id="9262" name="Rectangle 56"/>
            <p:cNvSpPr>
              <a:spLocks noChangeArrowheads="1"/>
            </p:cNvSpPr>
            <p:nvPr/>
          </p:nvSpPr>
          <p:spPr bwMode="auto">
            <a:xfrm>
              <a:off x="1408" y="2377"/>
              <a:ext cx="228" cy="327"/>
            </a:xfrm>
            <a:prstGeom prst="rect">
              <a:avLst/>
            </a:prstGeom>
            <a:noFill/>
            <a:ln w="28575">
              <a:noFill/>
              <a:prstDash val="sysDot"/>
              <a:miter lim="800000"/>
              <a:headEnd/>
              <a:tailEnd/>
            </a:ln>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0</a:t>
              </a:r>
            </a:p>
          </p:txBody>
        </p:sp>
        <p:sp>
          <p:nvSpPr>
            <p:cNvPr id="9263" name="Rectangle 57"/>
            <p:cNvSpPr>
              <a:spLocks noChangeArrowheads="1"/>
            </p:cNvSpPr>
            <p:nvPr/>
          </p:nvSpPr>
          <p:spPr bwMode="auto">
            <a:xfrm>
              <a:off x="1840" y="2377"/>
              <a:ext cx="228" cy="327"/>
            </a:xfrm>
            <a:prstGeom prst="rect">
              <a:avLst/>
            </a:prstGeom>
            <a:noFill/>
            <a:ln w="28575">
              <a:noFill/>
              <a:prstDash val="sysDot"/>
              <a:miter lim="800000"/>
              <a:headEnd/>
              <a:tailEnd/>
            </a:ln>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0</a:t>
              </a:r>
            </a:p>
          </p:txBody>
        </p:sp>
        <p:graphicFrame>
          <p:nvGraphicFramePr>
            <p:cNvPr id="9218" name="Object 58"/>
            <p:cNvGraphicFramePr>
              <a:graphicFrameLocks noChangeAspect="1"/>
            </p:cNvGraphicFramePr>
            <p:nvPr/>
          </p:nvGraphicFramePr>
          <p:xfrm>
            <a:off x="1392" y="1277"/>
            <a:ext cx="270" cy="288"/>
          </p:xfrm>
          <a:graphic>
            <a:graphicData uri="http://schemas.openxmlformats.org/presentationml/2006/ole">
              <mc:AlternateContent xmlns:mc="http://schemas.openxmlformats.org/markup-compatibility/2006">
                <mc:Choice xmlns:v="urn:schemas-microsoft-com:vml" Requires="v">
                  <p:oleObj spid="_x0000_s7196" name="公式" r:id="rId7" imgW="164880" imgH="203040" progId="Equation.3">
                    <p:embed/>
                  </p:oleObj>
                </mc:Choice>
                <mc:Fallback>
                  <p:oleObj name="公式" r:id="rId7" imgW="16488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92" y="1277"/>
                          <a:ext cx="27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9" name="Object 59"/>
            <p:cNvGraphicFramePr>
              <a:graphicFrameLocks noChangeAspect="1"/>
            </p:cNvGraphicFramePr>
            <p:nvPr/>
          </p:nvGraphicFramePr>
          <p:xfrm>
            <a:off x="1815" y="1277"/>
            <a:ext cx="231" cy="288"/>
          </p:xfrm>
          <a:graphic>
            <a:graphicData uri="http://schemas.openxmlformats.org/presentationml/2006/ole">
              <mc:AlternateContent xmlns:mc="http://schemas.openxmlformats.org/markup-compatibility/2006">
                <mc:Choice xmlns:v="urn:schemas-microsoft-com:vml" Requires="v">
                  <p:oleObj spid="_x0000_s7197" name="公式" r:id="rId9" imgW="164880" imgH="203040" progId="Equation.3">
                    <p:embed/>
                  </p:oleObj>
                </mc:Choice>
                <mc:Fallback>
                  <p:oleObj name="公式" r:id="rId9" imgW="164880" imgH="2030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15" y="1277"/>
                          <a:ext cx="23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0" name="Object 60"/>
            <p:cNvGraphicFramePr>
              <a:graphicFrameLocks noChangeAspect="1"/>
            </p:cNvGraphicFramePr>
            <p:nvPr/>
          </p:nvGraphicFramePr>
          <p:xfrm>
            <a:off x="2208" y="1277"/>
            <a:ext cx="624" cy="313"/>
          </p:xfrm>
          <a:graphic>
            <a:graphicData uri="http://schemas.openxmlformats.org/presentationml/2006/ole">
              <mc:AlternateContent xmlns:mc="http://schemas.openxmlformats.org/markup-compatibility/2006">
                <mc:Choice xmlns:v="urn:schemas-microsoft-com:vml" Requires="v">
                  <p:oleObj spid="_x0000_s7198" name="公式" r:id="rId11" imgW="406080" imgH="203040" progId="Equation.3">
                    <p:embed/>
                  </p:oleObj>
                </mc:Choice>
                <mc:Fallback>
                  <p:oleObj name="公式" r:id="rId11" imgW="406080" imgH="2030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08" y="1277"/>
                          <a:ext cx="624"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1" name="Object 61"/>
            <p:cNvGraphicFramePr>
              <a:graphicFrameLocks noChangeAspect="1"/>
            </p:cNvGraphicFramePr>
            <p:nvPr/>
          </p:nvGraphicFramePr>
          <p:xfrm>
            <a:off x="3072" y="1277"/>
            <a:ext cx="531" cy="316"/>
          </p:xfrm>
          <a:graphic>
            <a:graphicData uri="http://schemas.openxmlformats.org/presentationml/2006/ole">
              <mc:AlternateContent xmlns:mc="http://schemas.openxmlformats.org/markup-compatibility/2006">
                <mc:Choice xmlns:v="urn:schemas-microsoft-com:vml" Requires="v">
                  <p:oleObj spid="_x0000_s7199" name="公式" r:id="rId13" imgW="342720" imgH="203040" progId="Equation.3">
                    <p:embed/>
                  </p:oleObj>
                </mc:Choice>
                <mc:Fallback>
                  <p:oleObj name="公式" r:id="rId13" imgW="342720" imgH="2030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72" y="1277"/>
                          <a:ext cx="531" cy="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2" name="Object 62"/>
            <p:cNvGraphicFramePr>
              <a:graphicFrameLocks noChangeAspect="1"/>
            </p:cNvGraphicFramePr>
            <p:nvPr/>
          </p:nvGraphicFramePr>
          <p:xfrm>
            <a:off x="3841" y="1277"/>
            <a:ext cx="526" cy="313"/>
          </p:xfrm>
          <a:graphic>
            <a:graphicData uri="http://schemas.openxmlformats.org/presentationml/2006/ole">
              <mc:AlternateContent xmlns:mc="http://schemas.openxmlformats.org/markup-compatibility/2006">
                <mc:Choice xmlns:v="urn:schemas-microsoft-com:vml" Requires="v">
                  <p:oleObj spid="_x0000_s7200" name="公式" r:id="rId15" imgW="342720" imgH="203040" progId="Equation.3">
                    <p:embed/>
                  </p:oleObj>
                </mc:Choice>
                <mc:Fallback>
                  <p:oleObj name="公式" r:id="rId15" imgW="342720" imgH="2030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41" y="1277"/>
                          <a:ext cx="526"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3" name="Object 63"/>
            <p:cNvGraphicFramePr>
              <a:graphicFrameLocks noChangeAspect="1"/>
            </p:cNvGraphicFramePr>
            <p:nvPr/>
          </p:nvGraphicFramePr>
          <p:xfrm>
            <a:off x="4511" y="1277"/>
            <a:ext cx="630" cy="316"/>
          </p:xfrm>
          <a:graphic>
            <a:graphicData uri="http://schemas.openxmlformats.org/presentationml/2006/ole">
              <mc:AlternateContent xmlns:mc="http://schemas.openxmlformats.org/markup-compatibility/2006">
                <mc:Choice xmlns:v="urn:schemas-microsoft-com:vml" Requires="v">
                  <p:oleObj spid="_x0000_s7201" name="公式" r:id="rId17" imgW="406080" imgH="203040" progId="Equation.3">
                    <p:embed/>
                  </p:oleObj>
                </mc:Choice>
                <mc:Fallback>
                  <p:oleObj name="公式" r:id="rId17" imgW="406080" imgH="20304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511" y="1277"/>
                          <a:ext cx="630" cy="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1" name="Group 64"/>
          <p:cNvGrpSpPr>
            <a:grpSpLocks/>
          </p:cNvGrpSpPr>
          <p:nvPr/>
        </p:nvGrpSpPr>
        <p:grpSpPr bwMode="auto">
          <a:xfrm>
            <a:off x="3886200" y="3352800"/>
            <a:ext cx="1657350" cy="519113"/>
            <a:chOff x="2512" y="3055"/>
            <a:chExt cx="1044" cy="341"/>
          </a:xfrm>
        </p:grpSpPr>
        <p:sp>
          <p:nvSpPr>
            <p:cNvPr id="9243" name="Rectangle 65"/>
            <p:cNvSpPr>
              <a:spLocks noChangeArrowheads="1"/>
            </p:cNvSpPr>
            <p:nvPr/>
          </p:nvSpPr>
          <p:spPr bwMode="auto">
            <a:xfrm>
              <a:off x="2512" y="3055"/>
              <a:ext cx="228" cy="341"/>
            </a:xfrm>
            <a:prstGeom prst="rect">
              <a:avLst/>
            </a:prstGeom>
            <a:noFill/>
            <a:ln w="28575">
              <a:noFill/>
              <a:prstDash val="sysDot"/>
              <a:miter lim="800000"/>
              <a:headEnd/>
              <a:tailEnd/>
            </a:ln>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0</a:t>
              </a:r>
            </a:p>
          </p:txBody>
        </p:sp>
        <p:sp>
          <p:nvSpPr>
            <p:cNvPr id="9244" name="Rectangle 66"/>
            <p:cNvSpPr>
              <a:spLocks noChangeArrowheads="1"/>
            </p:cNvSpPr>
            <p:nvPr/>
          </p:nvSpPr>
          <p:spPr bwMode="auto">
            <a:xfrm>
              <a:off x="3328" y="3055"/>
              <a:ext cx="228" cy="341"/>
            </a:xfrm>
            <a:prstGeom prst="rect">
              <a:avLst/>
            </a:prstGeom>
            <a:noFill/>
            <a:ln w="28575">
              <a:noFill/>
              <a:prstDash val="sysDot"/>
              <a:miter lim="800000"/>
              <a:headEnd/>
              <a:tailEnd/>
            </a:ln>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0</a:t>
              </a:r>
            </a:p>
          </p:txBody>
        </p:sp>
      </p:grpSp>
      <p:grpSp>
        <p:nvGrpSpPr>
          <p:cNvPr id="12" name="Group 67"/>
          <p:cNvGrpSpPr>
            <a:grpSpLocks/>
          </p:cNvGrpSpPr>
          <p:nvPr/>
        </p:nvGrpSpPr>
        <p:grpSpPr bwMode="auto">
          <a:xfrm>
            <a:off x="3886200" y="3733800"/>
            <a:ext cx="1657350" cy="519113"/>
            <a:chOff x="2512" y="3055"/>
            <a:chExt cx="1044" cy="341"/>
          </a:xfrm>
        </p:grpSpPr>
        <p:sp>
          <p:nvSpPr>
            <p:cNvPr id="9241" name="Rectangle 68"/>
            <p:cNvSpPr>
              <a:spLocks noChangeArrowheads="1"/>
            </p:cNvSpPr>
            <p:nvPr/>
          </p:nvSpPr>
          <p:spPr bwMode="auto">
            <a:xfrm>
              <a:off x="2512" y="3055"/>
              <a:ext cx="228" cy="341"/>
            </a:xfrm>
            <a:prstGeom prst="rect">
              <a:avLst/>
            </a:prstGeom>
            <a:noFill/>
            <a:ln w="28575">
              <a:noFill/>
              <a:prstDash val="sysDot"/>
              <a:miter lim="800000"/>
              <a:headEnd/>
              <a:tailEnd/>
            </a:ln>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0</a:t>
              </a:r>
            </a:p>
          </p:txBody>
        </p:sp>
        <p:sp>
          <p:nvSpPr>
            <p:cNvPr id="9242" name="Rectangle 69"/>
            <p:cNvSpPr>
              <a:spLocks noChangeArrowheads="1"/>
            </p:cNvSpPr>
            <p:nvPr/>
          </p:nvSpPr>
          <p:spPr bwMode="auto">
            <a:xfrm>
              <a:off x="3328" y="3055"/>
              <a:ext cx="228" cy="341"/>
            </a:xfrm>
            <a:prstGeom prst="rect">
              <a:avLst/>
            </a:prstGeom>
            <a:noFill/>
            <a:ln w="28575">
              <a:noFill/>
              <a:prstDash val="sysDot"/>
              <a:miter lim="800000"/>
              <a:headEnd/>
              <a:tailEnd/>
            </a:ln>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0</a:t>
              </a:r>
            </a:p>
          </p:txBody>
        </p:sp>
      </p:grpSp>
      <p:grpSp>
        <p:nvGrpSpPr>
          <p:cNvPr id="13" name="Group 70"/>
          <p:cNvGrpSpPr>
            <a:grpSpLocks/>
          </p:cNvGrpSpPr>
          <p:nvPr/>
        </p:nvGrpSpPr>
        <p:grpSpPr bwMode="auto">
          <a:xfrm>
            <a:off x="461963" y="4419601"/>
            <a:ext cx="3014664" cy="1574801"/>
            <a:chOff x="364" y="2784"/>
            <a:chExt cx="1899" cy="992"/>
          </a:xfrm>
        </p:grpSpPr>
        <p:sp>
          <p:nvSpPr>
            <p:cNvPr id="453703" name="Rectangle 71"/>
            <p:cNvSpPr>
              <a:spLocks noChangeArrowheads="1"/>
            </p:cNvSpPr>
            <p:nvPr/>
          </p:nvSpPr>
          <p:spPr bwMode="auto">
            <a:xfrm>
              <a:off x="432" y="2784"/>
              <a:ext cx="912" cy="336"/>
            </a:xfrm>
            <a:prstGeom prst="rect">
              <a:avLst/>
            </a:prstGeom>
            <a:noFill/>
            <a:ln w="9525">
              <a:noFill/>
              <a:miter lim="800000"/>
              <a:headEnd/>
              <a:tailEnd/>
            </a:ln>
            <a:effectLst/>
          </p:spPr>
          <p:txBody>
            <a:bodyPr/>
            <a:lstStyle/>
            <a:p>
              <a:pPr>
                <a:spcBef>
                  <a:spcPct val="20000"/>
                </a:spcBef>
                <a:defRPr/>
              </a:pPr>
              <a:r>
                <a:rPr lang="zh-CN" altLang="en-US" sz="2800" b="1">
                  <a:solidFill>
                    <a:srgbClr val="CC0000"/>
                  </a:solidFill>
                  <a:latin typeface="Times New Roman" panose="02020603050405020304" pitchFamily="18" charset="0"/>
                  <a:cs typeface="Times New Roman" panose="02020603050405020304" pitchFamily="18" charset="0"/>
                </a:rPr>
                <a:t>吸收律</a:t>
              </a:r>
            </a:p>
          </p:txBody>
        </p:sp>
        <p:sp>
          <p:nvSpPr>
            <p:cNvPr id="453704" name="Rectangle 72"/>
            <p:cNvSpPr>
              <a:spLocks noChangeArrowheads="1"/>
            </p:cNvSpPr>
            <p:nvPr/>
          </p:nvSpPr>
          <p:spPr bwMode="auto">
            <a:xfrm>
              <a:off x="364" y="3136"/>
              <a:ext cx="1899" cy="640"/>
            </a:xfrm>
            <a:prstGeom prst="rect">
              <a:avLst/>
            </a:prstGeom>
            <a:noFill/>
            <a:ln w="28575">
              <a:noFill/>
              <a:prstDash val="sysDot"/>
              <a:miter lim="800000"/>
              <a:headEnd/>
              <a:tailEnd/>
            </a:ln>
            <a:effectLst/>
          </p:spPr>
          <p:txBody>
            <a:bodyPr wrap="none" anchor="ctr">
              <a:spAutoFit/>
            </a:bodyPr>
            <a:lstStyle/>
            <a:p>
              <a:pPr algn="ctr">
                <a:defRPr/>
              </a:pPr>
              <a:r>
                <a:rPr lang="en-US" altLang="zh-CN" sz="3000" b="1">
                  <a:solidFill>
                    <a:srgbClr val="000099"/>
                  </a:solidFill>
                  <a:latin typeface="Times New Roman" panose="02020603050405020304" pitchFamily="18" charset="0"/>
                  <a:cs typeface="Times New Roman" panose="02020603050405020304" pitchFamily="18" charset="0"/>
                </a:rPr>
                <a:t>(1)  </a:t>
              </a:r>
              <a:r>
                <a:rPr lang="en-US" altLang="zh-CN" sz="3000" b="1" i="1">
                  <a:solidFill>
                    <a:srgbClr val="000099"/>
                  </a:solidFill>
                  <a:latin typeface="Times New Roman" panose="02020603050405020304" pitchFamily="18" charset="0"/>
                  <a:cs typeface="Times New Roman" panose="02020603050405020304" pitchFamily="18" charset="0"/>
                </a:rPr>
                <a:t>A+AB = A</a:t>
              </a:r>
              <a:endParaRPr lang="en-US" altLang="zh-CN" sz="3000" b="1">
                <a:solidFill>
                  <a:srgbClr val="000099"/>
                </a:solidFill>
                <a:latin typeface="Times New Roman" panose="02020603050405020304" pitchFamily="18" charset="0"/>
                <a:cs typeface="Times New Roman" panose="02020603050405020304" pitchFamily="18" charset="0"/>
              </a:endParaRPr>
            </a:p>
            <a:p>
              <a:pPr algn="ctr">
                <a:defRPr/>
              </a:pPr>
              <a:r>
                <a:rPr lang="en-US" altLang="zh-CN" sz="3000" b="1">
                  <a:solidFill>
                    <a:srgbClr val="000099"/>
                  </a:solidFill>
                  <a:latin typeface="Times New Roman" panose="02020603050405020304" pitchFamily="18" charset="0"/>
                  <a:cs typeface="Times New Roman" panose="02020603050405020304" pitchFamily="18" charset="0"/>
                </a:rPr>
                <a:t>   (2)  </a:t>
              </a:r>
              <a:r>
                <a:rPr lang="en-US" altLang="zh-CN" sz="3000" b="1" i="1">
                  <a:solidFill>
                    <a:srgbClr val="000099"/>
                  </a:solidFill>
                  <a:latin typeface="Times New Roman" panose="02020603050405020304" pitchFamily="18" charset="0"/>
                  <a:cs typeface="Times New Roman" panose="02020603050405020304" pitchFamily="18" charset="0"/>
                </a:rPr>
                <a:t>A</a:t>
              </a:r>
              <a:r>
                <a:rPr lang="en-US" altLang="zh-CN" sz="3000" b="1">
                  <a:solidFill>
                    <a:srgbClr val="000099"/>
                  </a:solidFill>
                  <a:latin typeface="Times New Roman" panose="02020603050405020304" pitchFamily="18" charset="0"/>
                  <a:cs typeface="Times New Roman" panose="02020603050405020304" pitchFamily="18" charset="0"/>
                </a:rPr>
                <a:t>(</a:t>
              </a:r>
              <a:r>
                <a:rPr lang="en-US" altLang="zh-CN" sz="3000" b="1" i="1">
                  <a:solidFill>
                    <a:srgbClr val="000099"/>
                  </a:solidFill>
                  <a:latin typeface="Times New Roman" panose="02020603050405020304" pitchFamily="18" charset="0"/>
                  <a:cs typeface="Times New Roman" panose="02020603050405020304" pitchFamily="18" charset="0"/>
                </a:rPr>
                <a:t>A+B</a:t>
              </a:r>
              <a:r>
                <a:rPr lang="en-US" altLang="zh-CN" sz="3000" b="1">
                  <a:solidFill>
                    <a:srgbClr val="000099"/>
                  </a:solidFill>
                  <a:latin typeface="Times New Roman" panose="02020603050405020304" pitchFamily="18" charset="0"/>
                  <a:cs typeface="Times New Roman" panose="02020603050405020304" pitchFamily="18" charset="0"/>
                </a:rPr>
                <a:t>)</a:t>
              </a:r>
              <a:r>
                <a:rPr lang="en-US" altLang="zh-CN" sz="3000" b="1" i="1">
                  <a:solidFill>
                    <a:srgbClr val="000099"/>
                  </a:solidFill>
                  <a:latin typeface="Times New Roman" panose="02020603050405020304" pitchFamily="18" charset="0"/>
                  <a:cs typeface="Times New Roman" panose="02020603050405020304" pitchFamily="18" charset="0"/>
                </a:rPr>
                <a:t> = A</a:t>
              </a:r>
              <a:endParaRPr lang="en-US" altLang="zh-CN" sz="3000" b="1">
                <a:solidFill>
                  <a:srgbClr val="000099"/>
                </a:solidFill>
                <a:latin typeface="Times New Roman" panose="02020603050405020304" pitchFamily="18" charset="0"/>
                <a:cs typeface="Times New Roman" panose="02020603050405020304" pitchFamily="18" charset="0"/>
              </a:endParaRPr>
            </a:p>
          </p:txBody>
        </p:sp>
      </p:grpSp>
      <p:grpSp>
        <p:nvGrpSpPr>
          <p:cNvPr id="14" name="Group 73"/>
          <p:cNvGrpSpPr>
            <a:grpSpLocks/>
          </p:cNvGrpSpPr>
          <p:nvPr/>
        </p:nvGrpSpPr>
        <p:grpSpPr bwMode="auto">
          <a:xfrm>
            <a:off x="3506788" y="5229225"/>
            <a:ext cx="1671637" cy="619125"/>
            <a:chOff x="2352" y="3168"/>
            <a:chExt cx="1053" cy="480"/>
          </a:xfrm>
        </p:grpSpPr>
        <p:sp>
          <p:nvSpPr>
            <p:cNvPr id="453706" name="AutoShape 74"/>
            <p:cNvSpPr>
              <a:spLocks/>
            </p:cNvSpPr>
            <p:nvPr/>
          </p:nvSpPr>
          <p:spPr bwMode="auto">
            <a:xfrm>
              <a:off x="2352" y="3168"/>
              <a:ext cx="149" cy="480"/>
            </a:xfrm>
            <a:prstGeom prst="rightBrace">
              <a:avLst>
                <a:gd name="adj1" fmla="val 26846"/>
                <a:gd name="adj2" fmla="val 48245"/>
              </a:avLst>
            </a:prstGeom>
            <a:noFill/>
            <a:ln w="28575">
              <a:solidFill>
                <a:srgbClr val="CC0000"/>
              </a:solidFill>
              <a:round/>
              <a:headEnd/>
              <a:tailEnd/>
            </a:ln>
            <a:effectLst/>
          </p:spPr>
          <p:txBody>
            <a:bodyPr wrap="none" anchor="ctr"/>
            <a:lstStyle/>
            <a:p>
              <a:pPr algn="ctr">
                <a:spcBef>
                  <a:spcPct val="50000"/>
                </a:spcBef>
                <a:defRPr/>
              </a:pPr>
              <a:endParaRPr lang="zh-CN" altLang="zh-CN" sz="3200" b="1">
                <a:solidFill>
                  <a:schemeClr val="accent2"/>
                </a:solidFill>
                <a:latin typeface="Times New Roman" panose="02020603050405020304" pitchFamily="18" charset="0"/>
                <a:cs typeface="Times New Roman" panose="02020603050405020304" pitchFamily="18" charset="0"/>
              </a:endParaRPr>
            </a:p>
          </p:txBody>
        </p:sp>
        <p:sp>
          <p:nvSpPr>
            <p:cNvPr id="453707" name="Rectangle 75"/>
            <p:cNvSpPr>
              <a:spLocks noChangeArrowheads="1"/>
            </p:cNvSpPr>
            <p:nvPr/>
          </p:nvSpPr>
          <p:spPr bwMode="auto">
            <a:xfrm>
              <a:off x="2614" y="3205"/>
              <a:ext cx="791" cy="402"/>
            </a:xfrm>
            <a:prstGeom prst="rect">
              <a:avLst/>
            </a:prstGeom>
            <a:noFill/>
            <a:ln w="28575">
              <a:noFill/>
              <a:prstDash val="sysDot"/>
              <a:miter lim="800000"/>
              <a:headEnd/>
              <a:tailEnd/>
            </a:ln>
            <a:effectLst/>
          </p:spPr>
          <p:txBody>
            <a:bodyPr wrap="none" anchor="ctr">
              <a:spAutoFit/>
            </a:bodyPr>
            <a:lstStyle/>
            <a:p>
              <a:pPr algn="ctr">
                <a:spcBef>
                  <a:spcPct val="50000"/>
                </a:spcBef>
                <a:defRPr/>
              </a:pPr>
              <a:r>
                <a:rPr lang="zh-CN" altLang="en-US" sz="2800" b="1">
                  <a:solidFill>
                    <a:srgbClr val="000099"/>
                  </a:solidFill>
                  <a:latin typeface="Times New Roman" panose="02020603050405020304" pitchFamily="18" charset="0"/>
                  <a:cs typeface="Times New Roman" panose="02020603050405020304" pitchFamily="18" charset="0"/>
                </a:rPr>
                <a:t>对偶式</a:t>
              </a:r>
            </a:p>
          </p:txBody>
        </p:sp>
      </p:grpSp>
    </p:spTree>
    <p:extLst>
      <p:ext uri="{BB962C8B-B14F-4D97-AF65-F5344CB8AC3E}">
        <p14:creationId xmlns:p14="http://schemas.microsoft.com/office/powerpoint/2010/main" val="42197105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vertical)">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vertical)">
                                      <p:cBhvr>
                                        <p:cTn id="22" dur="500"/>
                                        <p:tgtEl>
                                          <p:spTgt spid="1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vertical)">
                                      <p:cBhvr>
                                        <p:cTn id="27" dur="500"/>
                                        <p:tgtEl>
                                          <p:spTgt spid="1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up)">
                                      <p:cBhvr>
                                        <p:cTn id="32" dur="500"/>
                                        <p:tgtEl>
                                          <p:spTgt spid="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par>
                          <p:cTn id="38" fill="hold" nodeType="afterGroup">
                            <p:stCondLst>
                              <p:cond delay="500"/>
                            </p:stCondLst>
                            <p:childTnLst>
                              <p:par>
                                <p:cTn id="39" presetID="22" presetClass="entr" presetSubtype="2" fill="hold"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right)">
                                      <p:cBhvr>
                                        <p:cTn id="4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8" name="Rectangle 2"/>
          <p:cNvSpPr>
            <a:spLocks noChangeArrowheads="1"/>
          </p:cNvSpPr>
          <p:nvPr/>
        </p:nvSpPr>
        <p:spPr bwMode="auto">
          <a:xfrm>
            <a:off x="468313" y="620713"/>
            <a:ext cx="8424862" cy="1800225"/>
          </a:xfrm>
          <a:prstGeom prst="rect">
            <a:avLst/>
          </a:prstGeom>
          <a:noFill/>
          <a:ln w="28575">
            <a:noFill/>
            <a:prstDash val="sysDot"/>
            <a:miter lim="800000"/>
            <a:headEnd/>
            <a:tailEnd/>
          </a:ln>
          <a:effectLst/>
        </p:spPr>
        <p:txBody>
          <a:bodyPr anchor="ctr">
            <a:spAutoFit/>
          </a:bodyPr>
          <a:lstStyle/>
          <a:p>
            <a:pPr>
              <a:defRPr/>
            </a:pPr>
            <a:r>
              <a:rPr lang="zh-CN" altLang="en-US" sz="2800" b="1">
                <a:solidFill>
                  <a:schemeClr val="accent2"/>
                </a:solidFill>
                <a:latin typeface="Times New Roman" panose="02020603050405020304" pitchFamily="18" charset="0"/>
                <a:cs typeface="Times New Roman" panose="02020603050405020304" pitchFamily="18" charset="0"/>
              </a:rPr>
              <a:t>对偶关系：</a:t>
            </a:r>
            <a:r>
              <a:rPr lang="zh-CN" altLang="en-US" sz="2800" b="1">
                <a:solidFill>
                  <a:schemeClr val="bg1"/>
                </a:solidFill>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将某逻辑表达式中的</a:t>
            </a:r>
            <a:r>
              <a:rPr lang="zh-CN" altLang="en-US" sz="2800" b="1">
                <a:solidFill>
                  <a:srgbClr val="CC0000"/>
                </a:solidFill>
                <a:latin typeface="Times New Roman" panose="02020603050405020304" pitchFamily="18" charset="0"/>
                <a:cs typeface="Times New Roman" panose="02020603050405020304" pitchFamily="18" charset="0"/>
              </a:rPr>
              <a:t>与</a:t>
            </a:r>
            <a:r>
              <a:rPr lang="en-US" altLang="zh-CN" sz="2800" b="1">
                <a:solidFill>
                  <a:srgbClr val="CC0000"/>
                </a:solidFill>
                <a:latin typeface="Times New Roman" panose="02020603050405020304" pitchFamily="18" charset="0"/>
                <a:cs typeface="Times New Roman" panose="02020603050405020304" pitchFamily="18" charset="0"/>
              </a:rPr>
              <a:t>( • ) </a:t>
            </a:r>
            <a:r>
              <a:rPr lang="zh-CN" altLang="en-US" sz="2800" b="1">
                <a:solidFill>
                  <a:srgbClr val="CC0000"/>
                </a:solidFill>
                <a:latin typeface="Times New Roman" panose="02020603050405020304" pitchFamily="18" charset="0"/>
                <a:cs typeface="Times New Roman" panose="02020603050405020304" pitchFamily="18" charset="0"/>
              </a:rPr>
              <a:t>换成或</a:t>
            </a:r>
            <a:r>
              <a:rPr lang="zh-CN" altLang="en-US" sz="2800" b="1">
                <a:solidFill>
                  <a:srgbClr val="FF3300"/>
                </a:solidFill>
                <a:latin typeface="Times New Roman" panose="02020603050405020304" pitchFamily="18" charset="0"/>
                <a:cs typeface="Times New Roman" panose="02020603050405020304" pitchFamily="18" charset="0"/>
              </a:rPr>
              <a:t> </a:t>
            </a:r>
            <a:r>
              <a:rPr lang="en-US" altLang="zh-CN" sz="2800" b="1">
                <a:solidFill>
                  <a:srgbClr val="CC0000"/>
                </a:solidFill>
                <a:latin typeface="Times New Roman" panose="02020603050405020304" pitchFamily="18" charset="0"/>
                <a:cs typeface="Times New Roman" panose="02020603050405020304" pitchFamily="18" charset="0"/>
              </a:rPr>
              <a:t>(+)</a:t>
            </a:r>
            <a:r>
              <a:rPr lang="zh-CN" altLang="en-US" sz="2800" b="1">
                <a:solidFill>
                  <a:srgbClr val="CC0000"/>
                </a:solidFill>
                <a:latin typeface="Times New Roman" panose="02020603050405020304" pitchFamily="18" charset="0"/>
                <a:cs typeface="Times New Roman" panose="02020603050405020304" pitchFamily="18" charset="0"/>
              </a:rPr>
              <a:t>，或</a:t>
            </a:r>
            <a:r>
              <a:rPr lang="en-US" altLang="zh-CN" sz="2800" b="1">
                <a:solidFill>
                  <a:srgbClr val="CC0000"/>
                </a:solidFill>
                <a:latin typeface="Times New Roman" panose="02020603050405020304" pitchFamily="18" charset="0"/>
                <a:cs typeface="Times New Roman" panose="02020603050405020304" pitchFamily="18" charset="0"/>
              </a:rPr>
              <a:t>(+)</a:t>
            </a:r>
            <a:r>
              <a:rPr lang="zh-CN" altLang="en-US" sz="2800" b="1">
                <a:solidFill>
                  <a:srgbClr val="CC0000"/>
                </a:solidFill>
                <a:latin typeface="Times New Roman" panose="02020603050405020304" pitchFamily="18" charset="0"/>
                <a:cs typeface="Times New Roman" panose="02020603050405020304" pitchFamily="18" charset="0"/>
              </a:rPr>
              <a:t>换成与</a:t>
            </a:r>
            <a:r>
              <a:rPr lang="en-US" altLang="zh-CN" sz="2800" b="1">
                <a:solidFill>
                  <a:srgbClr val="CC0000"/>
                </a:solidFill>
                <a:latin typeface="Times New Roman" panose="02020603050405020304" pitchFamily="18" charset="0"/>
                <a:cs typeface="Times New Roman" panose="02020603050405020304" pitchFamily="18" charset="0"/>
              </a:rPr>
              <a:t>( • )</a:t>
            </a:r>
            <a:r>
              <a:rPr lang="zh-CN" altLang="en-US" sz="2800" b="1">
                <a:solidFill>
                  <a:srgbClr val="CC0000"/>
                </a:solidFill>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得到一个新的逻辑表达式，即为原逻辑式的</a:t>
            </a:r>
            <a:r>
              <a:rPr lang="zh-CN" altLang="en-US" sz="2800" b="1">
                <a:solidFill>
                  <a:srgbClr val="CC0000"/>
                </a:solidFill>
                <a:latin typeface="Times New Roman" panose="02020603050405020304" pitchFamily="18" charset="0"/>
                <a:cs typeface="Times New Roman" panose="02020603050405020304" pitchFamily="18" charset="0"/>
              </a:rPr>
              <a:t>对偶式</a:t>
            </a:r>
            <a:r>
              <a:rPr lang="zh-CN" altLang="en-US" sz="2800" b="1">
                <a:solidFill>
                  <a:srgbClr val="006600"/>
                </a:solidFill>
                <a:latin typeface="Times New Roman" panose="02020603050405020304" pitchFamily="18" charset="0"/>
                <a:cs typeface="Times New Roman" panose="02020603050405020304" pitchFamily="18" charset="0"/>
              </a:rPr>
              <a:t>。</a:t>
            </a:r>
            <a:r>
              <a:rPr lang="zh-CN" altLang="en-US" sz="2800" b="1">
                <a:solidFill>
                  <a:srgbClr val="000099"/>
                </a:solidFill>
                <a:latin typeface="Times New Roman" panose="02020603050405020304" pitchFamily="18" charset="0"/>
                <a:cs typeface="Times New Roman" panose="02020603050405020304" pitchFamily="18" charset="0"/>
              </a:rPr>
              <a:t>若原逻辑恒等式成立，则其对偶式也成立。</a:t>
            </a:r>
          </a:p>
        </p:txBody>
      </p:sp>
      <p:sp>
        <p:nvSpPr>
          <p:cNvPr id="454659" name="Text Box 3"/>
          <p:cNvSpPr txBox="1">
            <a:spLocks noChangeArrowheads="1"/>
          </p:cNvSpPr>
          <p:nvPr/>
        </p:nvSpPr>
        <p:spPr bwMode="auto">
          <a:xfrm>
            <a:off x="331788" y="3656013"/>
            <a:ext cx="1504950" cy="525462"/>
          </a:xfrm>
          <a:prstGeom prst="rect">
            <a:avLst/>
          </a:prstGeom>
          <a:noFill/>
          <a:ln w="38100">
            <a:noFill/>
            <a:miter lim="800000"/>
            <a:headEnd/>
            <a:tailEnd/>
          </a:ln>
        </p:spPr>
        <p:txBody>
          <a:bodyPr lIns="90000" tIns="46800" rIns="90000" bIns="46800">
            <a:spAutoFit/>
          </a:bodyPr>
          <a:lstStyle/>
          <a:p>
            <a:pPr eaLnBrk="0" hangingPunct="0">
              <a:spcBef>
                <a:spcPct val="50000"/>
              </a:spcBef>
              <a:defRPr/>
            </a:pPr>
            <a:r>
              <a:rPr lang="zh-CN" altLang="en-US" sz="2800" b="1">
                <a:latin typeface="Times New Roman" panose="02020603050405020304" pitchFamily="18" charset="0"/>
                <a:cs typeface="Times New Roman" panose="02020603050405020304" pitchFamily="18" charset="0"/>
              </a:rPr>
              <a:t>证明</a:t>
            </a:r>
            <a:r>
              <a:rPr lang="zh-CN" altLang="en-US" sz="2800" b="1">
                <a:latin typeface="Times New Roman" panose="02020603050405020304" pitchFamily="18" charset="0"/>
                <a:ea typeface="楷体_GB2312" pitchFamily="49" charset="-122"/>
                <a:cs typeface="Times New Roman" panose="02020603050405020304" pitchFamily="18" charset="0"/>
              </a:rPr>
              <a:t>：</a:t>
            </a:r>
          </a:p>
        </p:txBody>
      </p:sp>
      <p:graphicFrame>
        <p:nvGraphicFramePr>
          <p:cNvPr id="454660" name="Object 4"/>
          <p:cNvGraphicFramePr>
            <a:graphicFrameLocks noChangeAspect="1"/>
          </p:cNvGraphicFramePr>
          <p:nvPr>
            <p:extLst/>
          </p:nvPr>
        </p:nvGraphicFramePr>
        <p:xfrm>
          <a:off x="2700338" y="4254500"/>
          <a:ext cx="4125912" cy="660400"/>
        </p:xfrm>
        <a:graphic>
          <a:graphicData uri="http://schemas.openxmlformats.org/presentationml/2006/ole">
            <mc:AlternateContent xmlns:mc="http://schemas.openxmlformats.org/markup-compatibility/2006">
              <mc:Choice xmlns:v="urn:schemas-microsoft-com:vml" Requires="v">
                <p:oleObj spid="_x0000_s8212" name="公式" r:id="rId3" imgW="1498320" imgH="241200" progId="Equation.3">
                  <p:embed/>
                </p:oleObj>
              </mc:Choice>
              <mc:Fallback>
                <p:oleObj name="公式" r:id="rId3" imgW="1498320" imgH="24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0338" y="4254500"/>
                        <a:ext cx="4125912" cy="66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4661" name="Rectangle 5"/>
          <p:cNvSpPr>
            <a:spLocks noChangeArrowheads="1"/>
          </p:cNvSpPr>
          <p:nvPr/>
        </p:nvSpPr>
        <p:spPr bwMode="auto">
          <a:xfrm>
            <a:off x="5651500" y="3756025"/>
            <a:ext cx="1827873" cy="553998"/>
          </a:xfrm>
          <a:prstGeom prst="rect">
            <a:avLst/>
          </a:prstGeom>
          <a:noFill/>
          <a:ln w="9525" cap="sq">
            <a:noFill/>
            <a:miter lim="800000"/>
            <a:headEnd/>
            <a:tailEnd/>
          </a:ln>
        </p:spPr>
        <p:txBody>
          <a:bodyPr wrap="none">
            <a:spAutoFit/>
          </a:bodyPr>
          <a:lstStyle/>
          <a:p>
            <a:pPr>
              <a:spcBef>
                <a:spcPct val="50000"/>
              </a:spcBef>
              <a:defRPr/>
            </a:pPr>
            <a:r>
              <a:rPr lang="en-US" altLang="zh-CN" sz="3000" b="1" i="1">
                <a:solidFill>
                  <a:srgbClr val="CC0000"/>
                </a:solidFill>
                <a:latin typeface="Times New Roman" panose="02020603050405020304" pitchFamily="18" charset="0"/>
                <a:cs typeface="Times New Roman" panose="02020603050405020304" pitchFamily="18" charset="0"/>
              </a:rPr>
              <a:t>A+AB = A</a:t>
            </a:r>
            <a:endParaRPr lang="en-US" altLang="zh-CN" sz="3000" b="1">
              <a:solidFill>
                <a:srgbClr val="CC0000"/>
              </a:solidFill>
              <a:latin typeface="Times New Roman" panose="02020603050405020304" pitchFamily="18" charset="0"/>
              <a:cs typeface="Times New Roman" panose="02020603050405020304" pitchFamily="18" charset="0"/>
            </a:endParaRPr>
          </a:p>
        </p:txBody>
      </p:sp>
      <p:graphicFrame>
        <p:nvGraphicFramePr>
          <p:cNvPr id="454662" name="Object 6"/>
          <p:cNvGraphicFramePr>
            <a:graphicFrameLocks noChangeAspect="1"/>
          </p:cNvGraphicFramePr>
          <p:nvPr>
            <p:extLst/>
          </p:nvPr>
        </p:nvGraphicFramePr>
        <p:xfrm>
          <a:off x="1490663" y="3721100"/>
          <a:ext cx="3743325" cy="508000"/>
        </p:xfrm>
        <a:graphic>
          <a:graphicData uri="http://schemas.openxmlformats.org/presentationml/2006/ole">
            <mc:AlternateContent xmlns:mc="http://schemas.openxmlformats.org/markup-compatibility/2006">
              <mc:Choice xmlns:v="urn:schemas-microsoft-com:vml" Requires="v">
                <p:oleObj spid="_x0000_s8213" name="公式" r:id="rId5" imgW="1485720" imgH="203040" progId="Equation.3">
                  <p:embed/>
                </p:oleObj>
              </mc:Choice>
              <mc:Fallback>
                <p:oleObj name="公式" r:id="rId5" imgW="1485720" imgH="203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90663" y="3721100"/>
                        <a:ext cx="3743325"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7"/>
          <p:cNvGrpSpPr>
            <a:grpSpLocks/>
          </p:cNvGrpSpPr>
          <p:nvPr/>
        </p:nvGrpSpPr>
        <p:grpSpPr bwMode="auto">
          <a:xfrm>
            <a:off x="1474788" y="3473450"/>
            <a:ext cx="3048000" cy="819150"/>
            <a:chOff x="1704" y="936"/>
            <a:chExt cx="2016" cy="564"/>
          </a:xfrm>
        </p:grpSpPr>
        <p:sp>
          <p:nvSpPr>
            <p:cNvPr id="454664" name="Oval 8"/>
            <p:cNvSpPr>
              <a:spLocks noChangeArrowheads="1"/>
            </p:cNvSpPr>
            <p:nvPr/>
          </p:nvSpPr>
          <p:spPr bwMode="auto">
            <a:xfrm>
              <a:off x="1704" y="1188"/>
              <a:ext cx="276" cy="312"/>
            </a:xfrm>
            <a:prstGeom prst="ellipse">
              <a:avLst/>
            </a:prstGeom>
            <a:noFill/>
            <a:ln w="38100">
              <a:solidFill>
                <a:srgbClr val="CC0000"/>
              </a:solidFill>
              <a:round/>
              <a:headEnd/>
              <a:tailEnd/>
            </a:ln>
            <a:effectLst/>
          </p:spPr>
          <p:txBody>
            <a:bodyPr wrap="none" lIns="90000" tIns="46800" rIns="90000" bIns="46800"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54665" name="AutoShape 9"/>
            <p:cNvSpPr>
              <a:spLocks noChangeArrowheads="1"/>
            </p:cNvSpPr>
            <p:nvPr/>
          </p:nvSpPr>
          <p:spPr bwMode="auto">
            <a:xfrm>
              <a:off x="2040" y="936"/>
              <a:ext cx="1068" cy="204"/>
            </a:xfrm>
            <a:prstGeom prst="curvedDownArrow">
              <a:avLst>
                <a:gd name="adj1" fmla="val 104706"/>
                <a:gd name="adj2" fmla="val 209412"/>
                <a:gd name="adj3" fmla="val 33333"/>
              </a:avLst>
            </a:prstGeom>
            <a:noFill/>
            <a:ln w="38100">
              <a:solidFill>
                <a:srgbClr val="CC0000"/>
              </a:solidFill>
              <a:miter lim="800000"/>
              <a:headEnd/>
              <a:tailEnd/>
            </a:ln>
            <a:effectLst/>
          </p:spPr>
          <p:txBody>
            <a:bodyPr wrap="none" lIns="90000" tIns="46800" rIns="90000" bIns="46800"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54666" name="Oval 10"/>
            <p:cNvSpPr>
              <a:spLocks noChangeArrowheads="1"/>
            </p:cNvSpPr>
            <p:nvPr/>
          </p:nvSpPr>
          <p:spPr bwMode="auto">
            <a:xfrm>
              <a:off x="2736" y="1176"/>
              <a:ext cx="984" cy="324"/>
            </a:xfrm>
            <a:prstGeom prst="ellipse">
              <a:avLst/>
            </a:prstGeom>
            <a:noFill/>
            <a:ln w="38100">
              <a:solidFill>
                <a:srgbClr val="CC0000"/>
              </a:solidFill>
              <a:round/>
              <a:headEnd/>
              <a:tailEnd/>
            </a:ln>
            <a:effectLst/>
          </p:spPr>
          <p:txBody>
            <a:bodyPr wrap="none" lIns="90000" tIns="46800" rIns="90000" bIns="46800" anchor="ctr"/>
            <a:lstStyle/>
            <a:p>
              <a:pPr>
                <a:defRPr/>
              </a:pPr>
              <a:endParaRPr lang="zh-CN" altLang="en-US" b="1">
                <a:latin typeface="Times New Roman" panose="02020603050405020304" pitchFamily="18" charset="0"/>
                <a:cs typeface="Times New Roman" panose="02020603050405020304" pitchFamily="18" charset="0"/>
              </a:endParaRPr>
            </a:p>
          </p:txBody>
        </p:sp>
      </p:grpSp>
      <p:grpSp>
        <p:nvGrpSpPr>
          <p:cNvPr id="3" name="Group 11"/>
          <p:cNvGrpSpPr>
            <a:grpSpLocks/>
          </p:cNvGrpSpPr>
          <p:nvPr/>
        </p:nvGrpSpPr>
        <p:grpSpPr bwMode="auto">
          <a:xfrm>
            <a:off x="304943" y="2349500"/>
            <a:ext cx="3979720" cy="1127125"/>
            <a:chOff x="415" y="1584"/>
            <a:chExt cx="2584" cy="732"/>
          </a:xfrm>
        </p:grpSpPr>
        <p:graphicFrame>
          <p:nvGraphicFramePr>
            <p:cNvPr id="10246" name="Object 12"/>
            <p:cNvGraphicFramePr>
              <a:graphicFrameLocks noChangeAspect="1"/>
            </p:cNvGraphicFramePr>
            <p:nvPr/>
          </p:nvGraphicFramePr>
          <p:xfrm>
            <a:off x="939" y="1920"/>
            <a:ext cx="1748" cy="396"/>
          </p:xfrm>
          <a:graphic>
            <a:graphicData uri="http://schemas.openxmlformats.org/presentationml/2006/ole">
              <mc:AlternateContent xmlns:mc="http://schemas.openxmlformats.org/markup-compatibility/2006">
                <mc:Choice xmlns:v="urn:schemas-microsoft-com:vml" Requires="v">
                  <p:oleObj spid="_x0000_s8214" name="公式" r:id="rId7" imgW="1015920" imgH="228600" progId="Equation.3">
                    <p:embed/>
                  </p:oleObj>
                </mc:Choice>
                <mc:Fallback>
                  <p:oleObj name="公式" r:id="rId7" imgW="101592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9" y="1920"/>
                          <a:ext cx="1748" cy="3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7" name="Object 13"/>
            <p:cNvGraphicFramePr>
              <a:graphicFrameLocks noChangeAspect="1"/>
            </p:cNvGraphicFramePr>
            <p:nvPr/>
          </p:nvGraphicFramePr>
          <p:xfrm>
            <a:off x="902" y="1584"/>
            <a:ext cx="2097" cy="396"/>
          </p:xfrm>
          <a:graphic>
            <a:graphicData uri="http://schemas.openxmlformats.org/presentationml/2006/ole">
              <mc:AlternateContent xmlns:mc="http://schemas.openxmlformats.org/markup-compatibility/2006">
                <mc:Choice xmlns:v="urn:schemas-microsoft-com:vml" Requires="v">
                  <p:oleObj spid="_x0000_s8215" name="公式" r:id="rId9" imgW="1218960" imgH="228600" progId="Equation.3">
                    <p:embed/>
                  </p:oleObj>
                </mc:Choice>
                <mc:Fallback>
                  <p:oleObj name="公式" r:id="rId9" imgW="121896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2" y="1584"/>
                          <a:ext cx="2097" cy="3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62" name="Text Box 14"/>
            <p:cNvSpPr txBox="1">
              <a:spLocks noChangeArrowheads="1"/>
            </p:cNvSpPr>
            <p:nvPr/>
          </p:nvSpPr>
          <p:spPr bwMode="auto">
            <a:xfrm>
              <a:off x="420" y="1625"/>
              <a:ext cx="705" cy="340"/>
            </a:xfrm>
            <a:prstGeom prst="rect">
              <a:avLst/>
            </a:prstGeom>
            <a:noFill/>
            <a:ln w="28575">
              <a:noFill/>
              <a:miter lim="800000"/>
              <a:headEnd/>
              <a:tailEnd/>
            </a:ln>
          </p:spPr>
          <p:txBody>
            <a:bodyPr wrap="none" anchor="ctr">
              <a:spAutoFit/>
            </a:bodyPr>
            <a:lstStyle/>
            <a:p>
              <a:pPr algn="ctr">
                <a:spcBef>
                  <a:spcPct val="50000"/>
                </a:spcBef>
                <a:defRPr/>
              </a:pPr>
              <a:r>
                <a:rPr lang="zh-CN" altLang="en-US" sz="2800" b="1">
                  <a:latin typeface="Times New Roman" panose="02020603050405020304" pitchFamily="18" charset="0"/>
                  <a:cs typeface="Times New Roman" panose="02020603050405020304" pitchFamily="18" charset="0"/>
                </a:rPr>
                <a:t>（</a:t>
              </a:r>
              <a:r>
                <a:rPr lang="en-US" altLang="zh-CN" sz="2800" b="1">
                  <a:latin typeface="Times New Roman" panose="02020603050405020304" pitchFamily="18" charset="0"/>
                  <a:cs typeface="Times New Roman" panose="02020603050405020304" pitchFamily="18" charset="0"/>
                </a:rPr>
                <a:t>3</a:t>
              </a:r>
              <a:r>
                <a:rPr lang="zh-CN" altLang="en-US" sz="2800" b="1">
                  <a:latin typeface="Times New Roman" panose="02020603050405020304" pitchFamily="18" charset="0"/>
                  <a:cs typeface="Times New Roman" panose="02020603050405020304" pitchFamily="18" charset="0"/>
                </a:rPr>
                <a:t>）</a:t>
              </a:r>
            </a:p>
          </p:txBody>
        </p:sp>
        <p:sp>
          <p:nvSpPr>
            <p:cNvPr id="10263" name="Text Box 15"/>
            <p:cNvSpPr txBox="1">
              <a:spLocks noChangeArrowheads="1"/>
            </p:cNvSpPr>
            <p:nvPr/>
          </p:nvSpPr>
          <p:spPr bwMode="auto">
            <a:xfrm>
              <a:off x="415" y="1961"/>
              <a:ext cx="705" cy="340"/>
            </a:xfrm>
            <a:prstGeom prst="rect">
              <a:avLst/>
            </a:prstGeom>
            <a:noFill/>
            <a:ln w="28575">
              <a:noFill/>
              <a:miter lim="800000"/>
              <a:headEnd/>
              <a:tailEnd/>
            </a:ln>
          </p:spPr>
          <p:txBody>
            <a:bodyPr wrap="none" anchor="ctr">
              <a:spAutoFit/>
            </a:bodyPr>
            <a:lstStyle/>
            <a:p>
              <a:pPr algn="ctr">
                <a:spcBef>
                  <a:spcPct val="50000"/>
                </a:spcBef>
                <a:defRPr/>
              </a:pPr>
              <a:r>
                <a:rPr lang="zh-CN" altLang="en-US" sz="2800" b="1">
                  <a:latin typeface="Times New Roman" panose="02020603050405020304" pitchFamily="18" charset="0"/>
                  <a:cs typeface="Times New Roman" panose="02020603050405020304" pitchFamily="18" charset="0"/>
                </a:rPr>
                <a:t>（</a:t>
              </a:r>
              <a:r>
                <a:rPr lang="en-US" altLang="zh-CN" sz="2800" b="1">
                  <a:latin typeface="Times New Roman" panose="02020603050405020304" pitchFamily="18" charset="0"/>
                  <a:cs typeface="Times New Roman" panose="02020603050405020304" pitchFamily="18" charset="0"/>
                </a:rPr>
                <a:t>4</a:t>
              </a:r>
              <a:r>
                <a:rPr lang="zh-CN" altLang="en-US" sz="2800" b="1">
                  <a:latin typeface="Times New Roman" panose="02020603050405020304" pitchFamily="18" charset="0"/>
                  <a:cs typeface="Times New Roman" panose="02020603050405020304" pitchFamily="18" charset="0"/>
                </a:rPr>
                <a:t>）</a:t>
              </a:r>
            </a:p>
          </p:txBody>
        </p:sp>
      </p:grpSp>
      <p:grpSp>
        <p:nvGrpSpPr>
          <p:cNvPr id="4" name="Group 16"/>
          <p:cNvGrpSpPr>
            <a:grpSpLocks/>
          </p:cNvGrpSpPr>
          <p:nvPr/>
        </p:nvGrpSpPr>
        <p:grpSpPr bwMode="auto">
          <a:xfrm>
            <a:off x="4284663" y="2578100"/>
            <a:ext cx="1571625" cy="762000"/>
            <a:chOff x="2352" y="3168"/>
            <a:chExt cx="1095" cy="480"/>
          </a:xfrm>
        </p:grpSpPr>
        <p:sp>
          <p:nvSpPr>
            <p:cNvPr id="454673" name="AutoShape 17"/>
            <p:cNvSpPr>
              <a:spLocks/>
            </p:cNvSpPr>
            <p:nvPr/>
          </p:nvSpPr>
          <p:spPr bwMode="auto">
            <a:xfrm>
              <a:off x="2352" y="3168"/>
              <a:ext cx="149" cy="480"/>
            </a:xfrm>
            <a:prstGeom prst="rightBrace">
              <a:avLst>
                <a:gd name="adj1" fmla="val 26846"/>
                <a:gd name="adj2" fmla="val 48245"/>
              </a:avLst>
            </a:prstGeom>
            <a:noFill/>
            <a:ln w="28575">
              <a:solidFill>
                <a:srgbClr val="CC0000"/>
              </a:solidFill>
              <a:round/>
              <a:headEnd/>
              <a:tailEnd/>
            </a:ln>
            <a:effectLst/>
          </p:spPr>
          <p:txBody>
            <a:bodyPr wrap="none" anchor="ctr"/>
            <a:lstStyle/>
            <a:p>
              <a:pPr algn="ctr">
                <a:spcBef>
                  <a:spcPct val="50000"/>
                </a:spcBef>
                <a:defRPr/>
              </a:pPr>
              <a:endParaRPr lang="zh-CN" altLang="zh-CN" sz="3200" b="1">
                <a:solidFill>
                  <a:schemeClr val="accent2"/>
                </a:solidFill>
                <a:latin typeface="Times New Roman" panose="02020603050405020304" pitchFamily="18" charset="0"/>
                <a:cs typeface="Times New Roman" panose="02020603050405020304" pitchFamily="18" charset="0"/>
              </a:endParaRPr>
            </a:p>
          </p:txBody>
        </p:sp>
        <p:sp>
          <p:nvSpPr>
            <p:cNvPr id="454674" name="Rectangle 18"/>
            <p:cNvSpPr>
              <a:spLocks noChangeArrowheads="1"/>
            </p:cNvSpPr>
            <p:nvPr/>
          </p:nvSpPr>
          <p:spPr bwMode="auto">
            <a:xfrm>
              <a:off x="2572" y="3242"/>
              <a:ext cx="875" cy="327"/>
            </a:xfrm>
            <a:prstGeom prst="rect">
              <a:avLst/>
            </a:prstGeom>
            <a:noFill/>
            <a:ln w="28575">
              <a:noFill/>
              <a:prstDash val="sysDot"/>
              <a:miter lim="800000"/>
              <a:headEnd/>
              <a:tailEnd/>
            </a:ln>
            <a:effectLst/>
          </p:spPr>
          <p:txBody>
            <a:bodyPr wrap="none" anchor="ctr">
              <a:spAutoFit/>
            </a:bodyPr>
            <a:lstStyle/>
            <a:p>
              <a:pPr algn="ctr">
                <a:spcBef>
                  <a:spcPct val="50000"/>
                </a:spcBef>
                <a:defRPr/>
              </a:pPr>
              <a:r>
                <a:rPr lang="zh-CN" altLang="en-US" sz="2800" b="1">
                  <a:solidFill>
                    <a:srgbClr val="000099"/>
                  </a:solidFill>
                  <a:latin typeface="Times New Roman" panose="02020603050405020304" pitchFamily="18" charset="0"/>
                  <a:cs typeface="Times New Roman" panose="02020603050405020304" pitchFamily="18" charset="0"/>
                </a:rPr>
                <a:t>对偶式</a:t>
              </a:r>
            </a:p>
          </p:txBody>
        </p:sp>
      </p:grpSp>
      <p:grpSp>
        <p:nvGrpSpPr>
          <p:cNvPr id="5" name="Group 19"/>
          <p:cNvGrpSpPr>
            <a:grpSpLocks/>
          </p:cNvGrpSpPr>
          <p:nvPr/>
        </p:nvGrpSpPr>
        <p:grpSpPr bwMode="auto">
          <a:xfrm>
            <a:off x="376459" y="4864100"/>
            <a:ext cx="4195541" cy="1120775"/>
            <a:chOff x="460" y="3168"/>
            <a:chExt cx="2738" cy="732"/>
          </a:xfrm>
        </p:grpSpPr>
        <p:graphicFrame>
          <p:nvGraphicFramePr>
            <p:cNvPr id="10244" name="Object 20"/>
            <p:cNvGraphicFramePr>
              <a:graphicFrameLocks noChangeAspect="1"/>
            </p:cNvGraphicFramePr>
            <p:nvPr/>
          </p:nvGraphicFramePr>
          <p:xfrm>
            <a:off x="1035" y="3504"/>
            <a:ext cx="2163" cy="396"/>
          </p:xfrm>
          <a:graphic>
            <a:graphicData uri="http://schemas.openxmlformats.org/presentationml/2006/ole">
              <mc:AlternateContent xmlns:mc="http://schemas.openxmlformats.org/markup-compatibility/2006">
                <mc:Choice xmlns:v="urn:schemas-microsoft-com:vml" Requires="v">
                  <p:oleObj spid="_x0000_s8216" name="公式" r:id="rId11" imgW="1257120" imgH="228600" progId="Equation.3">
                    <p:embed/>
                  </p:oleObj>
                </mc:Choice>
                <mc:Fallback>
                  <p:oleObj name="公式" r:id="rId11" imgW="125712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35" y="3504"/>
                          <a:ext cx="2163" cy="3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5" name="Object 21"/>
            <p:cNvGraphicFramePr>
              <a:graphicFrameLocks noChangeAspect="1"/>
            </p:cNvGraphicFramePr>
            <p:nvPr/>
          </p:nvGraphicFramePr>
          <p:xfrm>
            <a:off x="1047" y="3168"/>
            <a:ext cx="1723" cy="396"/>
          </p:xfrm>
          <a:graphic>
            <a:graphicData uri="http://schemas.openxmlformats.org/presentationml/2006/ole">
              <mc:AlternateContent xmlns:mc="http://schemas.openxmlformats.org/markup-compatibility/2006">
                <mc:Choice xmlns:v="urn:schemas-microsoft-com:vml" Requires="v">
                  <p:oleObj spid="_x0000_s8217" name="公式" r:id="rId13" imgW="1002960" imgH="228600" progId="Equation.3">
                    <p:embed/>
                  </p:oleObj>
                </mc:Choice>
                <mc:Fallback>
                  <p:oleObj name="公式" r:id="rId13" imgW="100296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47" y="3168"/>
                          <a:ext cx="1723" cy="3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58" name="Text Box 22"/>
            <p:cNvSpPr txBox="1">
              <a:spLocks noChangeArrowheads="1"/>
            </p:cNvSpPr>
            <p:nvPr/>
          </p:nvSpPr>
          <p:spPr bwMode="auto">
            <a:xfrm>
              <a:off x="460" y="3211"/>
              <a:ext cx="711" cy="342"/>
            </a:xfrm>
            <a:prstGeom prst="rect">
              <a:avLst/>
            </a:prstGeom>
            <a:noFill/>
            <a:ln w="28575">
              <a:noFill/>
              <a:miter lim="800000"/>
              <a:headEnd/>
              <a:tailEnd/>
            </a:ln>
          </p:spPr>
          <p:txBody>
            <a:bodyPr wrap="none" anchor="ctr">
              <a:spAutoFit/>
            </a:bodyPr>
            <a:lstStyle/>
            <a:p>
              <a:pPr algn="ctr">
                <a:spcBef>
                  <a:spcPct val="50000"/>
                </a:spcBef>
                <a:defRPr/>
              </a:pPr>
              <a:r>
                <a:rPr lang="zh-CN" altLang="en-US" sz="2800" b="1">
                  <a:latin typeface="Times New Roman" panose="02020603050405020304" pitchFamily="18" charset="0"/>
                  <a:cs typeface="Times New Roman" panose="02020603050405020304" pitchFamily="18" charset="0"/>
                </a:rPr>
                <a:t>（</a:t>
              </a:r>
              <a:r>
                <a:rPr lang="en-US" altLang="zh-CN" sz="2800" b="1">
                  <a:latin typeface="Times New Roman" panose="02020603050405020304" pitchFamily="18" charset="0"/>
                  <a:cs typeface="Times New Roman" panose="02020603050405020304" pitchFamily="18" charset="0"/>
                </a:rPr>
                <a:t>5</a:t>
              </a:r>
              <a:r>
                <a:rPr lang="zh-CN" altLang="en-US" sz="2800" b="1">
                  <a:latin typeface="Times New Roman" panose="02020603050405020304" pitchFamily="18" charset="0"/>
                  <a:cs typeface="Times New Roman" panose="02020603050405020304" pitchFamily="18" charset="0"/>
                </a:rPr>
                <a:t>）</a:t>
              </a:r>
            </a:p>
          </p:txBody>
        </p:sp>
        <p:sp>
          <p:nvSpPr>
            <p:cNvPr id="10259" name="Text Box 23"/>
            <p:cNvSpPr txBox="1">
              <a:spLocks noChangeArrowheads="1"/>
            </p:cNvSpPr>
            <p:nvPr/>
          </p:nvSpPr>
          <p:spPr bwMode="auto">
            <a:xfrm>
              <a:off x="460" y="3545"/>
              <a:ext cx="711" cy="342"/>
            </a:xfrm>
            <a:prstGeom prst="rect">
              <a:avLst/>
            </a:prstGeom>
            <a:noFill/>
            <a:ln w="28575">
              <a:noFill/>
              <a:miter lim="800000"/>
              <a:headEnd/>
              <a:tailEnd/>
            </a:ln>
          </p:spPr>
          <p:txBody>
            <a:bodyPr wrap="none" anchor="ctr">
              <a:spAutoFit/>
            </a:bodyPr>
            <a:lstStyle/>
            <a:p>
              <a:pPr algn="ctr">
                <a:spcBef>
                  <a:spcPct val="50000"/>
                </a:spcBef>
                <a:defRPr/>
              </a:pPr>
              <a:r>
                <a:rPr lang="zh-CN" altLang="en-US" sz="2800" b="1">
                  <a:latin typeface="Times New Roman" panose="02020603050405020304" pitchFamily="18" charset="0"/>
                  <a:cs typeface="Times New Roman" panose="02020603050405020304" pitchFamily="18" charset="0"/>
                </a:rPr>
                <a:t>（</a:t>
              </a:r>
              <a:r>
                <a:rPr lang="en-US" altLang="zh-CN" sz="2800" b="1">
                  <a:latin typeface="Times New Roman" panose="02020603050405020304" pitchFamily="18" charset="0"/>
                  <a:cs typeface="Times New Roman" panose="02020603050405020304" pitchFamily="18" charset="0"/>
                </a:rPr>
                <a:t>6</a:t>
              </a:r>
              <a:r>
                <a:rPr lang="zh-CN" altLang="en-US" sz="2800" b="1">
                  <a:latin typeface="Times New Roman" panose="02020603050405020304" pitchFamily="18" charset="0"/>
                  <a:cs typeface="Times New Roman" panose="02020603050405020304" pitchFamily="18" charset="0"/>
                </a:rPr>
                <a:t>）</a:t>
              </a:r>
            </a:p>
          </p:txBody>
        </p:sp>
      </p:grpSp>
      <p:grpSp>
        <p:nvGrpSpPr>
          <p:cNvPr id="6" name="Group 24"/>
          <p:cNvGrpSpPr>
            <a:grpSpLocks/>
          </p:cNvGrpSpPr>
          <p:nvPr/>
        </p:nvGrpSpPr>
        <p:grpSpPr bwMode="auto">
          <a:xfrm>
            <a:off x="4675188" y="5043488"/>
            <a:ext cx="1671637" cy="762000"/>
            <a:chOff x="2352" y="3168"/>
            <a:chExt cx="1053" cy="480"/>
          </a:xfrm>
        </p:grpSpPr>
        <p:sp>
          <p:nvSpPr>
            <p:cNvPr id="454681" name="AutoShape 25"/>
            <p:cNvSpPr>
              <a:spLocks/>
            </p:cNvSpPr>
            <p:nvPr/>
          </p:nvSpPr>
          <p:spPr bwMode="auto">
            <a:xfrm>
              <a:off x="2352" y="3168"/>
              <a:ext cx="149" cy="480"/>
            </a:xfrm>
            <a:prstGeom prst="rightBrace">
              <a:avLst>
                <a:gd name="adj1" fmla="val 26846"/>
                <a:gd name="adj2" fmla="val 48245"/>
              </a:avLst>
            </a:prstGeom>
            <a:noFill/>
            <a:ln w="28575">
              <a:solidFill>
                <a:srgbClr val="CC0000"/>
              </a:solidFill>
              <a:round/>
              <a:headEnd/>
              <a:tailEnd/>
            </a:ln>
            <a:effectLst/>
          </p:spPr>
          <p:txBody>
            <a:bodyPr wrap="none" anchor="ctr"/>
            <a:lstStyle/>
            <a:p>
              <a:pPr algn="ctr">
                <a:spcBef>
                  <a:spcPct val="50000"/>
                </a:spcBef>
                <a:defRPr/>
              </a:pPr>
              <a:endParaRPr lang="zh-CN" altLang="zh-CN" sz="3200" b="1">
                <a:solidFill>
                  <a:schemeClr val="accent2"/>
                </a:solidFill>
                <a:latin typeface="Times New Roman" panose="02020603050405020304" pitchFamily="18" charset="0"/>
                <a:cs typeface="Times New Roman" panose="02020603050405020304" pitchFamily="18" charset="0"/>
              </a:endParaRPr>
            </a:p>
          </p:txBody>
        </p:sp>
        <p:sp>
          <p:nvSpPr>
            <p:cNvPr id="454682" name="Rectangle 26"/>
            <p:cNvSpPr>
              <a:spLocks noChangeArrowheads="1"/>
            </p:cNvSpPr>
            <p:nvPr/>
          </p:nvSpPr>
          <p:spPr bwMode="auto">
            <a:xfrm>
              <a:off x="2614" y="3242"/>
              <a:ext cx="791" cy="327"/>
            </a:xfrm>
            <a:prstGeom prst="rect">
              <a:avLst/>
            </a:prstGeom>
            <a:noFill/>
            <a:ln w="28575">
              <a:noFill/>
              <a:prstDash val="sysDot"/>
              <a:miter lim="800000"/>
              <a:headEnd/>
              <a:tailEnd/>
            </a:ln>
            <a:effectLst/>
          </p:spPr>
          <p:txBody>
            <a:bodyPr wrap="none" anchor="ctr">
              <a:spAutoFit/>
            </a:bodyPr>
            <a:lstStyle/>
            <a:p>
              <a:pPr algn="ctr">
                <a:spcBef>
                  <a:spcPct val="50000"/>
                </a:spcBef>
                <a:defRPr/>
              </a:pPr>
              <a:r>
                <a:rPr lang="zh-CN" altLang="en-US" sz="2800" b="1">
                  <a:solidFill>
                    <a:srgbClr val="000099"/>
                  </a:solidFill>
                  <a:latin typeface="Times New Roman" panose="02020603050405020304" pitchFamily="18" charset="0"/>
                  <a:cs typeface="Times New Roman" panose="02020603050405020304" pitchFamily="18" charset="0"/>
                </a:rPr>
                <a:t>对偶式</a:t>
              </a:r>
            </a:p>
          </p:txBody>
        </p:sp>
      </p:grpSp>
    </p:spTree>
    <p:extLst>
      <p:ext uri="{BB962C8B-B14F-4D97-AF65-F5344CB8AC3E}">
        <p14:creationId xmlns:p14="http://schemas.microsoft.com/office/powerpoint/2010/main" val="14522041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4658"/>
                                        </p:tgtEl>
                                        <p:attrNameLst>
                                          <p:attrName>style.visibility</p:attrName>
                                        </p:attrNameLst>
                                      </p:cBhvr>
                                      <p:to>
                                        <p:strVal val="visible"/>
                                      </p:to>
                                    </p:set>
                                    <p:animEffect transition="in" filter="wipe(left)">
                                      <p:cBhvr>
                                        <p:cTn id="7" dur="500"/>
                                        <p:tgtEl>
                                          <p:spTgt spid="4546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par>
                          <p:cTn id="13" fill="hold" nodeType="afterGroup">
                            <p:stCondLst>
                              <p:cond delay="500"/>
                            </p:stCondLst>
                            <p:childTnLst>
                              <p:par>
                                <p:cTn id="14" presetID="22" presetClass="entr" presetSubtype="2"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right)">
                                      <p:cBhvr>
                                        <p:cTn id="16" dur="500"/>
                                        <p:tgtEl>
                                          <p:spTgt spid="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54659"/>
                                        </p:tgtEl>
                                        <p:attrNameLst>
                                          <p:attrName>style.visibility</p:attrName>
                                        </p:attrNameLst>
                                      </p:cBhvr>
                                      <p:to>
                                        <p:strVal val="visible"/>
                                      </p:to>
                                    </p:set>
                                    <p:animEffect transition="in" filter="wipe(left)">
                                      <p:cBhvr>
                                        <p:cTn id="21" dur="500"/>
                                        <p:tgtEl>
                                          <p:spTgt spid="45465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454662"/>
                                        </p:tgtEl>
                                        <p:attrNameLst>
                                          <p:attrName>style.visibility</p:attrName>
                                        </p:attrNameLst>
                                      </p:cBhvr>
                                      <p:to>
                                        <p:strVal val="visible"/>
                                      </p:to>
                                    </p:set>
                                    <p:animEffect transition="in" filter="wipe(left)">
                                      <p:cBhvr>
                                        <p:cTn id="26" dur="500"/>
                                        <p:tgtEl>
                                          <p:spTgt spid="45466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left)">
                                      <p:cBhvr>
                                        <p:cTn id="31"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454661"/>
                                        </p:tgtEl>
                                        <p:attrNameLst>
                                          <p:attrName>style.visibility</p:attrName>
                                        </p:attrNameLst>
                                      </p:cBhvr>
                                      <p:to>
                                        <p:strVal val="visible"/>
                                      </p:to>
                                    </p:set>
                                    <p:animEffect transition="in" filter="wipe(left)">
                                      <p:cBhvr>
                                        <p:cTn id="36" dur="500"/>
                                        <p:tgtEl>
                                          <p:spTgt spid="45466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454660"/>
                                        </p:tgtEl>
                                        <p:attrNameLst>
                                          <p:attrName>style.visibility</p:attrName>
                                        </p:attrNameLst>
                                      </p:cBhvr>
                                      <p:to>
                                        <p:strVal val="visible"/>
                                      </p:to>
                                    </p:set>
                                    <p:animEffect transition="in" filter="wipe(left)">
                                      <p:cBhvr>
                                        <p:cTn id="41" dur="500"/>
                                        <p:tgtEl>
                                          <p:spTgt spid="454660"/>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wipe(left)">
                                      <p:cBhvr>
                                        <p:cTn id="46" dur="500"/>
                                        <p:tgtEl>
                                          <p:spTgt spid="5"/>
                                        </p:tgtEl>
                                      </p:cBhvr>
                                    </p:animEffect>
                                  </p:childTnLst>
                                </p:cTn>
                              </p:par>
                            </p:childTnLst>
                          </p:cTn>
                        </p:par>
                        <p:par>
                          <p:cTn id="47" fill="hold" nodeType="afterGroup">
                            <p:stCondLst>
                              <p:cond delay="500"/>
                            </p:stCondLst>
                            <p:childTnLst>
                              <p:par>
                                <p:cTn id="48" presetID="22" presetClass="entr" presetSubtype="2" fill="hold" nodeType="after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wipe(right)">
                                      <p:cBhvr>
                                        <p:cTn id="5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658" grpId="0" autoUpdateAnimBg="0"/>
      <p:bldP spid="454659" grpId="0" autoUpdateAnimBg="0"/>
      <p:bldP spid="454661"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Rectangle 2"/>
          <p:cNvSpPr>
            <a:spLocks noChangeArrowheads="1"/>
          </p:cNvSpPr>
          <p:nvPr/>
        </p:nvSpPr>
        <p:spPr bwMode="auto">
          <a:xfrm>
            <a:off x="266700" y="609600"/>
            <a:ext cx="5410200" cy="457200"/>
          </a:xfrm>
          <a:prstGeom prst="rect">
            <a:avLst/>
          </a:prstGeom>
          <a:noFill/>
          <a:ln w="9525">
            <a:noFill/>
            <a:miter lim="800000"/>
            <a:headEnd/>
            <a:tailEnd/>
          </a:ln>
          <a:effectLst/>
        </p:spPr>
        <p:txBody>
          <a:bodyPr anchor="ctr"/>
          <a:lstStyle/>
          <a:p>
            <a:pPr>
              <a:defRPr/>
            </a:pPr>
            <a:r>
              <a:rPr lang="en-US" altLang="zh-CN" sz="3200" b="1">
                <a:solidFill>
                  <a:srgbClr val="000099"/>
                </a:solidFill>
                <a:latin typeface="Times New Roman" panose="02020603050405020304" pitchFamily="18" charset="0"/>
                <a:cs typeface="Times New Roman" panose="02020603050405020304" pitchFamily="18" charset="0"/>
              </a:rPr>
              <a:t>20. 5. 2   </a:t>
            </a:r>
            <a:r>
              <a:rPr lang="zh-CN" altLang="en-US" sz="3200" b="1">
                <a:solidFill>
                  <a:srgbClr val="000099"/>
                </a:solidFill>
                <a:latin typeface="Times New Roman" panose="02020603050405020304" pitchFamily="18" charset="0"/>
                <a:cs typeface="Times New Roman" panose="02020603050405020304" pitchFamily="18" charset="0"/>
              </a:rPr>
              <a:t>逻辑函数的表示方法</a:t>
            </a:r>
          </a:p>
        </p:txBody>
      </p:sp>
      <p:grpSp>
        <p:nvGrpSpPr>
          <p:cNvPr id="2" name="Group 3"/>
          <p:cNvGrpSpPr>
            <a:grpSpLocks/>
          </p:cNvGrpSpPr>
          <p:nvPr/>
        </p:nvGrpSpPr>
        <p:grpSpPr bwMode="auto">
          <a:xfrm>
            <a:off x="266700" y="1158875"/>
            <a:ext cx="3875088" cy="1930400"/>
            <a:chOff x="482" y="820"/>
            <a:chExt cx="2441" cy="1182"/>
          </a:xfrm>
        </p:grpSpPr>
        <p:sp>
          <p:nvSpPr>
            <p:cNvPr id="455684" name="Rectangle 4"/>
            <p:cNvSpPr>
              <a:spLocks noChangeArrowheads="1"/>
            </p:cNvSpPr>
            <p:nvPr/>
          </p:nvSpPr>
          <p:spPr bwMode="auto">
            <a:xfrm>
              <a:off x="482" y="1204"/>
              <a:ext cx="1016" cy="318"/>
            </a:xfrm>
            <a:prstGeom prst="rect">
              <a:avLst/>
            </a:prstGeom>
            <a:noFill/>
            <a:ln w="28575">
              <a:noFill/>
              <a:miter lim="800000"/>
              <a:headEnd/>
              <a:tailEnd/>
            </a:ln>
            <a:effectLst/>
          </p:spPr>
          <p:txBody>
            <a:bodyPr anchor="ctr">
              <a:spAutoFit/>
            </a:bodyPr>
            <a:lstStyle/>
            <a:p>
              <a:pPr algn="ctr">
                <a:defRPr/>
              </a:pPr>
              <a:r>
                <a:rPr lang="zh-CN" altLang="en-US" sz="2800" b="1">
                  <a:solidFill>
                    <a:srgbClr val="CC0000"/>
                  </a:solidFill>
                  <a:latin typeface="Times New Roman" panose="02020603050405020304" pitchFamily="18" charset="0"/>
                  <a:cs typeface="Times New Roman" panose="02020603050405020304" pitchFamily="18" charset="0"/>
                </a:rPr>
                <a:t>表示方法</a:t>
              </a:r>
            </a:p>
          </p:txBody>
        </p:sp>
        <p:sp>
          <p:nvSpPr>
            <p:cNvPr id="455685" name="AutoShape 5"/>
            <p:cNvSpPr>
              <a:spLocks/>
            </p:cNvSpPr>
            <p:nvPr/>
          </p:nvSpPr>
          <p:spPr bwMode="auto">
            <a:xfrm>
              <a:off x="1584" y="912"/>
              <a:ext cx="96" cy="1008"/>
            </a:xfrm>
            <a:prstGeom prst="leftBrace">
              <a:avLst>
                <a:gd name="adj1" fmla="val 87500"/>
                <a:gd name="adj2" fmla="val 50000"/>
              </a:avLst>
            </a:prstGeom>
            <a:noFill/>
            <a:ln w="38100">
              <a:solidFill>
                <a:srgbClr val="0000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55686" name="Rectangle 6"/>
            <p:cNvSpPr>
              <a:spLocks noChangeArrowheads="1"/>
            </p:cNvSpPr>
            <p:nvPr/>
          </p:nvSpPr>
          <p:spPr bwMode="auto">
            <a:xfrm>
              <a:off x="1681" y="1109"/>
              <a:ext cx="791" cy="318"/>
            </a:xfrm>
            <a:prstGeom prst="rect">
              <a:avLst/>
            </a:prstGeom>
            <a:noFill/>
            <a:ln w="28575">
              <a:noFill/>
              <a:miter lim="800000"/>
              <a:headEnd/>
              <a:tailEnd/>
            </a:ln>
            <a:effectLst/>
          </p:spPr>
          <p:txBody>
            <a:bodyPr wrap="none" anchor="ctr">
              <a:spAutoFit/>
            </a:bodyPr>
            <a:lstStyle/>
            <a:p>
              <a:pPr algn="ctr">
                <a:defRPr/>
              </a:pPr>
              <a:r>
                <a:rPr lang="zh-CN" altLang="en-US" sz="2800" b="1">
                  <a:solidFill>
                    <a:srgbClr val="000099"/>
                  </a:solidFill>
                  <a:latin typeface="Times New Roman" panose="02020603050405020304" pitchFamily="18" charset="0"/>
                  <a:cs typeface="Times New Roman" panose="02020603050405020304" pitchFamily="18" charset="0"/>
                </a:rPr>
                <a:t>逻辑式</a:t>
              </a:r>
            </a:p>
          </p:txBody>
        </p:sp>
        <p:sp>
          <p:nvSpPr>
            <p:cNvPr id="455687" name="Rectangle 7"/>
            <p:cNvSpPr>
              <a:spLocks noChangeArrowheads="1"/>
            </p:cNvSpPr>
            <p:nvPr/>
          </p:nvSpPr>
          <p:spPr bwMode="auto">
            <a:xfrm>
              <a:off x="1682" y="820"/>
              <a:ext cx="1241" cy="318"/>
            </a:xfrm>
            <a:prstGeom prst="rect">
              <a:avLst/>
            </a:prstGeom>
            <a:noFill/>
            <a:ln w="28575">
              <a:noFill/>
              <a:miter lim="800000"/>
              <a:headEnd/>
              <a:tailEnd/>
            </a:ln>
            <a:effectLst/>
          </p:spPr>
          <p:txBody>
            <a:bodyPr wrap="none" anchor="ctr">
              <a:spAutoFit/>
            </a:bodyPr>
            <a:lstStyle/>
            <a:p>
              <a:pPr algn="ctr">
                <a:defRPr/>
              </a:pPr>
              <a:r>
                <a:rPr lang="zh-CN" altLang="en-US" sz="2800" b="1">
                  <a:solidFill>
                    <a:srgbClr val="000099"/>
                  </a:solidFill>
                  <a:latin typeface="Times New Roman" panose="02020603050405020304" pitchFamily="18" charset="0"/>
                  <a:cs typeface="Times New Roman" panose="02020603050405020304" pitchFamily="18" charset="0"/>
                </a:rPr>
                <a:t>逻辑状态表</a:t>
              </a:r>
            </a:p>
          </p:txBody>
        </p:sp>
        <p:sp>
          <p:nvSpPr>
            <p:cNvPr id="455688" name="Rectangle 8"/>
            <p:cNvSpPr>
              <a:spLocks noChangeArrowheads="1"/>
            </p:cNvSpPr>
            <p:nvPr/>
          </p:nvSpPr>
          <p:spPr bwMode="auto">
            <a:xfrm>
              <a:off x="1681" y="1396"/>
              <a:ext cx="791" cy="318"/>
            </a:xfrm>
            <a:prstGeom prst="rect">
              <a:avLst/>
            </a:prstGeom>
            <a:noFill/>
            <a:ln w="28575">
              <a:noFill/>
              <a:miter lim="800000"/>
              <a:headEnd/>
              <a:tailEnd/>
            </a:ln>
            <a:effectLst/>
          </p:spPr>
          <p:txBody>
            <a:bodyPr wrap="none" anchor="ctr">
              <a:spAutoFit/>
            </a:bodyPr>
            <a:lstStyle/>
            <a:p>
              <a:pPr algn="ctr">
                <a:defRPr/>
              </a:pPr>
              <a:r>
                <a:rPr lang="zh-CN" altLang="en-US" sz="2800" b="1">
                  <a:solidFill>
                    <a:srgbClr val="000099"/>
                  </a:solidFill>
                  <a:latin typeface="Times New Roman" panose="02020603050405020304" pitchFamily="18" charset="0"/>
                  <a:cs typeface="Times New Roman" panose="02020603050405020304" pitchFamily="18" charset="0"/>
                </a:rPr>
                <a:t>逻辑图</a:t>
              </a:r>
            </a:p>
          </p:txBody>
        </p:sp>
        <p:sp>
          <p:nvSpPr>
            <p:cNvPr id="455689" name="Rectangle 9"/>
            <p:cNvSpPr>
              <a:spLocks noChangeArrowheads="1"/>
            </p:cNvSpPr>
            <p:nvPr/>
          </p:nvSpPr>
          <p:spPr bwMode="auto">
            <a:xfrm>
              <a:off x="1681" y="1684"/>
              <a:ext cx="791" cy="318"/>
            </a:xfrm>
            <a:prstGeom prst="rect">
              <a:avLst/>
            </a:prstGeom>
            <a:noFill/>
            <a:ln w="28575">
              <a:noFill/>
              <a:miter lim="800000"/>
              <a:headEnd/>
              <a:tailEnd/>
            </a:ln>
            <a:effectLst/>
          </p:spPr>
          <p:txBody>
            <a:bodyPr wrap="none" anchor="ctr">
              <a:spAutoFit/>
            </a:bodyPr>
            <a:lstStyle/>
            <a:p>
              <a:pPr algn="ctr">
                <a:defRPr/>
              </a:pPr>
              <a:r>
                <a:rPr lang="zh-CN" altLang="en-US" sz="2800" b="1">
                  <a:solidFill>
                    <a:srgbClr val="000099"/>
                  </a:solidFill>
                  <a:latin typeface="Times New Roman" panose="02020603050405020304" pitchFamily="18" charset="0"/>
                  <a:cs typeface="Times New Roman" panose="02020603050405020304" pitchFamily="18" charset="0"/>
                </a:rPr>
                <a:t>卡诺图</a:t>
              </a:r>
            </a:p>
          </p:txBody>
        </p:sp>
      </p:grpSp>
      <p:sp>
        <p:nvSpPr>
          <p:cNvPr id="455690" name="Rectangle 10"/>
          <p:cNvSpPr>
            <a:spLocks noChangeArrowheads="1"/>
          </p:cNvSpPr>
          <p:nvPr/>
        </p:nvSpPr>
        <p:spPr bwMode="auto">
          <a:xfrm>
            <a:off x="-36513" y="3054350"/>
            <a:ext cx="5838826" cy="519113"/>
          </a:xfrm>
          <a:prstGeom prst="rect">
            <a:avLst/>
          </a:prstGeom>
          <a:noFill/>
          <a:ln w="28575">
            <a:noFill/>
            <a:miter lim="800000"/>
            <a:headEnd/>
            <a:tailEnd/>
          </a:ln>
          <a:effectLst/>
        </p:spPr>
        <p:txBody>
          <a:bodyPr anchor="ctr">
            <a:spAutoFit/>
          </a:bodyPr>
          <a:lstStyle/>
          <a:p>
            <a:pPr algn="ctr">
              <a:defRPr/>
            </a:pPr>
            <a:r>
              <a:rPr lang="zh-CN" altLang="en-US" sz="2800" b="1">
                <a:latin typeface="Times New Roman" panose="02020603050405020304" pitchFamily="18" charset="0"/>
                <a:cs typeface="Times New Roman" panose="02020603050405020304" pitchFamily="18" charset="0"/>
              </a:rPr>
              <a:t>下面举例说明这四种表示方法。</a:t>
            </a:r>
          </a:p>
        </p:txBody>
      </p:sp>
      <p:sp>
        <p:nvSpPr>
          <p:cNvPr id="455691" name="Rectangle 11"/>
          <p:cNvSpPr>
            <a:spLocks noChangeArrowheads="1"/>
          </p:cNvSpPr>
          <p:nvPr/>
        </p:nvSpPr>
        <p:spPr bwMode="auto">
          <a:xfrm>
            <a:off x="317500" y="3581400"/>
            <a:ext cx="8575675" cy="2441575"/>
          </a:xfrm>
          <a:prstGeom prst="rect">
            <a:avLst/>
          </a:prstGeom>
          <a:noFill/>
          <a:ln w="28575">
            <a:noFill/>
            <a:miter lim="800000"/>
            <a:headEnd/>
            <a:tailEnd/>
          </a:ln>
          <a:effectLst/>
        </p:spPr>
        <p:txBody>
          <a:bodyPr anchor="ctr">
            <a:spAutoFit/>
          </a:bodyPr>
          <a:lstStyle/>
          <a:p>
            <a:pPr>
              <a:lnSpc>
                <a:spcPct val="110000"/>
              </a:lnSpc>
              <a:defRPr/>
            </a:pPr>
            <a:r>
              <a:rPr lang="en-US" altLang="zh-CN" sz="2800" b="1">
                <a:solidFill>
                  <a:srgbClr val="CC0000"/>
                </a:solidFill>
                <a:latin typeface="Times New Roman" panose="02020603050405020304" pitchFamily="18" charset="0"/>
                <a:cs typeface="Times New Roman" panose="02020603050405020304" pitchFamily="18" charset="0"/>
              </a:rPr>
              <a:t>       </a:t>
            </a:r>
            <a:r>
              <a:rPr lang="zh-CN" altLang="en-US" sz="2800" b="1">
                <a:solidFill>
                  <a:srgbClr val="CC0000"/>
                </a:solidFill>
                <a:latin typeface="Times New Roman" panose="02020603050405020304" pitchFamily="18" charset="0"/>
                <a:cs typeface="Times New Roman" panose="02020603050405020304" pitchFamily="18" charset="0"/>
              </a:rPr>
              <a:t>例：</a:t>
            </a:r>
            <a:r>
              <a:rPr lang="zh-CN" altLang="en-US" sz="2800" b="1">
                <a:latin typeface="Times New Roman" panose="02020603050405020304" pitchFamily="18" charset="0"/>
                <a:cs typeface="Times New Roman" panose="02020603050405020304" pitchFamily="18" charset="0"/>
              </a:rPr>
              <a:t>有一</a:t>
            </a:r>
            <a:r>
              <a:rPr lang="en-US" altLang="zh-CN" sz="2800" b="1">
                <a:latin typeface="Times New Roman" panose="02020603050405020304" pitchFamily="18" charset="0"/>
                <a:cs typeface="Times New Roman" panose="02020603050405020304" pitchFamily="18" charset="0"/>
              </a:rPr>
              <a:t>T</a:t>
            </a:r>
            <a:r>
              <a:rPr lang="zh-CN" altLang="en-US" sz="2800" b="1">
                <a:latin typeface="Times New Roman" panose="02020603050405020304" pitchFamily="18" charset="0"/>
                <a:cs typeface="Times New Roman" panose="02020603050405020304" pitchFamily="18" charset="0"/>
              </a:rPr>
              <a:t>形走廊，在相会处有一路灯</a:t>
            </a:r>
            <a:r>
              <a:rPr lang="en-US" altLang="zh-CN" sz="2800" b="1">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在进入走廊的</a:t>
            </a:r>
            <a:r>
              <a:rPr lang="en-US" altLang="zh-CN" sz="2800" b="1" i="1">
                <a:latin typeface="Times New Roman" panose="02020603050405020304" pitchFamily="18" charset="0"/>
                <a:cs typeface="Times New Roman" panose="02020603050405020304" pitchFamily="18" charset="0"/>
              </a:rPr>
              <a:t>A</a:t>
            </a:r>
            <a:r>
              <a:rPr lang="zh-CN" altLang="en-US" sz="2800" b="1" i="1">
                <a:latin typeface="Times New Roman" panose="02020603050405020304" pitchFamily="18" charset="0"/>
                <a:cs typeface="Times New Roman" panose="02020603050405020304" pitchFamily="18" charset="0"/>
              </a:rPr>
              <a:t>、</a:t>
            </a:r>
            <a:r>
              <a:rPr lang="en-US" altLang="zh-CN" sz="2800" b="1" i="1">
                <a:latin typeface="Times New Roman" panose="02020603050405020304" pitchFamily="18" charset="0"/>
                <a:cs typeface="Times New Roman" panose="02020603050405020304" pitchFamily="18" charset="0"/>
              </a:rPr>
              <a:t>B</a:t>
            </a:r>
            <a:r>
              <a:rPr lang="zh-CN" altLang="en-US" sz="2800" b="1" i="1">
                <a:latin typeface="Times New Roman" panose="02020603050405020304" pitchFamily="18" charset="0"/>
                <a:cs typeface="Times New Roman" panose="02020603050405020304" pitchFamily="18" charset="0"/>
              </a:rPr>
              <a:t>、</a:t>
            </a:r>
            <a:r>
              <a:rPr lang="en-US" altLang="zh-CN" sz="2800" b="1" i="1">
                <a:latin typeface="Times New Roman" panose="02020603050405020304" pitchFamily="18" charset="0"/>
                <a:cs typeface="Times New Roman" panose="02020603050405020304" pitchFamily="18" charset="0"/>
              </a:rPr>
              <a:t>C</a:t>
            </a:r>
            <a:r>
              <a:rPr lang="zh-CN" altLang="zh-CN" sz="2800" b="1">
                <a:latin typeface="Times New Roman" panose="02020603050405020304" pitchFamily="18" charset="0"/>
                <a:cs typeface="Times New Roman" panose="02020603050405020304" pitchFamily="18" charset="0"/>
              </a:rPr>
              <a:t>三地各有控制开关，都能独立进行控制。任意闭合一个开关</a:t>
            </a:r>
            <a:r>
              <a:rPr lang="en-US" altLang="zh-CN" sz="2800" b="1">
                <a:latin typeface="Times New Roman" panose="02020603050405020304" pitchFamily="18" charset="0"/>
                <a:cs typeface="Times New Roman" panose="02020603050405020304" pitchFamily="18" charset="0"/>
              </a:rPr>
              <a:t>, </a:t>
            </a:r>
            <a:r>
              <a:rPr lang="zh-CN" altLang="zh-CN" sz="2800" b="1">
                <a:latin typeface="Times New Roman" panose="02020603050405020304" pitchFamily="18" charset="0"/>
                <a:cs typeface="Times New Roman" panose="02020603050405020304" pitchFamily="18" charset="0"/>
              </a:rPr>
              <a:t>灯亮；任意闭合两个开关</a:t>
            </a:r>
            <a:r>
              <a:rPr lang="en-US" altLang="zh-CN" sz="2800" b="1">
                <a:latin typeface="Times New Roman" panose="02020603050405020304" pitchFamily="18" charset="0"/>
                <a:cs typeface="Times New Roman" panose="02020603050405020304" pitchFamily="18" charset="0"/>
              </a:rPr>
              <a:t>,  </a:t>
            </a:r>
            <a:r>
              <a:rPr lang="zh-CN" altLang="zh-CN" sz="2800" b="1">
                <a:latin typeface="Times New Roman" panose="02020603050405020304" pitchFamily="18" charset="0"/>
                <a:cs typeface="Times New Roman" panose="02020603050405020304" pitchFamily="18" charset="0"/>
              </a:rPr>
              <a:t>灯灭；三个开关同时闭合，灯亮。设</a:t>
            </a:r>
            <a:r>
              <a:rPr lang="en-US" altLang="zh-CN" sz="2800" b="1" i="1">
                <a:latin typeface="Times New Roman" panose="02020603050405020304" pitchFamily="18" charset="0"/>
                <a:cs typeface="Times New Roman" panose="02020603050405020304" pitchFamily="18" charset="0"/>
              </a:rPr>
              <a:t>A</a:t>
            </a:r>
            <a:r>
              <a:rPr lang="zh-CN" altLang="en-US" sz="2800" b="1" i="1">
                <a:latin typeface="Times New Roman" panose="02020603050405020304" pitchFamily="18" charset="0"/>
                <a:cs typeface="Times New Roman" panose="02020603050405020304" pitchFamily="18" charset="0"/>
              </a:rPr>
              <a:t>、</a:t>
            </a:r>
            <a:r>
              <a:rPr lang="en-US" altLang="zh-CN" sz="2800" b="1" i="1">
                <a:latin typeface="Times New Roman" panose="02020603050405020304" pitchFamily="18" charset="0"/>
                <a:cs typeface="Times New Roman" panose="02020603050405020304" pitchFamily="18" charset="0"/>
              </a:rPr>
              <a:t>B</a:t>
            </a:r>
            <a:r>
              <a:rPr lang="zh-CN" altLang="en-US" sz="2800" b="1" i="1">
                <a:latin typeface="Times New Roman" panose="02020603050405020304" pitchFamily="18" charset="0"/>
                <a:cs typeface="Times New Roman" panose="02020603050405020304" pitchFamily="18" charset="0"/>
              </a:rPr>
              <a:t>、</a:t>
            </a:r>
            <a:r>
              <a:rPr lang="en-US" altLang="zh-CN" sz="2800" b="1" i="1">
                <a:latin typeface="Times New Roman" panose="02020603050405020304" pitchFamily="18" charset="0"/>
                <a:cs typeface="Times New Roman" panose="02020603050405020304" pitchFamily="18" charset="0"/>
              </a:rPr>
              <a:t>C</a:t>
            </a:r>
            <a:r>
              <a:rPr lang="zh-CN" altLang="en-US" sz="2800" b="1">
                <a:latin typeface="Times New Roman" panose="02020603050405020304" pitchFamily="18" charset="0"/>
                <a:cs typeface="Times New Roman" panose="02020603050405020304" pitchFamily="18" charset="0"/>
              </a:rPr>
              <a:t>代表三个开关</a:t>
            </a:r>
            <a:r>
              <a:rPr lang="en-US" altLang="zh-CN" sz="2800" b="1">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输入变量</a:t>
            </a:r>
            <a:r>
              <a:rPr lang="en-US" altLang="zh-CN" sz="2800" b="1">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a:t>
            </a:r>
            <a:r>
              <a:rPr lang="en-US" altLang="zh-CN" sz="2800" b="1" i="1">
                <a:latin typeface="Times New Roman" panose="02020603050405020304" pitchFamily="18" charset="0"/>
                <a:cs typeface="Times New Roman" panose="02020603050405020304" pitchFamily="18" charset="0"/>
              </a:rPr>
              <a:t>Y </a:t>
            </a:r>
            <a:r>
              <a:rPr lang="zh-CN" altLang="en-US" sz="2800" b="1">
                <a:latin typeface="Times New Roman" panose="02020603050405020304" pitchFamily="18" charset="0"/>
                <a:cs typeface="Times New Roman" panose="02020603050405020304" pitchFamily="18" charset="0"/>
              </a:rPr>
              <a:t>代表灯</a:t>
            </a:r>
            <a:r>
              <a:rPr lang="en-US" altLang="zh-CN" sz="2800" b="1">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输出变量</a:t>
            </a:r>
            <a:r>
              <a:rPr lang="en-US" altLang="zh-CN" sz="2800" b="1">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6990818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55690"/>
                                        </p:tgtEl>
                                        <p:attrNameLst>
                                          <p:attrName>style.visibility</p:attrName>
                                        </p:attrNameLst>
                                      </p:cBhvr>
                                      <p:to>
                                        <p:strVal val="visible"/>
                                      </p:to>
                                    </p:set>
                                    <p:animEffect transition="in" filter="wipe(left)">
                                      <p:cBhvr>
                                        <p:cTn id="12" dur="500"/>
                                        <p:tgtEl>
                                          <p:spTgt spid="45569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55691"/>
                                        </p:tgtEl>
                                        <p:attrNameLst>
                                          <p:attrName>style.visibility</p:attrName>
                                        </p:attrNameLst>
                                      </p:cBhvr>
                                      <p:to>
                                        <p:strVal val="visible"/>
                                      </p:to>
                                    </p:set>
                                    <p:animEffect transition="in" filter="wipe(left)">
                                      <p:cBhvr>
                                        <p:cTn id="17" dur="500"/>
                                        <p:tgtEl>
                                          <p:spTgt spid="4556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5690" grpId="0" autoUpdateAnimBg="0"/>
      <p:bldP spid="455691"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Rectangle 2"/>
          <p:cNvSpPr>
            <a:spLocks noChangeArrowheads="1"/>
          </p:cNvSpPr>
          <p:nvPr/>
        </p:nvSpPr>
        <p:spPr bwMode="auto">
          <a:xfrm>
            <a:off x="621232" y="1651094"/>
            <a:ext cx="2860675" cy="519113"/>
          </a:xfrm>
          <a:prstGeom prst="rect">
            <a:avLst/>
          </a:prstGeom>
          <a:noFill/>
          <a:ln w="9525" cap="sq">
            <a:noFill/>
            <a:miter lim="800000"/>
            <a:headEnd/>
            <a:tailEnd/>
          </a:ln>
          <a:effectLst/>
        </p:spPr>
        <p:txBody>
          <a:bodyPr wrap="none">
            <a:spAutoFit/>
          </a:bodyPr>
          <a:lstStyle/>
          <a:p>
            <a:pPr>
              <a:spcBef>
                <a:spcPct val="50000"/>
              </a:spcBef>
              <a:defRPr/>
            </a:pPr>
            <a:r>
              <a:rPr lang="en-US" altLang="zh-CN" sz="2800" b="1">
                <a:solidFill>
                  <a:srgbClr val="E60000"/>
                </a:solidFill>
                <a:latin typeface="Times New Roman" panose="02020603050405020304" pitchFamily="18" charset="0"/>
                <a:cs typeface="Times New Roman" panose="02020603050405020304" pitchFamily="18" charset="0"/>
              </a:rPr>
              <a:t> 1.  </a:t>
            </a:r>
            <a:r>
              <a:rPr lang="zh-CN" altLang="en-US" sz="2800" b="1">
                <a:solidFill>
                  <a:srgbClr val="E60000"/>
                </a:solidFill>
                <a:latin typeface="Times New Roman" panose="02020603050405020304" pitchFamily="18" charset="0"/>
                <a:cs typeface="Times New Roman" panose="02020603050405020304" pitchFamily="18" charset="0"/>
              </a:rPr>
              <a:t>列逻辑状态表</a:t>
            </a:r>
          </a:p>
        </p:txBody>
      </p:sp>
      <p:grpSp>
        <p:nvGrpSpPr>
          <p:cNvPr id="92163" name="Group 3"/>
          <p:cNvGrpSpPr>
            <a:grpSpLocks/>
          </p:cNvGrpSpPr>
          <p:nvPr/>
        </p:nvGrpSpPr>
        <p:grpSpPr bwMode="auto">
          <a:xfrm>
            <a:off x="692670" y="657319"/>
            <a:ext cx="5895975" cy="976313"/>
            <a:chOff x="901" y="432"/>
            <a:chExt cx="3714" cy="615"/>
          </a:xfrm>
        </p:grpSpPr>
        <p:sp>
          <p:nvSpPr>
            <p:cNvPr id="456708" name="Rectangle 4"/>
            <p:cNvSpPr>
              <a:spLocks noChangeArrowheads="1"/>
            </p:cNvSpPr>
            <p:nvPr/>
          </p:nvSpPr>
          <p:spPr bwMode="auto">
            <a:xfrm>
              <a:off x="901" y="432"/>
              <a:ext cx="3714" cy="327"/>
            </a:xfrm>
            <a:prstGeom prst="rect">
              <a:avLst/>
            </a:prstGeom>
            <a:noFill/>
            <a:ln w="28575">
              <a:noFill/>
              <a:miter lim="800000"/>
              <a:headEnd/>
              <a:tailEnd/>
            </a:ln>
            <a:effectLst/>
          </p:spPr>
          <p:txBody>
            <a:bodyPr wrap="none" anchor="ctr">
              <a:spAutoFit/>
            </a:bodyPr>
            <a:lstStyle/>
            <a:p>
              <a:pPr algn="ctr">
                <a:defRPr/>
              </a:pPr>
              <a:r>
                <a:rPr lang="zh-CN" altLang="en-US" sz="2800" b="1">
                  <a:latin typeface="Times New Roman" panose="02020603050405020304" pitchFamily="18" charset="0"/>
                  <a:cs typeface="Times New Roman" panose="02020603050405020304" pitchFamily="18" charset="0"/>
                </a:rPr>
                <a:t>设：开关闭合其状态为 </a:t>
              </a:r>
              <a:r>
                <a:rPr lang="en-US" altLang="zh-CN" sz="2800" b="1">
                  <a:solidFill>
                    <a:srgbClr val="CC0000"/>
                  </a:solidFill>
                  <a:latin typeface="Times New Roman" panose="02020603050405020304" pitchFamily="18" charset="0"/>
                  <a:cs typeface="Times New Roman" panose="02020603050405020304" pitchFamily="18" charset="0"/>
                </a:rPr>
                <a:t>1 </a:t>
              </a:r>
              <a:r>
                <a:rPr lang="zh-CN" altLang="en-US" sz="2800" b="1">
                  <a:latin typeface="Times New Roman" panose="02020603050405020304" pitchFamily="18" charset="0"/>
                  <a:cs typeface="Times New Roman" panose="02020603050405020304" pitchFamily="18" charset="0"/>
                </a:rPr>
                <a:t>，断开为</a:t>
              </a:r>
              <a:r>
                <a:rPr lang="zh-CN" altLang="en-US" sz="2800" b="1">
                  <a:solidFill>
                    <a:srgbClr val="CC0000"/>
                  </a:solidFill>
                  <a:latin typeface="Times New Roman" panose="02020603050405020304" pitchFamily="18" charset="0"/>
                  <a:cs typeface="Times New Roman" panose="02020603050405020304" pitchFamily="18" charset="0"/>
                </a:rPr>
                <a:t> </a:t>
              </a:r>
              <a:r>
                <a:rPr lang="en-US" altLang="zh-CN" sz="2800" b="1">
                  <a:solidFill>
                    <a:srgbClr val="CC0000"/>
                  </a:solidFill>
                  <a:latin typeface="Times New Roman" panose="02020603050405020304" pitchFamily="18" charset="0"/>
                  <a:cs typeface="Times New Roman" panose="02020603050405020304" pitchFamily="18" charset="0"/>
                </a:rPr>
                <a:t>0 </a:t>
              </a:r>
              <a:endParaRPr lang="en-US" altLang="zh-CN" sz="2800" b="1">
                <a:latin typeface="Times New Roman" panose="02020603050405020304" pitchFamily="18" charset="0"/>
                <a:cs typeface="Times New Roman" panose="02020603050405020304" pitchFamily="18" charset="0"/>
              </a:endParaRPr>
            </a:p>
          </p:txBody>
        </p:sp>
        <p:sp>
          <p:nvSpPr>
            <p:cNvPr id="456709" name="Rectangle 5"/>
            <p:cNvSpPr>
              <a:spLocks noChangeArrowheads="1"/>
            </p:cNvSpPr>
            <p:nvPr/>
          </p:nvSpPr>
          <p:spPr bwMode="auto">
            <a:xfrm>
              <a:off x="1391" y="720"/>
              <a:ext cx="2589" cy="327"/>
            </a:xfrm>
            <a:prstGeom prst="rect">
              <a:avLst/>
            </a:prstGeom>
            <a:noFill/>
            <a:ln w="28575">
              <a:noFill/>
              <a:miter lim="800000"/>
              <a:headEnd/>
              <a:tailEnd/>
            </a:ln>
            <a:effectLst/>
          </p:spPr>
          <p:txBody>
            <a:bodyPr wrap="none" anchor="ctr">
              <a:spAutoFit/>
            </a:bodyPr>
            <a:lstStyle/>
            <a:p>
              <a:pPr algn="ctr">
                <a:defRPr/>
              </a:pPr>
              <a:r>
                <a:rPr lang="zh-CN" altLang="en-US" sz="2800" b="1">
                  <a:latin typeface="Times New Roman" panose="02020603050405020304" pitchFamily="18" charset="0"/>
                  <a:cs typeface="Times New Roman" panose="02020603050405020304" pitchFamily="18" charset="0"/>
                </a:rPr>
                <a:t>灯亮状态为 </a:t>
              </a:r>
              <a:r>
                <a:rPr lang="en-US" altLang="zh-CN" sz="2800" b="1">
                  <a:solidFill>
                    <a:srgbClr val="CC0000"/>
                  </a:solidFill>
                  <a:latin typeface="Times New Roman" panose="02020603050405020304" pitchFamily="18" charset="0"/>
                  <a:cs typeface="Times New Roman" panose="02020603050405020304" pitchFamily="18" charset="0"/>
                </a:rPr>
                <a:t>1 </a:t>
              </a:r>
              <a:r>
                <a:rPr lang="zh-CN" altLang="en-US" sz="2800" b="1">
                  <a:latin typeface="Times New Roman" panose="02020603050405020304" pitchFamily="18" charset="0"/>
                  <a:cs typeface="Times New Roman" panose="02020603050405020304" pitchFamily="18" charset="0"/>
                </a:rPr>
                <a:t>，灯灭为</a:t>
              </a:r>
              <a:r>
                <a:rPr lang="zh-CN" altLang="en-US" sz="2800" b="1">
                  <a:solidFill>
                    <a:srgbClr val="CC0000"/>
                  </a:solidFill>
                  <a:latin typeface="Times New Roman" panose="02020603050405020304" pitchFamily="18" charset="0"/>
                  <a:cs typeface="Times New Roman" panose="02020603050405020304" pitchFamily="18" charset="0"/>
                </a:rPr>
                <a:t> </a:t>
              </a:r>
              <a:r>
                <a:rPr lang="en-US" altLang="zh-CN" sz="2800" b="1">
                  <a:solidFill>
                    <a:srgbClr val="CC0000"/>
                  </a:solidFill>
                  <a:latin typeface="Times New Roman" panose="02020603050405020304" pitchFamily="18" charset="0"/>
                  <a:cs typeface="Times New Roman" panose="02020603050405020304" pitchFamily="18" charset="0"/>
                </a:rPr>
                <a:t>0 </a:t>
              </a:r>
              <a:endParaRPr lang="en-US" altLang="zh-CN" sz="2800" b="1">
                <a:latin typeface="Times New Roman" panose="02020603050405020304" pitchFamily="18" charset="0"/>
                <a:cs typeface="Times New Roman" panose="02020603050405020304" pitchFamily="18" charset="0"/>
              </a:endParaRPr>
            </a:p>
          </p:txBody>
        </p:sp>
      </p:grpSp>
      <p:grpSp>
        <p:nvGrpSpPr>
          <p:cNvPr id="3" name="Group 9"/>
          <p:cNvGrpSpPr>
            <a:grpSpLocks/>
          </p:cNvGrpSpPr>
          <p:nvPr/>
        </p:nvGrpSpPr>
        <p:grpSpPr bwMode="auto">
          <a:xfrm>
            <a:off x="837132" y="5210269"/>
            <a:ext cx="4470400" cy="1128713"/>
            <a:chOff x="476" y="3168"/>
            <a:chExt cx="2816" cy="711"/>
          </a:xfrm>
        </p:grpSpPr>
        <p:sp>
          <p:nvSpPr>
            <p:cNvPr id="456714" name="Rectangle 10"/>
            <p:cNvSpPr>
              <a:spLocks noChangeArrowheads="1"/>
            </p:cNvSpPr>
            <p:nvPr/>
          </p:nvSpPr>
          <p:spPr bwMode="auto">
            <a:xfrm>
              <a:off x="476" y="3168"/>
              <a:ext cx="2816" cy="327"/>
            </a:xfrm>
            <a:prstGeom prst="rect">
              <a:avLst/>
            </a:prstGeom>
            <a:noFill/>
            <a:ln w="28575">
              <a:noFill/>
              <a:miter lim="800000"/>
              <a:headEnd/>
              <a:tailEnd/>
            </a:ln>
            <a:effectLst/>
          </p:spPr>
          <p:txBody>
            <a:bodyPr wrap="none" anchor="ctr">
              <a:spAutoFit/>
            </a:bodyPr>
            <a:lstStyle/>
            <a:p>
              <a:pPr algn="ctr">
                <a:defRPr/>
              </a:pPr>
              <a:r>
                <a:rPr lang="zh-CN" altLang="en-US" sz="2800" b="1">
                  <a:solidFill>
                    <a:srgbClr val="000099"/>
                  </a:solidFill>
                  <a:latin typeface="Times New Roman" panose="02020603050405020304" pitchFamily="18" charset="0"/>
                  <a:cs typeface="Times New Roman" panose="02020603050405020304" pitchFamily="18" charset="0"/>
                </a:rPr>
                <a:t>三输入变量有八种组合状态</a:t>
              </a:r>
            </a:p>
          </p:txBody>
        </p:sp>
        <p:sp>
          <p:nvSpPr>
            <p:cNvPr id="456715" name="Rectangle 11"/>
            <p:cNvSpPr>
              <a:spLocks noChangeArrowheads="1"/>
            </p:cNvSpPr>
            <p:nvPr/>
          </p:nvSpPr>
          <p:spPr bwMode="auto">
            <a:xfrm>
              <a:off x="536" y="3552"/>
              <a:ext cx="2696" cy="327"/>
            </a:xfrm>
            <a:prstGeom prst="rect">
              <a:avLst/>
            </a:prstGeom>
            <a:noFill/>
            <a:ln w="28575">
              <a:noFill/>
              <a:miter lim="800000"/>
              <a:headEnd/>
              <a:tailEnd/>
            </a:ln>
            <a:effectLst/>
          </p:spPr>
          <p:txBody>
            <a:bodyPr wrap="none" anchor="ctr">
              <a:spAutoFit/>
            </a:bodyPr>
            <a:lstStyle/>
            <a:p>
              <a:pPr algn="ctr">
                <a:defRPr/>
              </a:pPr>
              <a:r>
                <a:rPr lang="en-US" altLang="zh-CN" sz="2800" b="1" i="1">
                  <a:solidFill>
                    <a:srgbClr val="000099"/>
                  </a:solidFill>
                  <a:latin typeface="Times New Roman" panose="02020603050405020304" pitchFamily="18" charset="0"/>
                  <a:cs typeface="Times New Roman" panose="02020603050405020304" pitchFamily="18" charset="0"/>
                </a:rPr>
                <a:t>n</a:t>
              </a:r>
              <a:r>
                <a:rPr lang="zh-CN" altLang="en-US" sz="2800" b="1">
                  <a:solidFill>
                    <a:srgbClr val="000099"/>
                  </a:solidFill>
                  <a:latin typeface="Times New Roman" panose="02020603050405020304" pitchFamily="18" charset="0"/>
                  <a:cs typeface="Times New Roman" panose="02020603050405020304" pitchFamily="18" charset="0"/>
                </a:rPr>
                <a:t>输入变量有</a:t>
              </a:r>
              <a:r>
                <a:rPr lang="en-US" altLang="zh-CN" sz="2800" b="1">
                  <a:solidFill>
                    <a:srgbClr val="000099"/>
                  </a:solidFill>
                  <a:latin typeface="Times New Roman" panose="02020603050405020304" pitchFamily="18" charset="0"/>
                  <a:cs typeface="Times New Roman" panose="02020603050405020304" pitchFamily="18" charset="0"/>
                </a:rPr>
                <a:t>2</a:t>
              </a:r>
              <a:r>
                <a:rPr lang="en-US" altLang="zh-CN" sz="2800" b="1" i="1" baseline="30000">
                  <a:solidFill>
                    <a:srgbClr val="000099"/>
                  </a:solidFill>
                  <a:latin typeface="Times New Roman" panose="02020603050405020304" pitchFamily="18" charset="0"/>
                  <a:cs typeface="Times New Roman" panose="02020603050405020304" pitchFamily="18" charset="0"/>
                </a:rPr>
                <a:t>n</a:t>
              </a:r>
              <a:r>
                <a:rPr lang="zh-CN" altLang="en-US" sz="2800" b="1">
                  <a:solidFill>
                    <a:srgbClr val="000099"/>
                  </a:solidFill>
                  <a:latin typeface="Times New Roman" panose="02020603050405020304" pitchFamily="18" charset="0"/>
                  <a:cs typeface="Times New Roman" panose="02020603050405020304" pitchFamily="18" charset="0"/>
                </a:rPr>
                <a:t>种组合状态</a:t>
              </a:r>
            </a:p>
          </p:txBody>
        </p:sp>
      </p:grpSp>
      <p:pic>
        <p:nvPicPr>
          <p:cNvPr id="29" name="Picture 28" descr="C:\Users\Administrator\Desktop\图片6.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75770" y="1860644"/>
            <a:ext cx="3170237" cy="387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29" descr="C:\Users\Administrator\Desktop\图片7.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0170" y="2324194"/>
            <a:ext cx="3670300" cy="278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06137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56706"/>
                                        </p:tgtEl>
                                        <p:attrNameLst>
                                          <p:attrName>style.visibility</p:attrName>
                                        </p:attrNameLst>
                                      </p:cBhvr>
                                      <p:to>
                                        <p:strVal val="visible"/>
                                      </p:to>
                                    </p:set>
                                    <p:animEffect transition="in" filter="blinds(horizontal)">
                                      <p:cBhvr>
                                        <p:cTn id="7" dur="500"/>
                                        <p:tgtEl>
                                          <p:spTgt spid="4567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left)">
                                      <p:cBhvr>
                                        <p:cTn id="12" dur="500"/>
                                        <p:tgtEl>
                                          <p:spTgt spid="2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500"/>
                                        <p:tgtEl>
                                          <p:spTgt spid="3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6706"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ChangeArrowheads="1"/>
          </p:cNvSpPr>
          <p:nvPr/>
        </p:nvSpPr>
        <p:spPr bwMode="auto">
          <a:xfrm>
            <a:off x="323850" y="457200"/>
            <a:ext cx="1828800" cy="519113"/>
          </a:xfrm>
          <a:prstGeom prst="rect">
            <a:avLst/>
          </a:prstGeom>
          <a:noFill/>
          <a:ln w="9525" cap="sq">
            <a:noFill/>
            <a:miter lim="800000"/>
            <a:headEnd/>
            <a:tailEnd/>
          </a:ln>
          <a:effectLst/>
        </p:spPr>
        <p:txBody>
          <a:bodyPr>
            <a:spAutoFit/>
          </a:bodyPr>
          <a:lstStyle/>
          <a:p>
            <a:pPr>
              <a:spcBef>
                <a:spcPct val="50000"/>
              </a:spcBef>
              <a:defRPr/>
            </a:pPr>
            <a:r>
              <a:rPr lang="en-US" altLang="zh-CN" sz="2800" b="1">
                <a:solidFill>
                  <a:srgbClr val="E60000"/>
                </a:solidFill>
                <a:latin typeface="Times New Roman" panose="02020603050405020304" pitchFamily="18" charset="0"/>
                <a:cs typeface="Times New Roman" panose="02020603050405020304" pitchFamily="18" charset="0"/>
              </a:rPr>
              <a:t> 2. </a:t>
            </a:r>
            <a:r>
              <a:rPr lang="zh-CN" altLang="en-US" sz="2800" b="1">
                <a:solidFill>
                  <a:srgbClr val="E60000"/>
                </a:solidFill>
                <a:latin typeface="Times New Roman" panose="02020603050405020304" pitchFamily="18" charset="0"/>
                <a:cs typeface="Times New Roman" panose="02020603050405020304" pitchFamily="18" charset="0"/>
              </a:rPr>
              <a:t>逻辑式</a:t>
            </a:r>
          </a:p>
        </p:txBody>
      </p:sp>
      <p:sp>
        <p:nvSpPr>
          <p:cNvPr id="457731" name="Rectangle 3"/>
          <p:cNvSpPr>
            <a:spLocks noChangeArrowheads="1"/>
          </p:cNvSpPr>
          <p:nvPr/>
        </p:nvSpPr>
        <p:spPr bwMode="auto">
          <a:xfrm>
            <a:off x="476250" y="1973263"/>
            <a:ext cx="4579074" cy="523220"/>
          </a:xfrm>
          <a:prstGeom prst="rect">
            <a:avLst/>
          </a:prstGeom>
          <a:noFill/>
          <a:ln w="9525">
            <a:noFill/>
            <a:miter lim="800000"/>
            <a:headEnd/>
            <a:tailEnd/>
          </a:ln>
        </p:spPr>
        <p:txBody>
          <a:bodyPr wrap="none">
            <a:spAutoFit/>
          </a:bodyPr>
          <a:lstStyle/>
          <a:p>
            <a:pPr>
              <a:spcBef>
                <a:spcPct val="50000"/>
              </a:spcBef>
              <a:defRPr/>
            </a:pPr>
            <a:r>
              <a:rPr lang="zh-CN" altLang="en-US" sz="2800" b="1">
                <a:solidFill>
                  <a:srgbClr val="333300"/>
                </a:solidFill>
                <a:latin typeface="Times New Roman" panose="02020603050405020304" pitchFamily="18" charset="0"/>
                <a:cs typeface="Times New Roman" panose="02020603050405020304" pitchFamily="18" charset="0"/>
              </a:rPr>
              <a:t>取 </a:t>
            </a:r>
            <a:r>
              <a:rPr lang="en-US" altLang="zh-CN" sz="2800" b="1" i="1">
                <a:solidFill>
                  <a:srgbClr val="333300"/>
                </a:solidFill>
                <a:latin typeface="Times New Roman" panose="02020603050405020304" pitchFamily="18" charset="0"/>
                <a:cs typeface="Times New Roman" panose="02020603050405020304" pitchFamily="18" charset="0"/>
              </a:rPr>
              <a:t>Y </a:t>
            </a:r>
            <a:r>
              <a:rPr lang="en-US" altLang="zh-CN" sz="2800" b="1">
                <a:solidFill>
                  <a:srgbClr val="333300"/>
                </a:solidFill>
                <a:latin typeface="Times New Roman" panose="02020603050405020304" pitchFamily="18" charset="0"/>
                <a:cs typeface="Times New Roman" panose="02020603050405020304" pitchFamily="18" charset="0"/>
              </a:rPr>
              <a:t>= 1 ( </a:t>
            </a:r>
            <a:r>
              <a:rPr lang="zh-CN" altLang="en-US" sz="2800" b="1">
                <a:solidFill>
                  <a:srgbClr val="333300"/>
                </a:solidFill>
                <a:latin typeface="Times New Roman" panose="02020603050405020304" pitchFamily="18" charset="0"/>
                <a:cs typeface="Times New Roman" panose="02020603050405020304" pitchFamily="18" charset="0"/>
              </a:rPr>
              <a:t>或</a:t>
            </a:r>
            <a:r>
              <a:rPr lang="en-US" altLang="zh-CN" sz="2800" b="1" i="1">
                <a:solidFill>
                  <a:srgbClr val="333300"/>
                </a:solidFill>
                <a:latin typeface="Times New Roman" panose="02020603050405020304" pitchFamily="18" charset="0"/>
                <a:cs typeface="Times New Roman" panose="02020603050405020304" pitchFamily="18" charset="0"/>
              </a:rPr>
              <a:t>Y </a:t>
            </a:r>
            <a:r>
              <a:rPr lang="en-US" altLang="zh-CN" sz="2800" b="1">
                <a:solidFill>
                  <a:srgbClr val="333300"/>
                </a:solidFill>
                <a:latin typeface="Times New Roman" panose="02020603050405020304" pitchFamily="18" charset="0"/>
                <a:cs typeface="Times New Roman" panose="02020603050405020304" pitchFamily="18" charset="0"/>
              </a:rPr>
              <a:t>= 0 ) </a:t>
            </a:r>
            <a:r>
              <a:rPr lang="zh-CN" altLang="en-US" sz="2800" b="1">
                <a:solidFill>
                  <a:srgbClr val="333300"/>
                </a:solidFill>
                <a:latin typeface="Times New Roman" panose="02020603050405020304" pitchFamily="18" charset="0"/>
                <a:cs typeface="Times New Roman" panose="02020603050405020304" pitchFamily="18" charset="0"/>
              </a:rPr>
              <a:t>列逻辑式</a:t>
            </a:r>
            <a:endParaRPr lang="zh-CN" altLang="en-US" sz="2800" b="1">
              <a:solidFill>
                <a:schemeClr val="bg1"/>
              </a:solidFill>
              <a:latin typeface="Times New Roman" panose="02020603050405020304" pitchFamily="18" charset="0"/>
              <a:cs typeface="Times New Roman" panose="02020603050405020304" pitchFamily="18" charset="0"/>
            </a:endParaRPr>
          </a:p>
        </p:txBody>
      </p:sp>
      <p:grpSp>
        <p:nvGrpSpPr>
          <p:cNvPr id="2" name="Group 4"/>
          <p:cNvGrpSpPr>
            <a:grpSpLocks/>
          </p:cNvGrpSpPr>
          <p:nvPr/>
        </p:nvGrpSpPr>
        <p:grpSpPr bwMode="auto">
          <a:xfrm>
            <a:off x="539750" y="2492378"/>
            <a:ext cx="1979613" cy="523876"/>
            <a:chOff x="528" y="1950"/>
            <a:chExt cx="1247" cy="330"/>
          </a:xfrm>
        </p:grpSpPr>
        <p:sp>
          <p:nvSpPr>
            <p:cNvPr id="93214" name="Rectangle 5"/>
            <p:cNvSpPr>
              <a:spLocks noChangeArrowheads="1"/>
            </p:cNvSpPr>
            <p:nvPr/>
          </p:nvSpPr>
          <p:spPr bwMode="auto">
            <a:xfrm>
              <a:off x="768" y="1950"/>
              <a:ext cx="1007" cy="330"/>
            </a:xfrm>
            <a:prstGeom prst="rect">
              <a:avLst/>
            </a:prstGeom>
            <a:noFill/>
            <a:ln w="9525">
              <a:noFill/>
              <a:miter lim="800000"/>
              <a:headEnd/>
              <a:tailEnd/>
            </a:ln>
          </p:spPr>
          <p:txBody>
            <a:bodyPr wrap="none">
              <a:spAutoFit/>
            </a:bodyPr>
            <a:lstStyle/>
            <a:p>
              <a:pPr>
                <a:spcBef>
                  <a:spcPct val="50000"/>
                </a:spcBef>
                <a:defRPr/>
              </a:pPr>
              <a:r>
                <a:rPr lang="zh-CN" altLang="en-US" sz="2800" b="1">
                  <a:solidFill>
                    <a:srgbClr val="333300"/>
                  </a:solidFill>
                  <a:latin typeface="Times New Roman" panose="02020603050405020304" pitchFamily="18" charset="0"/>
                  <a:cs typeface="Times New Roman" panose="02020603050405020304" pitchFamily="18" charset="0"/>
                </a:rPr>
                <a:t>取 </a:t>
              </a:r>
              <a:r>
                <a:rPr lang="en-US" altLang="zh-CN" sz="2800" b="1" i="1">
                  <a:solidFill>
                    <a:srgbClr val="333300"/>
                  </a:solidFill>
                  <a:latin typeface="Times New Roman" panose="02020603050405020304" pitchFamily="18" charset="0"/>
                  <a:cs typeface="Times New Roman" panose="02020603050405020304" pitchFamily="18" charset="0"/>
                </a:rPr>
                <a:t>Y</a:t>
              </a:r>
              <a:r>
                <a:rPr lang="en-US" altLang="zh-CN" sz="2800" b="1">
                  <a:solidFill>
                    <a:srgbClr val="333300"/>
                  </a:solidFill>
                  <a:latin typeface="Times New Roman" panose="02020603050405020304" pitchFamily="18" charset="0"/>
                  <a:cs typeface="Times New Roman" panose="02020603050405020304" pitchFamily="18" charset="0"/>
                </a:rPr>
                <a:t> =  1 </a:t>
              </a:r>
            </a:p>
          </p:txBody>
        </p:sp>
        <p:sp>
          <p:nvSpPr>
            <p:cNvPr id="457734" name="AutoShape 6"/>
            <p:cNvSpPr>
              <a:spLocks noChangeArrowheads="1"/>
            </p:cNvSpPr>
            <p:nvPr/>
          </p:nvSpPr>
          <p:spPr bwMode="auto">
            <a:xfrm>
              <a:off x="528" y="1968"/>
              <a:ext cx="240" cy="288"/>
            </a:xfrm>
            <a:prstGeom prst="star5">
              <a:avLst/>
            </a:prstGeom>
            <a:solidFill>
              <a:srgbClr val="FF3300"/>
            </a:solidFill>
            <a:ln w="9525">
              <a:solidFill>
                <a:srgbClr val="FF33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sp>
        <p:nvSpPr>
          <p:cNvPr id="457735" name="Rectangle 7"/>
          <p:cNvSpPr>
            <a:spLocks noChangeArrowheads="1"/>
          </p:cNvSpPr>
          <p:nvPr/>
        </p:nvSpPr>
        <p:spPr bwMode="auto">
          <a:xfrm>
            <a:off x="323850" y="908050"/>
            <a:ext cx="8272463" cy="566309"/>
          </a:xfrm>
          <a:prstGeom prst="rect">
            <a:avLst/>
          </a:prstGeom>
          <a:noFill/>
          <a:ln w="9525" cap="sq">
            <a:noFill/>
            <a:miter lim="800000"/>
            <a:headEnd/>
            <a:tailEnd/>
          </a:ln>
          <a:effectLst/>
        </p:spPr>
        <p:txBody>
          <a:bodyPr>
            <a:spAutoFit/>
          </a:bodyPr>
          <a:lstStyle/>
          <a:p>
            <a:pPr>
              <a:lnSpc>
                <a:spcPct val="110000"/>
              </a:lnSpc>
              <a:spcBef>
                <a:spcPct val="50000"/>
              </a:spcBef>
              <a:defRPr/>
            </a:pPr>
            <a:r>
              <a:rPr lang="en-US" altLang="zh-CN" sz="2800" b="1">
                <a:solidFill>
                  <a:srgbClr val="006600"/>
                </a:solidFill>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用</a:t>
            </a:r>
            <a:r>
              <a:rPr lang="zh-CN" altLang="en-US" sz="2800" b="1">
                <a:solidFill>
                  <a:srgbClr val="CC0000"/>
                </a:solidFill>
                <a:latin typeface="Times New Roman" panose="02020603050405020304" pitchFamily="18" charset="0"/>
                <a:cs typeface="Times New Roman" panose="02020603050405020304" pitchFamily="18" charset="0"/>
              </a:rPr>
              <a:t> 与、或、非</a:t>
            </a:r>
            <a:r>
              <a:rPr lang="zh-CN" altLang="en-US" sz="2800" b="1">
                <a:latin typeface="Times New Roman" panose="02020603050405020304" pitchFamily="18" charset="0"/>
                <a:cs typeface="Times New Roman" panose="02020603050405020304" pitchFamily="18" charset="0"/>
              </a:rPr>
              <a:t>等运算来表达逻辑函数的表达式。</a:t>
            </a:r>
          </a:p>
        </p:txBody>
      </p:sp>
      <p:sp>
        <p:nvSpPr>
          <p:cNvPr id="457736" name="Rectangle 8"/>
          <p:cNvSpPr>
            <a:spLocks noChangeArrowheads="1"/>
          </p:cNvSpPr>
          <p:nvPr/>
        </p:nvSpPr>
        <p:spPr bwMode="auto">
          <a:xfrm>
            <a:off x="398463" y="1414463"/>
            <a:ext cx="4618037" cy="519112"/>
          </a:xfrm>
          <a:prstGeom prst="rect">
            <a:avLst/>
          </a:prstGeom>
          <a:noFill/>
          <a:ln w="28575">
            <a:noFill/>
            <a:miter lim="800000"/>
            <a:headEnd/>
            <a:tailEnd/>
          </a:ln>
        </p:spPr>
        <p:txBody>
          <a:bodyPr wrap="none" anchor="ctr">
            <a:spAutoFit/>
          </a:bodyPr>
          <a:lstStyle/>
          <a:p>
            <a:pPr algn="ctr">
              <a:defRPr/>
            </a:pPr>
            <a:r>
              <a:rPr lang="en-US" altLang="zh-CN" sz="2800" b="1">
                <a:solidFill>
                  <a:srgbClr val="006600"/>
                </a:solidFill>
                <a:latin typeface="Times New Roman" panose="02020603050405020304" pitchFamily="18" charset="0"/>
                <a:cs typeface="Times New Roman" panose="02020603050405020304" pitchFamily="18" charset="0"/>
              </a:rPr>
              <a:t>(1) </a:t>
            </a:r>
            <a:r>
              <a:rPr lang="zh-CN" altLang="en-US" sz="2800" b="1">
                <a:solidFill>
                  <a:srgbClr val="006600"/>
                </a:solidFill>
                <a:latin typeface="Times New Roman" panose="02020603050405020304" pitchFamily="18" charset="0"/>
                <a:cs typeface="Times New Roman" panose="02020603050405020304" pitchFamily="18" charset="0"/>
              </a:rPr>
              <a:t>由逻辑状态表写出逻辑式</a:t>
            </a:r>
          </a:p>
        </p:txBody>
      </p:sp>
      <p:grpSp>
        <p:nvGrpSpPr>
          <p:cNvPr id="3" name="Group 32"/>
          <p:cNvGrpSpPr>
            <a:grpSpLocks/>
          </p:cNvGrpSpPr>
          <p:nvPr/>
        </p:nvGrpSpPr>
        <p:grpSpPr bwMode="auto">
          <a:xfrm>
            <a:off x="400050" y="4343400"/>
            <a:ext cx="4953000" cy="1971675"/>
            <a:chOff x="252" y="2736"/>
            <a:chExt cx="3120" cy="1242"/>
          </a:xfrm>
        </p:grpSpPr>
        <p:sp>
          <p:nvSpPr>
            <p:cNvPr id="457738" name="Rectangle 10"/>
            <p:cNvSpPr>
              <a:spLocks noChangeArrowheads="1"/>
            </p:cNvSpPr>
            <p:nvPr/>
          </p:nvSpPr>
          <p:spPr bwMode="auto">
            <a:xfrm>
              <a:off x="252" y="2736"/>
              <a:ext cx="3120" cy="1242"/>
            </a:xfrm>
            <a:prstGeom prst="rect">
              <a:avLst/>
            </a:prstGeom>
            <a:noFill/>
            <a:ln w="38100" cap="sq">
              <a:noFill/>
              <a:miter lim="800000"/>
              <a:headEnd/>
              <a:tailEnd/>
            </a:ln>
            <a:effectLst/>
          </p:spPr>
          <p:txBody>
            <a:bodyPr anchor="ctr">
              <a:spAutoFit/>
            </a:bodyPr>
            <a:lstStyle/>
            <a:p>
              <a:pPr>
                <a:lnSpc>
                  <a:spcPct val="110000"/>
                </a:lnSpc>
                <a:spcBef>
                  <a:spcPct val="10000"/>
                </a:spcBef>
                <a:defRPr/>
              </a:pPr>
              <a:r>
                <a:rPr lang="en-US" altLang="zh-CN" sz="2800" b="1">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对应于</a:t>
              </a:r>
              <a:r>
                <a:rPr lang="en-US" altLang="zh-CN" sz="2800" b="1" i="1">
                  <a:solidFill>
                    <a:srgbClr val="CC0000"/>
                  </a:solidFill>
                  <a:latin typeface="Times New Roman" panose="02020603050405020304" pitchFamily="18" charset="0"/>
                  <a:cs typeface="Times New Roman" panose="02020603050405020304" pitchFamily="18" charset="0"/>
                </a:rPr>
                <a:t>Y </a:t>
              </a:r>
              <a:r>
                <a:rPr lang="en-US" altLang="zh-CN" sz="2800" b="1">
                  <a:solidFill>
                    <a:srgbClr val="CC0000"/>
                  </a:solidFill>
                  <a:latin typeface="Times New Roman" panose="02020603050405020304" pitchFamily="18" charset="0"/>
                  <a:cs typeface="Times New Roman" panose="02020603050405020304" pitchFamily="18" charset="0"/>
                </a:rPr>
                <a:t>= 1</a:t>
              </a:r>
              <a:r>
                <a:rPr lang="zh-CN" altLang="en-US" sz="2800" b="1">
                  <a:solidFill>
                    <a:srgbClr val="CC0000"/>
                  </a:solidFill>
                  <a:latin typeface="Times New Roman" panose="02020603050405020304" pitchFamily="18" charset="0"/>
                  <a:cs typeface="Times New Roman" panose="02020603050405020304" pitchFamily="18" charset="0"/>
                </a:rPr>
                <a:t>，</a:t>
              </a:r>
              <a:r>
                <a:rPr lang="zh-CN" altLang="en-US" sz="2800" b="1">
                  <a:solidFill>
                    <a:srgbClr val="006600"/>
                  </a:solidFill>
                  <a:latin typeface="Times New Roman" panose="02020603050405020304" pitchFamily="18" charset="0"/>
                  <a:cs typeface="Times New Roman" panose="02020603050405020304" pitchFamily="18" charset="0"/>
                </a:rPr>
                <a:t>若输入变量为</a:t>
              </a:r>
              <a:r>
                <a:rPr lang="zh-CN" altLang="en-US" sz="2800" b="1">
                  <a:solidFill>
                    <a:srgbClr val="FF3300"/>
                  </a:solidFill>
                  <a:latin typeface="Times New Roman" panose="02020603050405020304" pitchFamily="18" charset="0"/>
                  <a:cs typeface="Times New Roman" panose="02020603050405020304" pitchFamily="18" charset="0"/>
                </a:rPr>
                <a:t> </a:t>
              </a:r>
              <a:r>
                <a:rPr lang="en-US" altLang="zh-CN" sz="2800" b="1">
                  <a:solidFill>
                    <a:srgbClr val="CC0000"/>
                  </a:solidFill>
                  <a:latin typeface="Times New Roman" panose="02020603050405020304" pitchFamily="18" charset="0"/>
                  <a:cs typeface="Times New Roman" panose="02020603050405020304" pitchFamily="18" charset="0"/>
                </a:rPr>
                <a:t>1 </a:t>
              </a:r>
              <a:r>
                <a:rPr lang="zh-CN" altLang="en-US" sz="2800" b="1">
                  <a:solidFill>
                    <a:srgbClr val="006600"/>
                  </a:solidFill>
                  <a:latin typeface="Times New Roman" panose="02020603050405020304" pitchFamily="18" charset="0"/>
                  <a:cs typeface="Times New Roman" panose="02020603050405020304" pitchFamily="18" charset="0"/>
                </a:rPr>
                <a:t>，则取输入变量本身</a:t>
              </a:r>
              <a:r>
                <a:rPr lang="en-US" altLang="zh-CN" sz="2800" b="1">
                  <a:solidFill>
                    <a:srgbClr val="006600"/>
                  </a:solidFill>
                  <a:latin typeface="Times New Roman" panose="02020603050405020304" pitchFamily="18" charset="0"/>
                  <a:cs typeface="Times New Roman" panose="02020603050405020304" pitchFamily="18" charset="0"/>
                </a:rPr>
                <a:t>(</a:t>
              </a:r>
              <a:r>
                <a:rPr lang="zh-CN" altLang="en-US" sz="2800" b="1">
                  <a:solidFill>
                    <a:srgbClr val="006600"/>
                  </a:solidFill>
                  <a:latin typeface="Times New Roman" panose="02020603050405020304" pitchFamily="18" charset="0"/>
                  <a:cs typeface="Times New Roman" panose="02020603050405020304" pitchFamily="18" charset="0"/>
                </a:rPr>
                <a:t>如 </a:t>
              </a:r>
              <a:r>
                <a:rPr lang="en-US" altLang="zh-CN" sz="2800" b="1" i="1">
                  <a:solidFill>
                    <a:srgbClr val="006600"/>
                  </a:solidFill>
                  <a:latin typeface="Times New Roman" panose="02020603050405020304" pitchFamily="18" charset="0"/>
                  <a:cs typeface="Times New Roman" panose="02020603050405020304" pitchFamily="18" charset="0"/>
                </a:rPr>
                <a:t>A</a:t>
              </a:r>
              <a:r>
                <a:rPr lang="en-US" altLang="zh-CN" sz="2800" b="1">
                  <a:solidFill>
                    <a:srgbClr val="006600"/>
                  </a:solidFill>
                  <a:latin typeface="Times New Roman" panose="02020603050405020304" pitchFamily="18" charset="0"/>
                  <a:cs typeface="Times New Roman" panose="02020603050405020304" pitchFamily="18" charset="0"/>
                </a:rPr>
                <a:t>)</a:t>
              </a:r>
              <a:r>
                <a:rPr lang="zh-CN" altLang="en-US" sz="2800" b="1">
                  <a:solidFill>
                    <a:srgbClr val="006600"/>
                  </a:solidFill>
                  <a:latin typeface="Times New Roman" panose="02020603050405020304" pitchFamily="18" charset="0"/>
                  <a:cs typeface="Times New Roman" panose="02020603050405020304" pitchFamily="18" charset="0"/>
                </a:rPr>
                <a:t>；</a:t>
              </a:r>
              <a:r>
                <a:rPr lang="zh-CN" altLang="en-US" sz="2800" b="1">
                  <a:solidFill>
                    <a:srgbClr val="000099"/>
                  </a:solidFill>
                  <a:latin typeface="Times New Roman" panose="02020603050405020304" pitchFamily="18" charset="0"/>
                  <a:cs typeface="Times New Roman" panose="02020603050405020304" pitchFamily="18" charset="0"/>
                </a:rPr>
                <a:t>若输入变量为</a:t>
              </a:r>
              <a:r>
                <a:rPr lang="zh-CN" altLang="en-US" sz="2800" b="1">
                  <a:solidFill>
                    <a:srgbClr val="CC0000"/>
                  </a:solidFill>
                  <a:latin typeface="Times New Roman" panose="02020603050405020304" pitchFamily="18" charset="0"/>
                  <a:cs typeface="Times New Roman" panose="02020603050405020304" pitchFamily="18" charset="0"/>
                </a:rPr>
                <a:t> </a:t>
              </a:r>
              <a:r>
                <a:rPr lang="en-US" altLang="zh-CN" sz="2800" b="1">
                  <a:solidFill>
                    <a:srgbClr val="CC0000"/>
                  </a:solidFill>
                  <a:latin typeface="Times New Roman" panose="02020603050405020304" pitchFamily="18" charset="0"/>
                  <a:cs typeface="Times New Roman" panose="02020603050405020304" pitchFamily="18" charset="0"/>
                </a:rPr>
                <a:t>0 </a:t>
              </a:r>
              <a:r>
                <a:rPr lang="zh-CN" altLang="en-US" sz="2800" b="1">
                  <a:solidFill>
                    <a:srgbClr val="000099"/>
                  </a:solidFill>
                  <a:latin typeface="Times New Roman" panose="02020603050405020304" pitchFamily="18" charset="0"/>
                  <a:cs typeface="Times New Roman" panose="02020603050405020304" pitchFamily="18" charset="0"/>
                </a:rPr>
                <a:t>则取其反变量</a:t>
              </a:r>
              <a:r>
                <a:rPr lang="en-US" altLang="zh-CN" sz="2800" b="1">
                  <a:solidFill>
                    <a:srgbClr val="000099"/>
                  </a:solidFill>
                  <a:latin typeface="Times New Roman" panose="02020603050405020304" pitchFamily="18" charset="0"/>
                  <a:cs typeface="Times New Roman" panose="02020603050405020304" pitchFamily="18" charset="0"/>
                </a:rPr>
                <a:t>(</a:t>
              </a:r>
              <a:r>
                <a:rPr lang="zh-CN" altLang="en-US" sz="2800" b="1">
                  <a:solidFill>
                    <a:srgbClr val="000099"/>
                  </a:solidFill>
                  <a:latin typeface="Times New Roman" panose="02020603050405020304" pitchFamily="18" charset="0"/>
                  <a:cs typeface="Times New Roman" panose="02020603050405020304" pitchFamily="18" charset="0"/>
                </a:rPr>
                <a:t>如 </a:t>
              </a:r>
              <a:r>
                <a:rPr lang="en-US" altLang="zh-CN" sz="2800" b="1" i="1">
                  <a:solidFill>
                    <a:srgbClr val="000099"/>
                  </a:solidFill>
                  <a:latin typeface="Times New Roman" panose="02020603050405020304" pitchFamily="18" charset="0"/>
                  <a:cs typeface="Times New Roman" panose="02020603050405020304" pitchFamily="18" charset="0"/>
                </a:rPr>
                <a:t>A</a:t>
              </a:r>
              <a:r>
                <a:rPr lang="en-US" altLang="zh-CN" sz="2800" b="1">
                  <a:solidFill>
                    <a:srgbClr val="000099"/>
                  </a:solidFill>
                  <a:latin typeface="Times New Roman" panose="02020603050405020304" pitchFamily="18" charset="0"/>
                  <a:cs typeface="Times New Roman" panose="02020603050405020304" pitchFamily="18" charset="0"/>
                </a:rPr>
                <a:t> )</a:t>
              </a:r>
              <a:r>
                <a:rPr lang="zh-CN" altLang="en-US" sz="2800" b="1">
                  <a:solidFill>
                    <a:srgbClr val="000099"/>
                  </a:solidFill>
                  <a:latin typeface="Times New Roman" panose="02020603050405020304" pitchFamily="18" charset="0"/>
                  <a:cs typeface="Times New Roman" panose="02020603050405020304" pitchFamily="18" charset="0"/>
                </a:rPr>
                <a:t>。</a:t>
              </a:r>
            </a:p>
          </p:txBody>
        </p:sp>
        <p:sp>
          <p:nvSpPr>
            <p:cNvPr id="457739" name="Line 11"/>
            <p:cNvSpPr>
              <a:spLocks noChangeShapeType="1"/>
            </p:cNvSpPr>
            <p:nvPr/>
          </p:nvSpPr>
          <p:spPr bwMode="auto">
            <a:xfrm>
              <a:off x="703" y="3720"/>
              <a:ext cx="144" cy="0"/>
            </a:xfrm>
            <a:prstGeom prst="line">
              <a:avLst/>
            </a:prstGeom>
            <a:noFill/>
            <a:ln w="28575">
              <a:solidFill>
                <a:srgbClr val="0000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sp>
        <p:nvSpPr>
          <p:cNvPr id="457740" name="Line 12"/>
          <p:cNvSpPr>
            <a:spLocks noChangeShapeType="1"/>
          </p:cNvSpPr>
          <p:nvPr/>
        </p:nvSpPr>
        <p:spPr bwMode="auto">
          <a:xfrm>
            <a:off x="5721350" y="2962275"/>
            <a:ext cx="1371600" cy="0"/>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nvGrpSpPr>
          <p:cNvPr id="4" name="Group 13"/>
          <p:cNvGrpSpPr>
            <a:grpSpLocks/>
          </p:cNvGrpSpPr>
          <p:nvPr/>
        </p:nvGrpSpPr>
        <p:grpSpPr bwMode="auto">
          <a:xfrm>
            <a:off x="1736725" y="3284538"/>
            <a:ext cx="3267075" cy="914400"/>
            <a:chOff x="1008" y="2160"/>
            <a:chExt cx="2160" cy="576"/>
          </a:xfrm>
        </p:grpSpPr>
        <p:sp>
          <p:nvSpPr>
            <p:cNvPr id="93210" name="AutoShape 14"/>
            <p:cNvSpPr>
              <a:spLocks noChangeArrowheads="1"/>
            </p:cNvSpPr>
            <p:nvPr/>
          </p:nvSpPr>
          <p:spPr bwMode="auto">
            <a:xfrm>
              <a:off x="1008" y="2160"/>
              <a:ext cx="2112" cy="576"/>
            </a:xfrm>
            <a:prstGeom prst="wedgeRoundRectCallout">
              <a:avLst>
                <a:gd name="adj1" fmla="val 75333"/>
                <a:gd name="adj2" fmla="val -81426"/>
                <a:gd name="adj3" fmla="val 16667"/>
              </a:avLst>
            </a:prstGeom>
            <a:solidFill>
              <a:srgbClr val="FFFFCC"/>
            </a:solidFill>
            <a:ln w="28575">
              <a:solidFill>
                <a:srgbClr val="FF3300"/>
              </a:solidFill>
              <a:miter lim="800000"/>
              <a:headEnd/>
              <a:tailEnd/>
            </a:ln>
          </p:spPr>
          <p:txBody>
            <a:bodyPr wrap="none" anchor="ctr"/>
            <a:lstStyle/>
            <a:p>
              <a:pPr algn="ctr">
                <a:lnSpc>
                  <a:spcPct val="110000"/>
                </a:lnSpc>
                <a:spcBef>
                  <a:spcPct val="10000"/>
                </a:spcBef>
                <a:defRPr/>
              </a:pPr>
              <a:endParaRPr lang="zh-CN" altLang="zh-CN" sz="2400" b="1">
                <a:latin typeface="Times New Roman" panose="02020603050405020304" pitchFamily="18" charset="0"/>
                <a:cs typeface="Times New Roman" panose="02020603050405020304" pitchFamily="18" charset="0"/>
              </a:endParaRPr>
            </a:p>
          </p:txBody>
        </p:sp>
        <p:sp>
          <p:nvSpPr>
            <p:cNvPr id="93211" name="Rectangle 15"/>
            <p:cNvSpPr>
              <a:spLocks noChangeArrowheads="1"/>
            </p:cNvSpPr>
            <p:nvPr/>
          </p:nvSpPr>
          <p:spPr bwMode="auto">
            <a:xfrm>
              <a:off x="1008" y="2199"/>
              <a:ext cx="2160" cy="523"/>
            </a:xfrm>
            <a:prstGeom prst="rect">
              <a:avLst/>
            </a:prstGeom>
            <a:noFill/>
            <a:ln w="28575">
              <a:noFill/>
              <a:miter lim="800000"/>
              <a:headEnd/>
              <a:tailEnd/>
            </a:ln>
          </p:spPr>
          <p:txBody>
            <a:bodyPr anchor="ctr">
              <a:spAutoFit/>
            </a:bodyPr>
            <a:lstStyle/>
            <a:p>
              <a:pPr algn="ctr">
                <a:defRPr/>
              </a:pPr>
              <a:r>
                <a:rPr lang="zh-CN" altLang="en-US" sz="2400" b="1">
                  <a:solidFill>
                    <a:srgbClr val="FF3300"/>
                  </a:solidFill>
                  <a:latin typeface="Times New Roman" panose="02020603050405020304" pitchFamily="18" charset="0"/>
                  <a:cs typeface="Times New Roman" panose="02020603050405020304" pitchFamily="18" charset="0"/>
                </a:rPr>
                <a:t>一种组合中，输入变量之间是“与”关系，</a:t>
              </a:r>
              <a:endParaRPr lang="zh-CN" altLang="en-US" sz="2400" b="1">
                <a:latin typeface="Times New Roman" panose="02020603050405020304" pitchFamily="18" charset="0"/>
                <a:cs typeface="Times New Roman" panose="02020603050405020304" pitchFamily="18" charset="0"/>
              </a:endParaRPr>
            </a:p>
          </p:txBody>
        </p:sp>
      </p:grpSp>
      <p:pic>
        <p:nvPicPr>
          <p:cNvPr id="33" name="Picture 32" descr="C:\Users\Administrator\Desktop\图片8.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94288" y="1558925"/>
            <a:ext cx="315753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18674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7736"/>
                                        </p:tgtEl>
                                        <p:attrNameLst>
                                          <p:attrName>style.visibility</p:attrName>
                                        </p:attrNameLst>
                                      </p:cBhvr>
                                      <p:to>
                                        <p:strVal val="visible"/>
                                      </p:to>
                                    </p:set>
                                    <p:animEffect transition="in" filter="wipe(left)">
                                      <p:cBhvr>
                                        <p:cTn id="7" dur="500"/>
                                        <p:tgtEl>
                                          <p:spTgt spid="4577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57731"/>
                                        </p:tgtEl>
                                        <p:attrNameLst>
                                          <p:attrName>style.visibility</p:attrName>
                                        </p:attrNameLst>
                                      </p:cBhvr>
                                      <p:to>
                                        <p:strVal val="visible"/>
                                      </p:to>
                                    </p:set>
                                    <p:animEffect transition="in" filter="blinds(horizontal)">
                                      <p:cBhvr>
                                        <p:cTn id="12" dur="500"/>
                                        <p:tgtEl>
                                          <p:spTgt spid="45773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457740"/>
                                        </p:tgtEl>
                                        <p:attrNameLst>
                                          <p:attrName>style.visibility</p:attrName>
                                        </p:attrNameLst>
                                      </p:cBhvr>
                                      <p:to>
                                        <p:strVal val="visible"/>
                                      </p:to>
                                    </p:set>
                                    <p:animEffect transition="in" filter="wipe(left)">
                                      <p:cBhvr>
                                        <p:cTn id="27" dur="500"/>
                                        <p:tgtEl>
                                          <p:spTgt spid="457740"/>
                                        </p:tgtEl>
                                      </p:cBhvr>
                                    </p:animEffect>
                                  </p:childTnLst>
                                </p:cTn>
                              </p:par>
                            </p:childTnLst>
                          </p:cTn>
                        </p:par>
                        <p:par>
                          <p:cTn id="28" fill="hold" nodeType="afterGroup">
                            <p:stCondLst>
                              <p:cond delay="500"/>
                            </p:stCondLst>
                            <p:childTnLst>
                              <p:par>
                                <p:cTn id="29" presetID="22" presetClass="entr" presetSubtype="8"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500"/>
                                        <p:tgtEl>
                                          <p:spTgt spid="4"/>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left)">
                                      <p:cBhvr>
                                        <p:cTn id="3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731" grpId="0" autoUpdateAnimBg="0"/>
      <p:bldP spid="457736"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AutoShape 2"/>
          <p:cNvSpPr>
            <a:spLocks noChangeArrowheads="1"/>
          </p:cNvSpPr>
          <p:nvPr/>
        </p:nvSpPr>
        <p:spPr bwMode="auto">
          <a:xfrm>
            <a:off x="6500514" y="3484829"/>
            <a:ext cx="2068513" cy="944563"/>
          </a:xfrm>
          <a:prstGeom prst="wedgeRoundRectCallout">
            <a:avLst>
              <a:gd name="adj1" fmla="val -81852"/>
              <a:gd name="adj2" fmla="val -32523"/>
              <a:gd name="adj3" fmla="val 16667"/>
            </a:avLst>
          </a:prstGeom>
          <a:solidFill>
            <a:srgbClr val="FFFFCC"/>
          </a:solidFill>
          <a:ln w="28575">
            <a:solidFill>
              <a:srgbClr val="006600"/>
            </a:solidFill>
            <a:miter lim="800000"/>
            <a:headEnd/>
            <a:tailEnd/>
          </a:ln>
          <a:effectLst/>
        </p:spPr>
        <p:txBody>
          <a:bodyPr wrap="none" anchor="ctr"/>
          <a:lstStyle/>
          <a:p>
            <a:pPr algn="ctr">
              <a:spcBef>
                <a:spcPct val="10000"/>
              </a:spcBef>
              <a:defRPr/>
            </a:pPr>
            <a:r>
              <a:rPr lang="zh-CN" altLang="en-US" sz="2400" b="1">
                <a:solidFill>
                  <a:srgbClr val="FF0000"/>
                </a:solidFill>
                <a:latin typeface="Times New Roman" panose="02020603050405020304" pitchFamily="18" charset="0"/>
                <a:cs typeface="Times New Roman" panose="02020603050405020304" pitchFamily="18" charset="0"/>
              </a:rPr>
              <a:t>各组合之间</a:t>
            </a:r>
          </a:p>
          <a:p>
            <a:pPr algn="ctr">
              <a:spcBef>
                <a:spcPct val="10000"/>
              </a:spcBef>
              <a:defRPr/>
            </a:pPr>
            <a:r>
              <a:rPr lang="zh-CN" altLang="en-US" sz="2400" b="1">
                <a:solidFill>
                  <a:srgbClr val="FF0000"/>
                </a:solidFill>
                <a:latin typeface="Times New Roman" panose="02020603050405020304" pitchFamily="18" charset="0"/>
                <a:cs typeface="Times New Roman" panose="02020603050405020304" pitchFamily="18" charset="0"/>
              </a:rPr>
              <a:t>是或关系</a:t>
            </a:r>
          </a:p>
        </p:txBody>
      </p:sp>
      <p:graphicFrame>
        <p:nvGraphicFramePr>
          <p:cNvPr id="458755" name="Object 3"/>
          <p:cNvGraphicFramePr>
            <a:graphicFrameLocks noChangeAspect="1"/>
          </p:cNvGraphicFramePr>
          <p:nvPr>
            <p:extLst/>
          </p:nvPr>
        </p:nvGraphicFramePr>
        <p:xfrm>
          <a:off x="606127" y="1198829"/>
          <a:ext cx="4927600" cy="488950"/>
        </p:xfrm>
        <a:graphic>
          <a:graphicData uri="http://schemas.openxmlformats.org/presentationml/2006/ole">
            <mc:AlternateContent xmlns:mc="http://schemas.openxmlformats.org/markup-compatibility/2006">
              <mc:Choice xmlns:v="urn:schemas-microsoft-com:vml" Requires="v">
                <p:oleObj spid="_x0000_s9221" name="公式" r:id="rId3" imgW="2120760" imgH="203040" progId="Equation.3">
                  <p:embed/>
                </p:oleObj>
              </mc:Choice>
              <mc:Fallback>
                <p:oleObj name="公式" r:id="rId3" imgW="2120760" imgH="203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127" y="1198829"/>
                        <a:ext cx="4927600"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8756" name="Rectangle 4"/>
          <p:cNvSpPr>
            <a:spLocks noChangeArrowheads="1"/>
          </p:cNvSpPr>
          <p:nvPr/>
        </p:nvSpPr>
        <p:spPr bwMode="auto">
          <a:xfrm>
            <a:off x="504527" y="665429"/>
            <a:ext cx="1828800" cy="519113"/>
          </a:xfrm>
          <a:prstGeom prst="rect">
            <a:avLst/>
          </a:prstGeom>
          <a:noFill/>
          <a:ln w="9525" cap="sq">
            <a:noFill/>
            <a:miter lim="800000"/>
            <a:headEnd/>
            <a:tailEnd/>
          </a:ln>
          <a:effectLst/>
        </p:spPr>
        <p:txBody>
          <a:bodyPr>
            <a:spAutoFit/>
          </a:bodyPr>
          <a:lstStyle/>
          <a:p>
            <a:pPr>
              <a:spcBef>
                <a:spcPct val="50000"/>
              </a:spcBef>
              <a:defRPr/>
            </a:pPr>
            <a:r>
              <a:rPr lang="en-US" altLang="zh-CN" sz="2800" b="1">
                <a:solidFill>
                  <a:srgbClr val="E60000"/>
                </a:solidFill>
                <a:latin typeface="Times New Roman" panose="02020603050405020304" pitchFamily="18" charset="0"/>
                <a:cs typeface="Times New Roman" panose="02020603050405020304" pitchFamily="18" charset="0"/>
              </a:rPr>
              <a:t> 2. </a:t>
            </a:r>
            <a:r>
              <a:rPr lang="zh-CN" altLang="en-US" sz="2800" b="1">
                <a:solidFill>
                  <a:srgbClr val="E60000"/>
                </a:solidFill>
                <a:latin typeface="Times New Roman" panose="02020603050405020304" pitchFamily="18" charset="0"/>
                <a:cs typeface="Times New Roman" panose="02020603050405020304" pitchFamily="18" charset="0"/>
              </a:rPr>
              <a:t>逻辑式</a:t>
            </a:r>
          </a:p>
        </p:txBody>
      </p:sp>
      <p:grpSp>
        <p:nvGrpSpPr>
          <p:cNvPr id="2" name="Group 5"/>
          <p:cNvGrpSpPr>
            <a:grpSpLocks/>
          </p:cNvGrpSpPr>
          <p:nvPr/>
        </p:nvGrpSpPr>
        <p:grpSpPr bwMode="auto">
          <a:xfrm>
            <a:off x="5217814" y="2799029"/>
            <a:ext cx="685800" cy="2590800"/>
            <a:chOff x="2496" y="1344"/>
            <a:chExt cx="432" cy="1632"/>
          </a:xfrm>
        </p:grpSpPr>
        <p:sp>
          <p:nvSpPr>
            <p:cNvPr id="458758" name="AutoShape 6"/>
            <p:cNvSpPr>
              <a:spLocks/>
            </p:cNvSpPr>
            <p:nvPr/>
          </p:nvSpPr>
          <p:spPr bwMode="auto">
            <a:xfrm flipH="1">
              <a:off x="2784" y="1344"/>
              <a:ext cx="144" cy="1632"/>
            </a:xfrm>
            <a:prstGeom prst="leftBrace">
              <a:avLst>
                <a:gd name="adj1" fmla="val 94444"/>
                <a:gd name="adj2" fmla="val 50000"/>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58759" name="Line 7"/>
            <p:cNvSpPr>
              <a:spLocks noChangeShapeType="1"/>
            </p:cNvSpPr>
            <p:nvPr/>
          </p:nvSpPr>
          <p:spPr bwMode="auto">
            <a:xfrm>
              <a:off x="2496" y="1440"/>
              <a:ext cx="240" cy="0"/>
            </a:xfrm>
            <a:prstGeom prst="line">
              <a:avLst/>
            </a:prstGeom>
            <a:noFill/>
            <a:ln w="28575">
              <a:solidFill>
                <a:srgbClr val="FF3300"/>
              </a:solidFill>
              <a:round/>
              <a:headEnd/>
              <a:tailEnd type="triangle" w="med" len="me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58760" name="Line 8"/>
            <p:cNvSpPr>
              <a:spLocks noChangeShapeType="1"/>
            </p:cNvSpPr>
            <p:nvPr/>
          </p:nvSpPr>
          <p:spPr bwMode="auto">
            <a:xfrm>
              <a:off x="2496" y="1680"/>
              <a:ext cx="240" cy="0"/>
            </a:xfrm>
            <a:prstGeom prst="line">
              <a:avLst/>
            </a:prstGeom>
            <a:noFill/>
            <a:ln w="28575">
              <a:solidFill>
                <a:srgbClr val="FF3300"/>
              </a:solidFill>
              <a:round/>
              <a:headEnd/>
              <a:tailEnd type="triangle" w="med" len="me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58761" name="Line 9"/>
            <p:cNvSpPr>
              <a:spLocks noChangeShapeType="1"/>
            </p:cNvSpPr>
            <p:nvPr/>
          </p:nvSpPr>
          <p:spPr bwMode="auto">
            <a:xfrm>
              <a:off x="2496" y="2160"/>
              <a:ext cx="240" cy="0"/>
            </a:xfrm>
            <a:prstGeom prst="line">
              <a:avLst/>
            </a:prstGeom>
            <a:noFill/>
            <a:ln w="28575">
              <a:solidFill>
                <a:srgbClr val="FF3300"/>
              </a:solidFill>
              <a:round/>
              <a:headEnd/>
              <a:tailEnd type="triangle" w="med" len="me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58762" name="Line 10"/>
            <p:cNvSpPr>
              <a:spLocks noChangeShapeType="1"/>
            </p:cNvSpPr>
            <p:nvPr/>
          </p:nvSpPr>
          <p:spPr bwMode="auto">
            <a:xfrm>
              <a:off x="2496" y="2880"/>
              <a:ext cx="240" cy="0"/>
            </a:xfrm>
            <a:prstGeom prst="line">
              <a:avLst/>
            </a:prstGeom>
            <a:noFill/>
            <a:ln w="28575">
              <a:solidFill>
                <a:srgbClr val="FF3300"/>
              </a:solidFill>
              <a:round/>
              <a:headEnd/>
              <a:tailEnd type="triangle" w="med" len="me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sp>
        <p:nvSpPr>
          <p:cNvPr id="458763" name="Rectangle 11"/>
          <p:cNvSpPr>
            <a:spLocks noChangeArrowheads="1"/>
          </p:cNvSpPr>
          <p:nvPr/>
        </p:nvSpPr>
        <p:spPr bwMode="auto">
          <a:xfrm>
            <a:off x="720427" y="5506725"/>
            <a:ext cx="5791200" cy="566309"/>
          </a:xfrm>
          <a:prstGeom prst="rect">
            <a:avLst/>
          </a:prstGeom>
          <a:noFill/>
          <a:ln w="9525">
            <a:noFill/>
            <a:miter lim="800000"/>
            <a:headEnd/>
            <a:tailEnd/>
          </a:ln>
          <a:effectLst/>
        </p:spPr>
        <p:txBody>
          <a:bodyPr anchor="ctr">
            <a:spAutoFit/>
          </a:bodyPr>
          <a:lstStyle/>
          <a:p>
            <a:pPr>
              <a:lnSpc>
                <a:spcPct val="110000"/>
              </a:lnSpc>
              <a:spcBef>
                <a:spcPct val="10000"/>
              </a:spcBef>
              <a:defRPr/>
            </a:pPr>
            <a:r>
              <a:rPr lang="zh-CN" altLang="en-US" sz="2800" b="1">
                <a:latin typeface="Times New Roman" panose="02020603050405020304" pitchFamily="18" charset="0"/>
                <a:cs typeface="Times New Roman" panose="02020603050405020304" pitchFamily="18" charset="0"/>
              </a:rPr>
              <a:t>反之，也可由逻辑式列出状态表。</a:t>
            </a:r>
          </a:p>
        </p:txBody>
      </p:sp>
      <p:pic>
        <p:nvPicPr>
          <p:cNvPr id="11271" name="Picture 28" descr="C:\Users\Administrator\Desktop\图片9.jp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23802" y="1743342"/>
            <a:ext cx="3213100" cy="388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08014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nodeType="afterGroup">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58754"/>
                                        </p:tgtEl>
                                        <p:attrNameLst>
                                          <p:attrName>style.visibility</p:attrName>
                                        </p:attrNameLst>
                                      </p:cBhvr>
                                      <p:to>
                                        <p:strVal val="visible"/>
                                      </p:to>
                                    </p:set>
                                    <p:animEffect transition="in" filter="wipe(down)">
                                      <p:cBhvr>
                                        <p:cTn id="11" dur="500"/>
                                        <p:tgtEl>
                                          <p:spTgt spid="45875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458755"/>
                                        </p:tgtEl>
                                        <p:attrNameLst>
                                          <p:attrName>style.visibility</p:attrName>
                                        </p:attrNameLst>
                                      </p:cBhvr>
                                      <p:to>
                                        <p:strVal val="visible"/>
                                      </p:to>
                                    </p:set>
                                    <p:animEffect transition="in" filter="wipe(left)">
                                      <p:cBhvr>
                                        <p:cTn id="16" dur="500"/>
                                        <p:tgtEl>
                                          <p:spTgt spid="45875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58763"/>
                                        </p:tgtEl>
                                        <p:attrNameLst>
                                          <p:attrName>style.visibility</p:attrName>
                                        </p:attrNameLst>
                                      </p:cBhvr>
                                      <p:to>
                                        <p:strVal val="visible"/>
                                      </p:to>
                                    </p:set>
                                    <p:animEffect transition="in" filter="wipe(left)">
                                      <p:cBhvr>
                                        <p:cTn id="21" dur="500"/>
                                        <p:tgtEl>
                                          <p:spTgt spid="4587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754" grpId="0" animBg="1" autoUpdateAnimBg="0"/>
      <p:bldP spid="458763"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ChangeArrowheads="1"/>
          </p:cNvSpPr>
          <p:nvPr/>
        </p:nvSpPr>
        <p:spPr bwMode="auto">
          <a:xfrm>
            <a:off x="519113" y="631622"/>
            <a:ext cx="1700212" cy="519112"/>
          </a:xfrm>
          <a:prstGeom prst="rect">
            <a:avLst/>
          </a:prstGeom>
          <a:noFill/>
          <a:ln w="9525" cap="sq">
            <a:noFill/>
            <a:miter lim="800000"/>
            <a:headEnd/>
            <a:tailEnd/>
          </a:ln>
          <a:effectLst/>
        </p:spPr>
        <p:txBody>
          <a:bodyPr wrap="none">
            <a:spAutoFit/>
          </a:bodyPr>
          <a:lstStyle/>
          <a:p>
            <a:pPr>
              <a:spcBef>
                <a:spcPct val="50000"/>
              </a:spcBef>
              <a:defRPr/>
            </a:pPr>
            <a:r>
              <a:rPr lang="en-US" altLang="zh-CN" sz="2800" b="1" dirty="0">
                <a:solidFill>
                  <a:srgbClr val="E60000"/>
                </a:solidFill>
                <a:latin typeface="+mn-lt"/>
              </a:rPr>
              <a:t> 3. </a:t>
            </a:r>
            <a:r>
              <a:rPr lang="zh-CN" altLang="zh-CN" sz="2800" b="1" dirty="0">
                <a:solidFill>
                  <a:srgbClr val="E60000"/>
                </a:solidFill>
                <a:latin typeface="+mn-lt"/>
              </a:rPr>
              <a:t>逻辑图</a:t>
            </a:r>
            <a:endParaRPr lang="zh-CN" altLang="en-US" sz="2800" b="1" dirty="0">
              <a:solidFill>
                <a:srgbClr val="E60000"/>
              </a:solidFill>
              <a:latin typeface="+mn-lt"/>
            </a:endParaRPr>
          </a:p>
        </p:txBody>
      </p:sp>
      <p:pic>
        <p:nvPicPr>
          <p:cNvPr id="459861" name="Picture 85" descr="图片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1342822"/>
            <a:ext cx="6983413" cy="477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5018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9778"/>
                                        </p:tgtEl>
                                        <p:attrNameLst>
                                          <p:attrName>style.visibility</p:attrName>
                                        </p:attrNameLst>
                                      </p:cBhvr>
                                      <p:to>
                                        <p:strVal val="visible"/>
                                      </p:to>
                                    </p:set>
                                    <p:animEffect transition="in" filter="wipe(left)">
                                      <p:cBhvr>
                                        <p:cTn id="7" dur="500"/>
                                        <p:tgtEl>
                                          <p:spTgt spid="459778"/>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459861"/>
                                        </p:tgtEl>
                                        <p:attrNameLst>
                                          <p:attrName>style.visibility</p:attrName>
                                        </p:attrNameLst>
                                      </p:cBhvr>
                                      <p:to>
                                        <p:strVal val="visible"/>
                                      </p:to>
                                    </p:set>
                                    <p:animEffect transition="in" filter="wipe(left)">
                                      <p:cBhvr>
                                        <p:cTn id="11" dur="1000"/>
                                        <p:tgtEl>
                                          <p:spTgt spid="4598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9778"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02" name="Rectangle 2"/>
          <p:cNvSpPr>
            <a:spLocks noGrp="1" noChangeArrowheads="1"/>
          </p:cNvSpPr>
          <p:nvPr>
            <p:ph type="title"/>
          </p:nvPr>
        </p:nvSpPr>
        <p:spPr bwMode="auto">
          <a:xfrm>
            <a:off x="647402" y="872150"/>
            <a:ext cx="5040312" cy="658813"/>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en-US" altLang="zh-CN" sz="3200" b="1" smtClean="0">
                <a:solidFill>
                  <a:srgbClr val="CC0000"/>
                </a:solidFill>
                <a:latin typeface="Times New Roman" panose="02020603050405020304" pitchFamily="18" charset="0"/>
                <a:cs typeface="Times New Roman" panose="02020603050405020304" pitchFamily="18" charset="0"/>
              </a:rPr>
              <a:t>20. 5. 3   </a:t>
            </a:r>
            <a:r>
              <a:rPr lang="zh-CN" altLang="en-US" sz="3200" b="1" smtClean="0">
                <a:solidFill>
                  <a:srgbClr val="CC0000"/>
                </a:solidFill>
                <a:latin typeface="Times New Roman" panose="02020603050405020304" pitchFamily="18" charset="0"/>
                <a:cs typeface="Times New Roman" panose="02020603050405020304" pitchFamily="18" charset="0"/>
              </a:rPr>
              <a:t>逻辑函数的化简</a:t>
            </a:r>
          </a:p>
        </p:txBody>
      </p:sp>
      <p:sp>
        <p:nvSpPr>
          <p:cNvPr id="460804" name="Rectangle 4"/>
          <p:cNvSpPr>
            <a:spLocks noChangeArrowheads="1"/>
          </p:cNvSpPr>
          <p:nvPr/>
        </p:nvSpPr>
        <p:spPr bwMode="auto">
          <a:xfrm>
            <a:off x="504527" y="1675425"/>
            <a:ext cx="8280400" cy="1971675"/>
          </a:xfrm>
          <a:prstGeom prst="rect">
            <a:avLst/>
          </a:prstGeom>
          <a:noFill/>
          <a:ln w="28575">
            <a:noFill/>
            <a:prstDash val="sysDot"/>
            <a:miter lim="800000"/>
            <a:headEnd/>
            <a:tailEnd/>
          </a:ln>
          <a:effectLst/>
        </p:spPr>
        <p:txBody>
          <a:bodyPr anchor="ctr">
            <a:spAutoFit/>
          </a:bodyPr>
          <a:lstStyle/>
          <a:p>
            <a:pPr>
              <a:lnSpc>
                <a:spcPct val="110000"/>
              </a:lnSpc>
              <a:defRPr/>
            </a:pPr>
            <a:r>
              <a:rPr lang="en-US" altLang="zh-CN" sz="2800" b="1">
                <a:solidFill>
                  <a:srgbClr val="000099"/>
                </a:solidFill>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由逻辑状态表直接写出的逻辑式及由此画出的逻辑图，一般比较复杂；若</a:t>
            </a:r>
            <a:r>
              <a:rPr lang="zh-CN" altLang="en-US" sz="2800" b="1">
                <a:solidFill>
                  <a:srgbClr val="000099"/>
                </a:solidFill>
                <a:latin typeface="Times New Roman" panose="02020603050405020304" pitchFamily="18" charset="0"/>
                <a:cs typeface="Times New Roman" panose="02020603050405020304" pitchFamily="18" charset="0"/>
              </a:rPr>
              <a:t>经过简化，则可使用较少的逻辑门实现同样的逻辑功能。</a:t>
            </a:r>
            <a:r>
              <a:rPr lang="zh-CN" altLang="en-US" sz="2800" b="1">
                <a:latin typeface="Times New Roman" panose="02020603050405020304" pitchFamily="18" charset="0"/>
                <a:cs typeface="Times New Roman" panose="02020603050405020304" pitchFamily="18" charset="0"/>
              </a:rPr>
              <a:t>从而</a:t>
            </a:r>
            <a:r>
              <a:rPr lang="zh-CN" altLang="en-US" sz="2800" b="1">
                <a:solidFill>
                  <a:srgbClr val="CC0000"/>
                </a:solidFill>
                <a:latin typeface="Times New Roman" panose="02020603050405020304" pitchFamily="18" charset="0"/>
                <a:cs typeface="Times New Roman" panose="02020603050405020304" pitchFamily="18" charset="0"/>
              </a:rPr>
              <a:t>可节省器件</a:t>
            </a:r>
            <a:r>
              <a:rPr lang="en-US" altLang="zh-CN" sz="2800" b="1">
                <a:solidFill>
                  <a:srgbClr val="CC0000"/>
                </a:solidFill>
                <a:latin typeface="Times New Roman" panose="02020603050405020304" pitchFamily="18" charset="0"/>
                <a:cs typeface="Times New Roman" panose="02020603050405020304" pitchFamily="18" charset="0"/>
              </a:rPr>
              <a:t>,</a:t>
            </a:r>
            <a:r>
              <a:rPr lang="zh-CN" altLang="en-US" sz="2800" b="1">
                <a:solidFill>
                  <a:srgbClr val="CC0000"/>
                </a:solidFill>
                <a:latin typeface="Times New Roman" panose="02020603050405020304" pitchFamily="18" charset="0"/>
                <a:cs typeface="Times New Roman" panose="02020603050405020304" pitchFamily="18" charset="0"/>
              </a:rPr>
              <a:t>降低成本，提高电路工作的可靠性。</a:t>
            </a:r>
            <a:endParaRPr lang="zh-CN" altLang="en-US" sz="2800" b="1">
              <a:solidFill>
                <a:srgbClr val="006600"/>
              </a:solidFill>
              <a:latin typeface="Times New Roman" panose="02020603050405020304" pitchFamily="18" charset="0"/>
              <a:cs typeface="Times New Roman" panose="02020603050405020304" pitchFamily="18" charset="0"/>
            </a:endParaRPr>
          </a:p>
        </p:txBody>
      </p:sp>
      <p:sp>
        <p:nvSpPr>
          <p:cNvPr id="460807" name="Rectangle 7"/>
          <p:cNvSpPr>
            <a:spLocks noChangeArrowheads="1"/>
          </p:cNvSpPr>
          <p:nvPr/>
        </p:nvSpPr>
        <p:spPr bwMode="auto">
          <a:xfrm>
            <a:off x="504527" y="3596300"/>
            <a:ext cx="8280400" cy="1031875"/>
          </a:xfrm>
          <a:prstGeom prst="rect">
            <a:avLst/>
          </a:prstGeom>
          <a:noFill/>
          <a:ln w="9525">
            <a:noFill/>
            <a:miter lim="800000"/>
            <a:headEnd/>
            <a:tailEnd/>
          </a:ln>
          <a:effectLst/>
        </p:spPr>
        <p:txBody>
          <a:bodyPr>
            <a:spAutoFit/>
          </a:bodyPr>
          <a:lstStyle/>
          <a:p>
            <a:pPr>
              <a:lnSpc>
                <a:spcPct val="110000"/>
              </a:lnSpc>
              <a:spcBef>
                <a:spcPct val="10000"/>
              </a:spcBef>
              <a:defRPr/>
            </a:pPr>
            <a:r>
              <a:rPr lang="en-US" altLang="zh-CN" sz="2800" b="1">
                <a:solidFill>
                  <a:srgbClr val="000099"/>
                </a:solidFill>
                <a:latin typeface="Times New Roman" panose="02020603050405020304" pitchFamily="18" charset="0"/>
                <a:cs typeface="Times New Roman" panose="02020603050405020304" pitchFamily="18" charset="0"/>
              </a:rPr>
              <a:t>        </a:t>
            </a:r>
            <a:r>
              <a:rPr lang="zh-CN" altLang="en-US" sz="2800" b="1">
                <a:solidFill>
                  <a:srgbClr val="000099"/>
                </a:solidFill>
                <a:latin typeface="Times New Roman" panose="02020603050405020304" pitchFamily="18" charset="0"/>
                <a:cs typeface="Times New Roman" panose="02020603050405020304" pitchFamily="18" charset="0"/>
              </a:rPr>
              <a:t>利用逻辑代数变换，可用不同的门电路实现相同的逻辑功能。</a:t>
            </a:r>
          </a:p>
        </p:txBody>
      </p:sp>
      <p:grpSp>
        <p:nvGrpSpPr>
          <p:cNvPr id="2" name="Group 9"/>
          <p:cNvGrpSpPr>
            <a:grpSpLocks/>
          </p:cNvGrpSpPr>
          <p:nvPr/>
        </p:nvGrpSpPr>
        <p:grpSpPr bwMode="auto">
          <a:xfrm>
            <a:off x="1230015" y="4636113"/>
            <a:ext cx="3455988" cy="1143000"/>
            <a:chOff x="1005" y="2928"/>
            <a:chExt cx="2177" cy="720"/>
          </a:xfrm>
        </p:grpSpPr>
        <p:sp>
          <p:nvSpPr>
            <p:cNvPr id="460810" name="Rectangle 10"/>
            <p:cNvSpPr>
              <a:spLocks noChangeArrowheads="1"/>
            </p:cNvSpPr>
            <p:nvPr/>
          </p:nvSpPr>
          <p:spPr bwMode="auto">
            <a:xfrm>
              <a:off x="1005" y="3072"/>
              <a:ext cx="1025" cy="357"/>
            </a:xfrm>
            <a:prstGeom prst="rect">
              <a:avLst/>
            </a:prstGeom>
            <a:noFill/>
            <a:ln w="9525">
              <a:noFill/>
              <a:miter lim="800000"/>
              <a:headEnd/>
              <a:tailEnd/>
            </a:ln>
            <a:effectLst/>
          </p:spPr>
          <p:txBody>
            <a:bodyPr wrap="none">
              <a:spAutoFit/>
            </a:bodyPr>
            <a:lstStyle/>
            <a:p>
              <a:pPr algn="ctr">
                <a:lnSpc>
                  <a:spcPct val="110000"/>
                </a:lnSpc>
                <a:spcBef>
                  <a:spcPct val="10000"/>
                </a:spcBef>
                <a:defRPr/>
              </a:pPr>
              <a:r>
                <a:rPr lang="zh-CN" altLang="en-US" sz="2800" b="1">
                  <a:solidFill>
                    <a:srgbClr val="000099"/>
                  </a:solidFill>
                  <a:latin typeface="Times New Roman" panose="02020603050405020304" pitchFamily="18" charset="0"/>
                  <a:cs typeface="Times New Roman" panose="02020603050405020304" pitchFamily="18" charset="0"/>
                </a:rPr>
                <a:t>化简方法</a:t>
              </a:r>
            </a:p>
          </p:txBody>
        </p:sp>
        <p:sp>
          <p:nvSpPr>
            <p:cNvPr id="460811" name="AutoShape 11"/>
            <p:cNvSpPr>
              <a:spLocks/>
            </p:cNvSpPr>
            <p:nvPr/>
          </p:nvSpPr>
          <p:spPr bwMode="auto">
            <a:xfrm>
              <a:off x="2112" y="2976"/>
              <a:ext cx="48" cy="672"/>
            </a:xfrm>
            <a:prstGeom prst="leftBrace">
              <a:avLst>
                <a:gd name="adj1" fmla="val 116667"/>
                <a:gd name="adj2" fmla="val 50000"/>
              </a:avLst>
            </a:prstGeom>
            <a:noFill/>
            <a:ln w="28575">
              <a:solidFill>
                <a:srgbClr val="FF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60812" name="Rectangle 12"/>
            <p:cNvSpPr>
              <a:spLocks noChangeArrowheads="1"/>
            </p:cNvSpPr>
            <p:nvPr/>
          </p:nvSpPr>
          <p:spPr bwMode="auto">
            <a:xfrm>
              <a:off x="2206" y="2928"/>
              <a:ext cx="798" cy="357"/>
            </a:xfrm>
            <a:prstGeom prst="rect">
              <a:avLst/>
            </a:prstGeom>
            <a:noFill/>
            <a:ln w="9525">
              <a:noFill/>
              <a:miter lim="800000"/>
              <a:headEnd/>
              <a:tailEnd/>
            </a:ln>
            <a:effectLst/>
          </p:spPr>
          <p:txBody>
            <a:bodyPr wrap="none">
              <a:spAutoFit/>
            </a:bodyPr>
            <a:lstStyle/>
            <a:p>
              <a:pPr algn="ctr">
                <a:lnSpc>
                  <a:spcPct val="110000"/>
                </a:lnSpc>
                <a:spcBef>
                  <a:spcPct val="10000"/>
                </a:spcBef>
                <a:defRPr/>
              </a:pPr>
              <a:r>
                <a:rPr lang="zh-CN" altLang="en-US" sz="2800" b="1">
                  <a:solidFill>
                    <a:srgbClr val="FF0000"/>
                  </a:solidFill>
                  <a:latin typeface="Times New Roman" panose="02020603050405020304" pitchFamily="18" charset="0"/>
                  <a:cs typeface="Times New Roman" panose="02020603050405020304" pitchFamily="18" charset="0"/>
                </a:rPr>
                <a:t>公式法</a:t>
              </a:r>
            </a:p>
          </p:txBody>
        </p:sp>
        <p:sp>
          <p:nvSpPr>
            <p:cNvPr id="460813" name="Rectangle 13"/>
            <p:cNvSpPr>
              <a:spLocks noChangeArrowheads="1"/>
            </p:cNvSpPr>
            <p:nvPr/>
          </p:nvSpPr>
          <p:spPr bwMode="auto">
            <a:xfrm>
              <a:off x="2157" y="3264"/>
              <a:ext cx="1025" cy="357"/>
            </a:xfrm>
            <a:prstGeom prst="rect">
              <a:avLst/>
            </a:prstGeom>
            <a:noFill/>
            <a:ln w="9525">
              <a:noFill/>
              <a:miter lim="800000"/>
              <a:headEnd/>
              <a:tailEnd/>
            </a:ln>
            <a:effectLst/>
          </p:spPr>
          <p:txBody>
            <a:bodyPr wrap="none">
              <a:spAutoFit/>
            </a:bodyPr>
            <a:lstStyle/>
            <a:p>
              <a:pPr algn="ctr">
                <a:lnSpc>
                  <a:spcPct val="110000"/>
                </a:lnSpc>
                <a:spcBef>
                  <a:spcPct val="10000"/>
                </a:spcBef>
                <a:defRPr/>
              </a:pPr>
              <a:r>
                <a:rPr lang="zh-CN" altLang="en-US" sz="2800" b="1">
                  <a:solidFill>
                    <a:srgbClr val="FF0000"/>
                  </a:solidFill>
                  <a:latin typeface="Times New Roman" panose="02020603050405020304" pitchFamily="18" charset="0"/>
                  <a:cs typeface="Times New Roman" panose="02020603050405020304" pitchFamily="18" charset="0"/>
                </a:rPr>
                <a:t>卡诺图法</a:t>
              </a:r>
            </a:p>
          </p:txBody>
        </p:sp>
      </p:grpSp>
      <p:grpSp>
        <p:nvGrpSpPr>
          <p:cNvPr id="95238" name="Group 14"/>
          <p:cNvGrpSpPr>
            <a:grpSpLocks/>
          </p:cNvGrpSpPr>
          <p:nvPr/>
        </p:nvGrpSpPr>
        <p:grpSpPr bwMode="auto">
          <a:xfrm>
            <a:off x="798214" y="1462700"/>
            <a:ext cx="4276725" cy="171450"/>
            <a:chOff x="672" y="624"/>
            <a:chExt cx="2694" cy="108"/>
          </a:xfrm>
        </p:grpSpPr>
        <p:pic>
          <p:nvPicPr>
            <p:cNvPr id="95239" name="Picture 15"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2" y="63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40" name="Picture 16"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2" y="63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41" name="Picture 17"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4" y="63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42" name="Picture 18"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0" y="63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43" name="Picture 19"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2" y="63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44" name="Picture 20"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8" y="63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45" name="Picture 21"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8" y="63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46" name="Picture 22"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0" y="63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47" name="Picture 23"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6" y="63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48" name="Picture 24"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8" y="63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49" name="Picture 25"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4" y="63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50" name="Picture 26"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4" y="63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51" name="Picture 27"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0" y="63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52" name="Picture 28"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6" y="63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53" name="Picture 29"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6" y="63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54" name="Picture 30"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2" y="63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55" name="Picture 31"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2" y="63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56" name="Picture 32"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4" y="63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5257" name="Group 33"/>
            <p:cNvGrpSpPr>
              <a:grpSpLocks/>
            </p:cNvGrpSpPr>
            <p:nvPr/>
          </p:nvGrpSpPr>
          <p:grpSpPr bwMode="auto">
            <a:xfrm>
              <a:off x="672" y="624"/>
              <a:ext cx="582" cy="102"/>
              <a:chOff x="4698" y="720"/>
              <a:chExt cx="582" cy="102"/>
            </a:xfrm>
          </p:grpSpPr>
          <p:pic>
            <p:nvPicPr>
              <p:cNvPr id="95262" name="Picture 34"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63" name="Picture 35"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0"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64" name="Picture 36"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6"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65" name="Picture 37"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66" name="Picture 38"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67" name="Picture 39"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5258" name="Picture 40"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6" y="62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59" name="Picture 41"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2" y="62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60" name="Picture 42"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 y="62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61" name="Picture 43"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4" y="62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3818251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subTitle" idx="1"/>
          </p:nvPr>
        </p:nvSpPr>
        <p:spPr bwMode="auto">
          <a:xfrm>
            <a:off x="685800" y="571500"/>
            <a:ext cx="5257800" cy="53340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en-US" altLang="zh-CN" sz="2800" b="1" smtClean="0">
                <a:solidFill>
                  <a:srgbClr val="CC0000"/>
                </a:solidFill>
                <a:latin typeface="Times New Roman" panose="02020603050405020304" pitchFamily="18" charset="0"/>
                <a:cs typeface="Times New Roman" panose="02020603050405020304" pitchFamily="18" charset="0"/>
              </a:rPr>
              <a:t>1.  </a:t>
            </a:r>
            <a:r>
              <a:rPr lang="zh-CN" altLang="en-US" sz="2800" b="1" smtClean="0">
                <a:solidFill>
                  <a:srgbClr val="CC0000"/>
                </a:solidFill>
                <a:latin typeface="Times New Roman" panose="02020603050405020304" pitchFamily="18" charset="0"/>
                <a:cs typeface="Times New Roman" panose="02020603050405020304" pitchFamily="18" charset="0"/>
              </a:rPr>
              <a:t>用 与非 门构成基本门电路</a:t>
            </a:r>
          </a:p>
        </p:txBody>
      </p:sp>
      <p:sp>
        <p:nvSpPr>
          <p:cNvPr id="461827" name="Rectangle 3"/>
          <p:cNvSpPr>
            <a:spLocks noChangeArrowheads="1"/>
          </p:cNvSpPr>
          <p:nvPr/>
        </p:nvSpPr>
        <p:spPr bwMode="auto">
          <a:xfrm>
            <a:off x="609600" y="3581400"/>
            <a:ext cx="533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pPr>
            <a:r>
              <a:rPr lang="en-US" altLang="zh-CN" sz="2800">
                <a:solidFill>
                  <a:srgbClr val="005800"/>
                </a:solidFill>
                <a:cs typeface="Times New Roman" panose="02020603050405020304" pitchFamily="18" charset="0"/>
              </a:rPr>
              <a:t>(2)</a:t>
            </a:r>
            <a:r>
              <a:rPr lang="zh-CN" altLang="en-US" sz="2800">
                <a:solidFill>
                  <a:srgbClr val="005800"/>
                </a:solidFill>
                <a:cs typeface="Times New Roman" panose="02020603050405020304" pitchFamily="18" charset="0"/>
              </a:rPr>
              <a:t>应用 与非 门构成 或 门电路</a:t>
            </a:r>
          </a:p>
        </p:txBody>
      </p:sp>
      <p:sp>
        <p:nvSpPr>
          <p:cNvPr id="461828" name="Rectangle 4"/>
          <p:cNvSpPr>
            <a:spLocks noChangeArrowheads="1"/>
          </p:cNvSpPr>
          <p:nvPr/>
        </p:nvSpPr>
        <p:spPr bwMode="auto">
          <a:xfrm>
            <a:off x="609600" y="1104900"/>
            <a:ext cx="610455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005800"/>
                </a:solidFill>
                <a:cs typeface="Times New Roman" panose="02020603050405020304" pitchFamily="18" charset="0"/>
              </a:rPr>
              <a:t>(1) </a:t>
            </a:r>
            <a:r>
              <a:rPr lang="zh-CN" altLang="en-US" sz="2800">
                <a:solidFill>
                  <a:srgbClr val="005800"/>
                </a:solidFill>
                <a:cs typeface="Times New Roman" panose="02020603050405020304" pitchFamily="18" charset="0"/>
              </a:rPr>
              <a:t>应用“与非”门构成“与”门电路</a:t>
            </a:r>
          </a:p>
        </p:txBody>
      </p:sp>
      <p:grpSp>
        <p:nvGrpSpPr>
          <p:cNvPr id="2" name="Group 54"/>
          <p:cNvGrpSpPr>
            <a:grpSpLocks/>
          </p:cNvGrpSpPr>
          <p:nvPr/>
        </p:nvGrpSpPr>
        <p:grpSpPr bwMode="auto">
          <a:xfrm>
            <a:off x="609600" y="1628775"/>
            <a:ext cx="5907088" cy="592138"/>
            <a:chOff x="384" y="1008"/>
            <a:chExt cx="3794" cy="391"/>
          </a:xfrm>
        </p:grpSpPr>
        <p:sp>
          <p:nvSpPr>
            <p:cNvPr id="12300" name="Rectangle 55"/>
            <p:cNvSpPr>
              <a:spLocks noChangeArrowheads="1"/>
            </p:cNvSpPr>
            <p:nvPr/>
          </p:nvSpPr>
          <p:spPr bwMode="auto">
            <a:xfrm>
              <a:off x="384" y="1056"/>
              <a:ext cx="2412"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a:cs typeface="Times New Roman" panose="02020603050405020304" pitchFamily="18" charset="0"/>
                </a:rPr>
                <a:t>由逻辑代数运算法则：</a:t>
              </a:r>
            </a:p>
          </p:txBody>
        </p:sp>
        <p:graphicFrame>
          <p:nvGraphicFramePr>
            <p:cNvPr id="12291" name="Object 56"/>
            <p:cNvGraphicFramePr>
              <a:graphicFrameLocks noChangeAspect="1"/>
            </p:cNvGraphicFramePr>
            <p:nvPr/>
          </p:nvGraphicFramePr>
          <p:xfrm>
            <a:off x="2640" y="1008"/>
            <a:ext cx="1538" cy="381"/>
          </p:xfrm>
          <a:graphic>
            <a:graphicData uri="http://schemas.openxmlformats.org/presentationml/2006/ole">
              <mc:AlternateContent xmlns:mc="http://schemas.openxmlformats.org/markup-compatibility/2006">
                <mc:Choice xmlns:v="urn:schemas-microsoft-com:vml" Requires="v">
                  <p:oleObj spid="_x0000_s10248" name="公式" r:id="rId3" imgW="901440" imgH="228600" progId="Equation.3">
                    <p:embed/>
                  </p:oleObj>
                </mc:Choice>
                <mc:Fallback>
                  <p:oleObj name="公式" r:id="rId3" imgW="90144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0" y="1008"/>
                          <a:ext cx="1538" cy="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57"/>
          <p:cNvGrpSpPr>
            <a:grpSpLocks/>
          </p:cNvGrpSpPr>
          <p:nvPr/>
        </p:nvGrpSpPr>
        <p:grpSpPr bwMode="auto">
          <a:xfrm>
            <a:off x="654050" y="4191000"/>
            <a:ext cx="4133850" cy="1325563"/>
            <a:chOff x="412" y="2640"/>
            <a:chExt cx="2729" cy="873"/>
          </a:xfrm>
        </p:grpSpPr>
        <p:sp>
          <p:nvSpPr>
            <p:cNvPr id="12299" name="Rectangle 58"/>
            <p:cNvSpPr>
              <a:spLocks noChangeArrowheads="1"/>
            </p:cNvSpPr>
            <p:nvPr/>
          </p:nvSpPr>
          <p:spPr bwMode="auto">
            <a:xfrm>
              <a:off x="432" y="2640"/>
              <a:ext cx="2479"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a:cs typeface="Times New Roman" panose="02020603050405020304" pitchFamily="18" charset="0"/>
                </a:rPr>
                <a:t>由逻辑代数运算法则：</a:t>
              </a:r>
            </a:p>
          </p:txBody>
        </p:sp>
        <p:graphicFrame>
          <p:nvGraphicFramePr>
            <p:cNvPr id="12290" name="Object 59"/>
            <p:cNvGraphicFramePr>
              <a:graphicFrameLocks noChangeAspect="1"/>
            </p:cNvGraphicFramePr>
            <p:nvPr/>
          </p:nvGraphicFramePr>
          <p:xfrm>
            <a:off x="412" y="3072"/>
            <a:ext cx="2729" cy="441"/>
          </p:xfrm>
          <a:graphic>
            <a:graphicData uri="http://schemas.openxmlformats.org/presentationml/2006/ole">
              <mc:AlternateContent xmlns:mc="http://schemas.openxmlformats.org/markup-compatibility/2006">
                <mc:Choice xmlns:v="urn:schemas-microsoft-com:vml" Requires="v">
                  <p:oleObj spid="_x0000_s10249" name="公式" r:id="rId5" imgW="1663560" imgH="266400" progId="Equation.3">
                    <p:embed/>
                  </p:oleObj>
                </mc:Choice>
                <mc:Fallback>
                  <p:oleObj name="公式" r:id="rId5" imgW="1663560" imgH="266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 y="3072"/>
                          <a:ext cx="2729" cy="4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461884" name="Picture 60" descr="图片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6825" y="4471988"/>
            <a:ext cx="3392488" cy="165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885" name="Picture 61" descr="图片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46325" y="2408238"/>
            <a:ext cx="3756025" cy="99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38755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1828"/>
                                        </p:tgtEl>
                                        <p:attrNameLst>
                                          <p:attrName>style.visibility</p:attrName>
                                        </p:attrNameLst>
                                      </p:cBhvr>
                                      <p:to>
                                        <p:strVal val="visible"/>
                                      </p:to>
                                    </p:set>
                                    <p:animEffect transition="in" filter="wipe(left)">
                                      <p:cBhvr>
                                        <p:cTn id="7" dur="500"/>
                                        <p:tgtEl>
                                          <p:spTgt spid="4618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61885"/>
                                        </p:tgtEl>
                                        <p:attrNameLst>
                                          <p:attrName>style.visibility</p:attrName>
                                        </p:attrNameLst>
                                      </p:cBhvr>
                                      <p:to>
                                        <p:strVal val="visible"/>
                                      </p:to>
                                    </p:set>
                                    <p:animEffect transition="in" filter="wipe(left)">
                                      <p:cBhvr>
                                        <p:cTn id="17" dur="1000"/>
                                        <p:tgtEl>
                                          <p:spTgt spid="46188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61827"/>
                                        </p:tgtEl>
                                        <p:attrNameLst>
                                          <p:attrName>style.visibility</p:attrName>
                                        </p:attrNameLst>
                                      </p:cBhvr>
                                      <p:to>
                                        <p:strVal val="visible"/>
                                      </p:to>
                                    </p:set>
                                    <p:animEffect transition="in" filter="wipe(left)">
                                      <p:cBhvr>
                                        <p:cTn id="22" dur="500"/>
                                        <p:tgtEl>
                                          <p:spTgt spid="46182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461884"/>
                                        </p:tgtEl>
                                        <p:attrNameLst>
                                          <p:attrName>style.visibility</p:attrName>
                                        </p:attrNameLst>
                                      </p:cBhvr>
                                      <p:to>
                                        <p:strVal val="visible"/>
                                      </p:to>
                                    </p:set>
                                    <p:animEffect transition="in" filter="wipe(left)">
                                      <p:cBhvr>
                                        <p:cTn id="32" dur="1000"/>
                                        <p:tgtEl>
                                          <p:spTgt spid="4618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827" grpId="0" autoUpdateAnimBg="0"/>
      <p:bldP spid="461828"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2" name="Text Box 4" descr="小棋盘"/>
          <p:cNvSpPr txBox="1">
            <a:spLocks noChangeArrowheads="1"/>
          </p:cNvSpPr>
          <p:nvPr/>
        </p:nvSpPr>
        <p:spPr bwMode="auto">
          <a:xfrm>
            <a:off x="276225" y="810835"/>
            <a:ext cx="8569325" cy="1501775"/>
          </a:xfrm>
          <a:prstGeom prst="rect">
            <a:avLst/>
          </a:prstGeom>
          <a:noFill/>
          <a:ln w="9525">
            <a:noFill/>
            <a:miter lim="800000"/>
            <a:headEnd/>
            <a:tailEnd/>
          </a:ln>
          <a:effectLst/>
        </p:spPr>
        <p:txBody>
          <a:bodyPr>
            <a:spAutoFit/>
          </a:bodyPr>
          <a:lstStyle/>
          <a:p>
            <a:pPr>
              <a:lnSpc>
                <a:spcPct val="110000"/>
              </a:lnSpc>
              <a:defRPr/>
            </a:pPr>
            <a:r>
              <a:rPr lang="en-US" altLang="zh-CN" sz="2800" b="1"/>
              <a:t>         </a:t>
            </a:r>
            <a:r>
              <a:rPr lang="zh-CN" altLang="en-US" sz="2800" b="1"/>
              <a:t>前面几章讨论的都是模拟电路，后面几章将讨论的是数字电路。数字电路和模拟电路都是电子技术的重要基础。</a:t>
            </a:r>
          </a:p>
        </p:txBody>
      </p:sp>
      <p:sp>
        <p:nvSpPr>
          <p:cNvPr id="560133" name="Text Box 5" descr="小棋盘"/>
          <p:cNvSpPr txBox="1">
            <a:spLocks noChangeArrowheads="1"/>
          </p:cNvSpPr>
          <p:nvPr/>
        </p:nvSpPr>
        <p:spPr bwMode="auto">
          <a:xfrm>
            <a:off x="250825" y="2215772"/>
            <a:ext cx="8569325" cy="1971675"/>
          </a:xfrm>
          <a:prstGeom prst="rect">
            <a:avLst/>
          </a:prstGeom>
          <a:noFill/>
          <a:ln w="9525">
            <a:noFill/>
            <a:miter lim="800000"/>
            <a:headEnd/>
            <a:tailEnd/>
          </a:ln>
          <a:effectLst/>
        </p:spPr>
        <p:txBody>
          <a:bodyPr>
            <a:spAutoFit/>
          </a:bodyPr>
          <a:lstStyle/>
          <a:p>
            <a:pPr>
              <a:lnSpc>
                <a:spcPct val="110000"/>
              </a:lnSpc>
              <a:defRPr/>
            </a:pPr>
            <a:r>
              <a:rPr lang="en-US" altLang="zh-CN" sz="2800" b="1" dirty="0"/>
              <a:t>         </a:t>
            </a:r>
            <a:r>
              <a:rPr lang="zh-CN" altLang="en-US" sz="2800" b="1" dirty="0"/>
              <a:t>数字电路的广泛应用和高度发展，标志着现代电子技术的水准，电子计算机、数字式仪表、数字化通信以及繁多的数字控制装置等方面都是以数字电路为基础。</a:t>
            </a:r>
          </a:p>
        </p:txBody>
      </p:sp>
    </p:spTree>
    <p:extLst>
      <p:ext uri="{BB962C8B-B14F-4D97-AF65-F5344CB8AC3E}">
        <p14:creationId xmlns:p14="http://schemas.microsoft.com/office/powerpoint/2010/main" val="14107527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60132"/>
                                        </p:tgtEl>
                                        <p:attrNameLst>
                                          <p:attrName>style.visibility</p:attrName>
                                        </p:attrNameLst>
                                      </p:cBhvr>
                                      <p:to>
                                        <p:strVal val="visible"/>
                                      </p:to>
                                    </p:set>
                                    <p:animEffect transition="in" filter="wipe(left)">
                                      <p:cBhvr>
                                        <p:cTn id="7" dur="500"/>
                                        <p:tgtEl>
                                          <p:spTgt spid="5601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60133"/>
                                        </p:tgtEl>
                                        <p:attrNameLst>
                                          <p:attrName>style.visibility</p:attrName>
                                        </p:attrNameLst>
                                      </p:cBhvr>
                                      <p:to>
                                        <p:strVal val="visible"/>
                                      </p:to>
                                    </p:set>
                                    <p:animEffect transition="in" filter="wipe(left)">
                                      <p:cBhvr>
                                        <p:cTn id="12" dur="500"/>
                                        <p:tgtEl>
                                          <p:spTgt spid="560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0132" grpId="0"/>
      <p:bldP spid="56013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62" name="Rectangle 14"/>
          <p:cNvSpPr>
            <a:spLocks noChangeArrowheads="1"/>
          </p:cNvSpPr>
          <p:nvPr/>
        </p:nvSpPr>
        <p:spPr bwMode="auto">
          <a:xfrm>
            <a:off x="580727" y="727295"/>
            <a:ext cx="4618037" cy="519113"/>
          </a:xfrm>
          <a:prstGeom prst="rect">
            <a:avLst/>
          </a:prstGeom>
          <a:noFill/>
          <a:ln w="9525">
            <a:noFill/>
            <a:miter lim="800000"/>
            <a:headEnd/>
            <a:tailEnd/>
          </a:ln>
          <a:effectLst/>
        </p:spPr>
        <p:txBody>
          <a:bodyPr wrap="none">
            <a:spAutoFit/>
          </a:bodyPr>
          <a:lstStyle/>
          <a:p>
            <a:pPr>
              <a:spcBef>
                <a:spcPct val="50000"/>
              </a:spcBef>
              <a:defRPr/>
            </a:pPr>
            <a:r>
              <a:rPr lang="en-US" altLang="zh-CN" sz="2800" b="1">
                <a:solidFill>
                  <a:srgbClr val="005800"/>
                </a:solidFill>
                <a:latin typeface="Times New Roman" panose="02020603050405020304" pitchFamily="18" charset="0"/>
                <a:cs typeface="Times New Roman" panose="02020603050405020304" pitchFamily="18" charset="0"/>
              </a:rPr>
              <a:t>(3) </a:t>
            </a:r>
            <a:r>
              <a:rPr lang="zh-CN" altLang="en-US" sz="2800" b="1">
                <a:solidFill>
                  <a:srgbClr val="005800"/>
                </a:solidFill>
                <a:latin typeface="Times New Roman" panose="02020603050405020304" pitchFamily="18" charset="0"/>
                <a:cs typeface="Times New Roman" panose="02020603050405020304" pitchFamily="18" charset="0"/>
              </a:rPr>
              <a:t>应用与非门构成非门电路</a:t>
            </a:r>
          </a:p>
        </p:txBody>
      </p:sp>
      <p:sp>
        <p:nvSpPr>
          <p:cNvPr id="462863" name="Rectangle 15"/>
          <p:cNvSpPr>
            <a:spLocks noChangeArrowheads="1"/>
          </p:cNvSpPr>
          <p:nvPr/>
        </p:nvSpPr>
        <p:spPr bwMode="auto">
          <a:xfrm>
            <a:off x="577552" y="2610070"/>
            <a:ext cx="4554452" cy="523220"/>
          </a:xfrm>
          <a:prstGeom prst="rect">
            <a:avLst/>
          </a:prstGeom>
          <a:noFill/>
          <a:ln w="9525">
            <a:noFill/>
            <a:miter lim="800000"/>
            <a:headEnd/>
            <a:tailEnd/>
          </a:ln>
          <a:effectLst/>
        </p:spPr>
        <p:txBody>
          <a:bodyPr wrap="none">
            <a:spAutoFit/>
          </a:bodyPr>
          <a:lstStyle/>
          <a:p>
            <a:pPr eaLnBrk="0" hangingPunct="0">
              <a:defRPr/>
            </a:pPr>
            <a:r>
              <a:rPr lang="en-US" altLang="zh-CN" sz="2800" b="1">
                <a:solidFill>
                  <a:srgbClr val="005800"/>
                </a:solidFill>
                <a:latin typeface="Times New Roman" panose="02020603050405020304" pitchFamily="18" charset="0"/>
                <a:cs typeface="Times New Roman" panose="02020603050405020304" pitchFamily="18" charset="0"/>
              </a:rPr>
              <a:t>(4) </a:t>
            </a:r>
            <a:r>
              <a:rPr lang="zh-CN" altLang="en-US" sz="2800" b="1">
                <a:solidFill>
                  <a:srgbClr val="005800"/>
                </a:solidFill>
                <a:latin typeface="Times New Roman" panose="02020603050405020304" pitchFamily="18" charset="0"/>
                <a:cs typeface="Times New Roman" panose="02020603050405020304" pitchFamily="18" charset="0"/>
              </a:rPr>
              <a:t>用 与非 门构成 或非”门</a:t>
            </a:r>
          </a:p>
        </p:txBody>
      </p:sp>
      <p:graphicFrame>
        <p:nvGraphicFramePr>
          <p:cNvPr id="462904" name="Object 56"/>
          <p:cNvGraphicFramePr>
            <a:graphicFrameLocks noChangeAspect="1"/>
          </p:cNvGraphicFramePr>
          <p:nvPr>
            <p:extLst/>
          </p:nvPr>
        </p:nvGraphicFramePr>
        <p:xfrm>
          <a:off x="1566564" y="1632170"/>
          <a:ext cx="1095375" cy="474663"/>
        </p:xfrm>
        <a:graphic>
          <a:graphicData uri="http://schemas.openxmlformats.org/presentationml/2006/ole">
            <mc:AlternateContent xmlns:mc="http://schemas.openxmlformats.org/markup-compatibility/2006">
              <mc:Choice xmlns:v="urn:schemas-microsoft-com:vml" Requires="v">
                <p:oleObj spid="_x0000_s11272" name="公式" r:id="rId3" imgW="431640" imgH="190440" progId="Equation.3">
                  <p:embed/>
                </p:oleObj>
              </mc:Choice>
              <mc:Fallback>
                <p:oleObj name="公式" r:id="rId3" imgW="431640" imgH="1904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6564" y="1632170"/>
                        <a:ext cx="1095375" cy="474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60"/>
          <p:cNvGrpSpPr>
            <a:grpSpLocks/>
          </p:cNvGrpSpPr>
          <p:nvPr/>
        </p:nvGrpSpPr>
        <p:grpSpPr bwMode="auto">
          <a:xfrm>
            <a:off x="607714" y="3016470"/>
            <a:ext cx="7240588" cy="720725"/>
            <a:chOff x="432" y="2003"/>
            <a:chExt cx="4561" cy="454"/>
          </a:xfrm>
        </p:grpSpPr>
        <p:sp>
          <p:nvSpPr>
            <p:cNvPr id="13321" name="Rectangle 58"/>
            <p:cNvSpPr>
              <a:spLocks noChangeArrowheads="1"/>
            </p:cNvSpPr>
            <p:nvPr/>
          </p:nvSpPr>
          <p:spPr bwMode="auto">
            <a:xfrm>
              <a:off x="432" y="2073"/>
              <a:ext cx="23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a:cs typeface="Times New Roman" panose="02020603050405020304" pitchFamily="18" charset="0"/>
                </a:rPr>
                <a:t>由逻辑代数运算法则：</a:t>
              </a:r>
            </a:p>
          </p:txBody>
        </p:sp>
        <p:graphicFrame>
          <p:nvGraphicFramePr>
            <p:cNvPr id="13315" name="Object 59"/>
            <p:cNvGraphicFramePr>
              <a:graphicFrameLocks noChangeAspect="1"/>
            </p:cNvGraphicFramePr>
            <p:nvPr/>
          </p:nvGraphicFramePr>
          <p:xfrm>
            <a:off x="2618" y="2003"/>
            <a:ext cx="2375" cy="454"/>
          </p:xfrm>
          <a:graphic>
            <a:graphicData uri="http://schemas.openxmlformats.org/presentationml/2006/ole">
              <mc:AlternateContent xmlns:mc="http://schemas.openxmlformats.org/markup-compatibility/2006">
                <mc:Choice xmlns:v="urn:schemas-microsoft-com:vml" Requires="v">
                  <p:oleObj spid="_x0000_s11273" name="公式" r:id="rId5" imgW="1498320" imgH="279360" progId="Equation.3">
                    <p:embed/>
                  </p:oleObj>
                </mc:Choice>
                <mc:Fallback>
                  <p:oleObj name="公式" r:id="rId5" imgW="1498320" imgH="2793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18" y="2003"/>
                          <a:ext cx="2375" cy="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462909" name="Picture 61" descr="图片2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85689" y="3907058"/>
            <a:ext cx="4846638"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2910" name="Picture 62" descr="图片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71589" y="1459133"/>
            <a:ext cx="2862263"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94394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62904"/>
                                        </p:tgtEl>
                                        <p:attrNameLst>
                                          <p:attrName>style.visibility</p:attrName>
                                        </p:attrNameLst>
                                      </p:cBhvr>
                                      <p:to>
                                        <p:strVal val="visible"/>
                                      </p:to>
                                    </p:set>
                                    <p:animEffect transition="in" filter="wipe(left)">
                                      <p:cBhvr>
                                        <p:cTn id="7" dur="500"/>
                                        <p:tgtEl>
                                          <p:spTgt spid="46290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462863"/>
                                        </p:tgtEl>
                                        <p:attrNameLst>
                                          <p:attrName>style.visibility</p:attrName>
                                        </p:attrNameLst>
                                      </p:cBhvr>
                                      <p:to>
                                        <p:strVal val="visible"/>
                                      </p:to>
                                    </p:set>
                                    <p:animEffect transition="in" filter="box(out)">
                                      <p:cBhvr>
                                        <p:cTn id="12" dur="500"/>
                                        <p:tgtEl>
                                          <p:spTgt spid="46286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62909"/>
                                        </p:tgtEl>
                                        <p:attrNameLst>
                                          <p:attrName>style.visibility</p:attrName>
                                        </p:attrNameLst>
                                      </p:cBhvr>
                                      <p:to>
                                        <p:strVal val="visible"/>
                                      </p:to>
                                    </p:set>
                                    <p:animEffect transition="in" filter="wipe(left)">
                                      <p:cBhvr>
                                        <p:cTn id="22" dur="1000"/>
                                        <p:tgtEl>
                                          <p:spTgt spid="46290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462910"/>
                                        </p:tgtEl>
                                        <p:attrNameLst>
                                          <p:attrName>style.visibility</p:attrName>
                                        </p:attrNameLst>
                                      </p:cBhvr>
                                      <p:to>
                                        <p:strVal val="visible"/>
                                      </p:to>
                                    </p:set>
                                    <p:animEffect transition="in" filter="wipe(left)">
                                      <p:cBhvr>
                                        <p:cTn id="27" dur="1000"/>
                                        <p:tgtEl>
                                          <p:spTgt spid="4629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6" name="Rectangle 2"/>
          <p:cNvSpPr>
            <a:spLocks noChangeArrowheads="1"/>
          </p:cNvSpPr>
          <p:nvPr/>
        </p:nvSpPr>
        <p:spPr bwMode="auto">
          <a:xfrm>
            <a:off x="546100" y="1600200"/>
            <a:ext cx="838200" cy="381000"/>
          </a:xfrm>
          <a:prstGeom prst="rect">
            <a:avLst/>
          </a:prstGeom>
          <a:noFill/>
          <a:ln w="9525">
            <a:noFill/>
            <a:miter lim="800000"/>
            <a:headEnd/>
            <a:tailEnd/>
          </a:ln>
        </p:spPr>
        <p:txBody>
          <a:bodyPr/>
          <a:lstStyle/>
          <a:p>
            <a:pPr>
              <a:spcBef>
                <a:spcPct val="20000"/>
              </a:spcBef>
              <a:defRPr/>
            </a:pPr>
            <a:r>
              <a:rPr lang="zh-CN" altLang="en-US" sz="2800" b="1">
                <a:solidFill>
                  <a:srgbClr val="FF3300"/>
                </a:solidFill>
                <a:latin typeface="Times New Roman" panose="02020603050405020304" pitchFamily="18" charset="0"/>
                <a:cs typeface="Times New Roman" panose="02020603050405020304" pitchFamily="18" charset="0"/>
              </a:rPr>
              <a:t>例</a:t>
            </a:r>
            <a:r>
              <a:rPr lang="en-US" altLang="zh-CN" sz="2800" b="1">
                <a:solidFill>
                  <a:srgbClr val="FF3300"/>
                </a:solidFill>
                <a:latin typeface="Times New Roman" panose="02020603050405020304" pitchFamily="18" charset="0"/>
                <a:cs typeface="Times New Roman" panose="02020603050405020304" pitchFamily="18" charset="0"/>
              </a:rPr>
              <a:t>1</a:t>
            </a:r>
            <a:r>
              <a:rPr lang="zh-CN" altLang="en-US" sz="2800" b="1">
                <a:solidFill>
                  <a:srgbClr val="FF3300"/>
                </a:solidFill>
                <a:latin typeface="Times New Roman" panose="02020603050405020304" pitchFamily="18" charset="0"/>
                <a:cs typeface="Times New Roman" panose="02020603050405020304" pitchFamily="18" charset="0"/>
              </a:rPr>
              <a:t>：</a:t>
            </a:r>
            <a:endParaRPr lang="zh-CN" altLang="en-US" sz="2800" b="1">
              <a:solidFill>
                <a:srgbClr val="FFFF00"/>
              </a:solidFill>
              <a:latin typeface="Times New Roman" panose="02020603050405020304" pitchFamily="18" charset="0"/>
              <a:cs typeface="Times New Roman" panose="02020603050405020304" pitchFamily="18" charset="0"/>
            </a:endParaRPr>
          </a:p>
        </p:txBody>
      </p:sp>
      <p:grpSp>
        <p:nvGrpSpPr>
          <p:cNvPr id="2" name="Group 3"/>
          <p:cNvGrpSpPr>
            <a:grpSpLocks/>
          </p:cNvGrpSpPr>
          <p:nvPr/>
        </p:nvGrpSpPr>
        <p:grpSpPr bwMode="auto">
          <a:xfrm>
            <a:off x="2941638" y="1614488"/>
            <a:ext cx="2266950" cy="514350"/>
            <a:chOff x="1872" y="1392"/>
            <a:chExt cx="1877" cy="384"/>
          </a:xfrm>
        </p:grpSpPr>
        <p:sp>
          <p:nvSpPr>
            <p:cNvPr id="463876" name="Oval 4"/>
            <p:cNvSpPr>
              <a:spLocks noChangeArrowheads="1"/>
            </p:cNvSpPr>
            <p:nvPr/>
          </p:nvSpPr>
          <p:spPr bwMode="auto">
            <a:xfrm>
              <a:off x="1872" y="1392"/>
              <a:ext cx="879" cy="384"/>
            </a:xfrm>
            <a:prstGeom prst="ellipse">
              <a:avLst/>
            </a:prstGeom>
            <a:noFill/>
            <a:ln w="28575">
              <a:solidFill>
                <a:srgbClr val="0066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63877" name="Oval 5"/>
            <p:cNvSpPr>
              <a:spLocks noChangeArrowheads="1"/>
            </p:cNvSpPr>
            <p:nvPr/>
          </p:nvSpPr>
          <p:spPr bwMode="auto">
            <a:xfrm>
              <a:off x="2927" y="1392"/>
              <a:ext cx="822" cy="384"/>
            </a:xfrm>
            <a:prstGeom prst="ellipse">
              <a:avLst/>
            </a:prstGeom>
            <a:noFill/>
            <a:ln w="28575">
              <a:solidFill>
                <a:srgbClr val="0066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sp>
        <p:nvSpPr>
          <p:cNvPr id="14348" name="Rectangle 6"/>
          <p:cNvSpPr>
            <a:spLocks noChangeArrowheads="1"/>
          </p:cNvSpPr>
          <p:nvPr/>
        </p:nvSpPr>
        <p:spPr bwMode="auto">
          <a:xfrm>
            <a:off x="1460500" y="1600200"/>
            <a:ext cx="914400" cy="519113"/>
          </a:xfrm>
          <a:prstGeom prst="rect">
            <a:avLst/>
          </a:prstGeom>
          <a:noFill/>
          <a:ln w="9525">
            <a:noFill/>
            <a:miter lim="800000"/>
            <a:headEnd/>
            <a:tailEnd/>
          </a:ln>
        </p:spPr>
        <p:txBody>
          <a:bodyPr>
            <a:spAutoFit/>
          </a:bodyPr>
          <a:lstStyle/>
          <a:p>
            <a:pPr>
              <a:spcBef>
                <a:spcPct val="50000"/>
              </a:spcBef>
              <a:defRPr/>
            </a:pPr>
            <a:r>
              <a:rPr lang="zh-CN" altLang="en-US" sz="2800" b="1">
                <a:latin typeface="Times New Roman" panose="02020603050405020304" pitchFamily="18" charset="0"/>
                <a:cs typeface="Times New Roman" panose="02020603050405020304" pitchFamily="18" charset="0"/>
              </a:rPr>
              <a:t>化简</a:t>
            </a:r>
          </a:p>
        </p:txBody>
      </p:sp>
      <p:sp>
        <p:nvSpPr>
          <p:cNvPr id="463925" name="Rectangle 53"/>
          <p:cNvSpPr>
            <a:spLocks noChangeArrowheads="1"/>
          </p:cNvSpPr>
          <p:nvPr/>
        </p:nvSpPr>
        <p:spPr bwMode="auto">
          <a:xfrm>
            <a:off x="622300" y="533400"/>
            <a:ext cx="5486400" cy="457200"/>
          </a:xfrm>
          <a:prstGeom prst="rect">
            <a:avLst/>
          </a:prstGeom>
          <a:noFill/>
          <a:ln w="9525">
            <a:noFill/>
            <a:miter lim="800000"/>
            <a:headEnd/>
            <a:tailEnd/>
          </a:ln>
          <a:effectLst/>
        </p:spPr>
        <p:txBody>
          <a:bodyPr/>
          <a:lstStyle/>
          <a:p>
            <a:pPr>
              <a:spcBef>
                <a:spcPct val="20000"/>
              </a:spcBef>
              <a:defRPr/>
            </a:pPr>
            <a:r>
              <a:rPr lang="en-US" altLang="zh-CN" sz="2800" b="1">
                <a:solidFill>
                  <a:srgbClr val="E60000"/>
                </a:solidFill>
                <a:latin typeface="Times New Roman" panose="02020603050405020304" pitchFamily="18" charset="0"/>
                <a:cs typeface="Times New Roman" panose="02020603050405020304" pitchFamily="18" charset="0"/>
              </a:rPr>
              <a:t>2.  </a:t>
            </a:r>
            <a:r>
              <a:rPr lang="zh-CN" altLang="en-US" sz="2800" b="1">
                <a:solidFill>
                  <a:srgbClr val="E60000"/>
                </a:solidFill>
                <a:latin typeface="Times New Roman" panose="02020603050405020304" pitchFamily="18" charset="0"/>
                <a:cs typeface="Times New Roman" panose="02020603050405020304" pitchFamily="18" charset="0"/>
              </a:rPr>
              <a:t>应用逻辑代数运算法则化简</a:t>
            </a:r>
          </a:p>
        </p:txBody>
      </p:sp>
      <p:sp>
        <p:nvSpPr>
          <p:cNvPr id="463926" name="Rectangle 54"/>
          <p:cNvSpPr>
            <a:spLocks noChangeArrowheads="1"/>
          </p:cNvSpPr>
          <p:nvPr/>
        </p:nvSpPr>
        <p:spPr bwMode="auto">
          <a:xfrm>
            <a:off x="531795" y="995363"/>
            <a:ext cx="1776448" cy="566309"/>
          </a:xfrm>
          <a:prstGeom prst="rect">
            <a:avLst/>
          </a:prstGeom>
          <a:noFill/>
          <a:ln w="9525">
            <a:noFill/>
            <a:miter lim="800000"/>
            <a:headEnd/>
            <a:tailEnd/>
          </a:ln>
          <a:effectLst/>
        </p:spPr>
        <p:txBody>
          <a:bodyPr wrap="none">
            <a:spAutoFit/>
          </a:bodyPr>
          <a:lstStyle/>
          <a:p>
            <a:pPr algn="ctr">
              <a:lnSpc>
                <a:spcPct val="110000"/>
              </a:lnSpc>
              <a:spcBef>
                <a:spcPct val="10000"/>
              </a:spcBef>
              <a:defRPr/>
            </a:pPr>
            <a:r>
              <a:rPr lang="en-US" altLang="zh-CN" sz="2800" b="1">
                <a:solidFill>
                  <a:srgbClr val="005800"/>
                </a:solidFill>
                <a:latin typeface="Times New Roman" panose="02020603050405020304" pitchFamily="18" charset="0"/>
                <a:cs typeface="Times New Roman" panose="02020603050405020304" pitchFamily="18" charset="0"/>
              </a:rPr>
              <a:t>(1) </a:t>
            </a:r>
            <a:r>
              <a:rPr lang="zh-CN" altLang="en-US" sz="2800" b="1">
                <a:solidFill>
                  <a:srgbClr val="005800"/>
                </a:solidFill>
                <a:latin typeface="Times New Roman" panose="02020603050405020304" pitchFamily="18" charset="0"/>
                <a:cs typeface="Times New Roman" panose="02020603050405020304" pitchFamily="18" charset="0"/>
              </a:rPr>
              <a:t>并项法</a:t>
            </a:r>
          </a:p>
        </p:txBody>
      </p:sp>
      <p:graphicFrame>
        <p:nvGraphicFramePr>
          <p:cNvPr id="14338" name="Object 55"/>
          <p:cNvGraphicFramePr>
            <a:graphicFrameLocks noChangeAspect="1"/>
          </p:cNvGraphicFramePr>
          <p:nvPr>
            <p:extLst/>
          </p:nvPr>
        </p:nvGraphicFramePr>
        <p:xfrm>
          <a:off x="2249488" y="1601788"/>
          <a:ext cx="5275262" cy="574675"/>
        </p:xfrm>
        <a:graphic>
          <a:graphicData uri="http://schemas.openxmlformats.org/presentationml/2006/ole">
            <mc:AlternateContent xmlns:mc="http://schemas.openxmlformats.org/markup-compatibility/2006">
              <mc:Choice xmlns:v="urn:schemas-microsoft-com:vml" Requires="v">
                <p:oleObj spid="_x0000_s12314" name="公式" r:id="rId3" imgW="2133360" imgH="228600" progId="Equation.3">
                  <p:embed/>
                </p:oleObj>
              </mc:Choice>
              <mc:Fallback>
                <p:oleObj name="公式" r:id="rId3" imgW="213336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9488" y="1601788"/>
                        <a:ext cx="5275262" cy="574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 name="Group 56"/>
          <p:cNvGrpSpPr>
            <a:grpSpLocks/>
          </p:cNvGrpSpPr>
          <p:nvPr/>
        </p:nvGrpSpPr>
        <p:grpSpPr bwMode="auto">
          <a:xfrm>
            <a:off x="5380038" y="1635125"/>
            <a:ext cx="2173287" cy="493713"/>
            <a:chOff x="1872" y="1392"/>
            <a:chExt cx="1877" cy="384"/>
          </a:xfrm>
        </p:grpSpPr>
        <p:sp>
          <p:nvSpPr>
            <p:cNvPr id="463929" name="Oval 57"/>
            <p:cNvSpPr>
              <a:spLocks noChangeArrowheads="1"/>
            </p:cNvSpPr>
            <p:nvPr/>
          </p:nvSpPr>
          <p:spPr bwMode="auto">
            <a:xfrm>
              <a:off x="1872" y="1392"/>
              <a:ext cx="880" cy="384"/>
            </a:xfrm>
            <a:prstGeom prst="ellipse">
              <a:avLst/>
            </a:prstGeom>
            <a:noFill/>
            <a:ln w="28575">
              <a:solidFill>
                <a:srgbClr val="FF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63930" name="Oval 58"/>
            <p:cNvSpPr>
              <a:spLocks noChangeArrowheads="1"/>
            </p:cNvSpPr>
            <p:nvPr/>
          </p:nvSpPr>
          <p:spPr bwMode="auto">
            <a:xfrm>
              <a:off x="2928" y="1392"/>
              <a:ext cx="821" cy="384"/>
            </a:xfrm>
            <a:prstGeom prst="ellipse">
              <a:avLst/>
            </a:prstGeom>
            <a:noFill/>
            <a:ln w="28575">
              <a:solidFill>
                <a:srgbClr val="FF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aphicFrame>
        <p:nvGraphicFramePr>
          <p:cNvPr id="463931" name="Object 59"/>
          <p:cNvGraphicFramePr>
            <a:graphicFrameLocks noChangeAspect="1"/>
          </p:cNvGraphicFramePr>
          <p:nvPr>
            <p:extLst/>
          </p:nvPr>
        </p:nvGraphicFramePr>
        <p:xfrm>
          <a:off x="2554288" y="2209800"/>
          <a:ext cx="4595812" cy="604838"/>
        </p:xfrm>
        <a:graphic>
          <a:graphicData uri="http://schemas.openxmlformats.org/presentationml/2006/ole">
            <mc:AlternateContent xmlns:mc="http://schemas.openxmlformats.org/markup-compatibility/2006">
              <mc:Choice xmlns:v="urn:schemas-microsoft-com:vml" Requires="v">
                <p:oleObj spid="_x0000_s12315" name="公式" r:id="rId5" imgW="1765080" imgH="228600" progId="Equation.3">
                  <p:embed/>
                </p:oleObj>
              </mc:Choice>
              <mc:Fallback>
                <p:oleObj name="公式" r:id="rId5" imgW="176508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4288" y="2209800"/>
                        <a:ext cx="4595812" cy="604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3932" name="Object 60"/>
          <p:cNvGraphicFramePr>
            <a:graphicFrameLocks noChangeAspect="1"/>
          </p:cNvGraphicFramePr>
          <p:nvPr>
            <p:extLst/>
          </p:nvPr>
        </p:nvGraphicFramePr>
        <p:xfrm>
          <a:off x="2509838" y="2819400"/>
          <a:ext cx="2049462" cy="604838"/>
        </p:xfrm>
        <a:graphic>
          <a:graphicData uri="http://schemas.openxmlformats.org/presentationml/2006/ole">
            <mc:AlternateContent xmlns:mc="http://schemas.openxmlformats.org/markup-compatibility/2006">
              <mc:Choice xmlns:v="urn:schemas-microsoft-com:vml" Requires="v">
                <p:oleObj spid="_x0000_s12316" name="公式" r:id="rId7" imgW="787320" imgH="228600" progId="Equation.3">
                  <p:embed/>
                </p:oleObj>
              </mc:Choice>
              <mc:Fallback>
                <p:oleObj name="公式" r:id="rId7" imgW="78732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9838" y="2819400"/>
                        <a:ext cx="2049462" cy="604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3933" name="Object 61"/>
          <p:cNvGraphicFramePr>
            <a:graphicFrameLocks noChangeAspect="1"/>
          </p:cNvGraphicFramePr>
          <p:nvPr>
            <p:extLst/>
          </p:nvPr>
        </p:nvGraphicFramePr>
        <p:xfrm>
          <a:off x="4584700" y="2895600"/>
          <a:ext cx="727075" cy="433388"/>
        </p:xfrm>
        <a:graphic>
          <a:graphicData uri="http://schemas.openxmlformats.org/presentationml/2006/ole">
            <mc:AlternateContent xmlns:mc="http://schemas.openxmlformats.org/markup-compatibility/2006">
              <mc:Choice xmlns:v="urn:schemas-microsoft-com:vml" Requires="v">
                <p:oleObj spid="_x0000_s12317" name="公式" r:id="rId9" imgW="279360" imgH="164880" progId="Equation.3">
                  <p:embed/>
                </p:oleObj>
              </mc:Choice>
              <mc:Fallback>
                <p:oleObj name="公式" r:id="rId9" imgW="279360" imgH="1648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84700" y="2895600"/>
                        <a:ext cx="727075" cy="43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 name="Group 62"/>
          <p:cNvGrpSpPr>
            <a:grpSpLocks/>
          </p:cNvGrpSpPr>
          <p:nvPr/>
        </p:nvGrpSpPr>
        <p:grpSpPr bwMode="auto">
          <a:xfrm>
            <a:off x="684213" y="3810000"/>
            <a:ext cx="5114925" cy="609600"/>
            <a:chOff x="672" y="2400"/>
            <a:chExt cx="3222" cy="384"/>
          </a:xfrm>
        </p:grpSpPr>
        <p:sp>
          <p:nvSpPr>
            <p:cNvPr id="14356" name="Rectangle 63"/>
            <p:cNvSpPr>
              <a:spLocks noChangeArrowheads="1"/>
            </p:cNvSpPr>
            <p:nvPr/>
          </p:nvSpPr>
          <p:spPr bwMode="auto">
            <a:xfrm>
              <a:off x="672" y="2400"/>
              <a:ext cx="528" cy="384"/>
            </a:xfrm>
            <a:prstGeom prst="rect">
              <a:avLst/>
            </a:prstGeom>
            <a:noFill/>
            <a:ln w="9525">
              <a:noFill/>
              <a:miter lim="800000"/>
              <a:headEnd/>
              <a:tailEnd/>
            </a:ln>
          </p:spPr>
          <p:txBody>
            <a:bodyPr/>
            <a:lstStyle/>
            <a:p>
              <a:pPr>
                <a:spcBef>
                  <a:spcPct val="20000"/>
                </a:spcBef>
                <a:defRPr/>
              </a:pPr>
              <a:r>
                <a:rPr lang="zh-CN" altLang="en-US" sz="2800" b="1">
                  <a:solidFill>
                    <a:srgbClr val="FF3300"/>
                  </a:solidFill>
                  <a:latin typeface="Times New Roman" panose="02020603050405020304" pitchFamily="18" charset="0"/>
                  <a:cs typeface="Times New Roman" panose="02020603050405020304" pitchFamily="18" charset="0"/>
                </a:rPr>
                <a:t>例</a:t>
              </a:r>
              <a:r>
                <a:rPr lang="en-US" altLang="zh-CN" sz="2800" b="1">
                  <a:solidFill>
                    <a:srgbClr val="FF3300"/>
                  </a:solidFill>
                  <a:latin typeface="Times New Roman" panose="02020603050405020304" pitchFamily="18" charset="0"/>
                  <a:cs typeface="Times New Roman" panose="02020603050405020304" pitchFamily="18" charset="0"/>
                </a:rPr>
                <a:t>2</a:t>
              </a:r>
              <a:r>
                <a:rPr lang="zh-CN" altLang="en-US" sz="2800" b="1">
                  <a:solidFill>
                    <a:srgbClr val="FF3300"/>
                  </a:solidFill>
                  <a:latin typeface="Times New Roman" panose="02020603050405020304" pitchFamily="18" charset="0"/>
                  <a:cs typeface="Times New Roman" panose="02020603050405020304" pitchFamily="18" charset="0"/>
                </a:rPr>
                <a:t>：</a:t>
              </a:r>
              <a:endParaRPr lang="zh-CN" altLang="en-US" sz="2800" b="1">
                <a:solidFill>
                  <a:srgbClr val="FFFF00"/>
                </a:solidFill>
                <a:latin typeface="Times New Roman" panose="02020603050405020304" pitchFamily="18" charset="0"/>
                <a:cs typeface="Times New Roman" panose="02020603050405020304" pitchFamily="18" charset="0"/>
              </a:endParaRPr>
            </a:p>
          </p:txBody>
        </p:sp>
        <p:sp>
          <p:nvSpPr>
            <p:cNvPr id="14357" name="Rectangle 64"/>
            <p:cNvSpPr>
              <a:spLocks noChangeArrowheads="1"/>
            </p:cNvSpPr>
            <p:nvPr/>
          </p:nvSpPr>
          <p:spPr bwMode="auto">
            <a:xfrm>
              <a:off x="1200" y="2400"/>
              <a:ext cx="576" cy="327"/>
            </a:xfrm>
            <a:prstGeom prst="rect">
              <a:avLst/>
            </a:prstGeom>
            <a:noFill/>
            <a:ln w="9525">
              <a:noFill/>
              <a:miter lim="800000"/>
              <a:headEnd/>
              <a:tailEnd/>
            </a:ln>
          </p:spPr>
          <p:txBody>
            <a:bodyPr>
              <a:spAutoFit/>
            </a:bodyPr>
            <a:lstStyle/>
            <a:p>
              <a:pPr>
                <a:spcBef>
                  <a:spcPct val="50000"/>
                </a:spcBef>
                <a:defRPr/>
              </a:pPr>
              <a:r>
                <a:rPr lang="zh-CN" altLang="en-US" sz="2800" b="1">
                  <a:latin typeface="Times New Roman" panose="02020603050405020304" pitchFamily="18" charset="0"/>
                  <a:cs typeface="Times New Roman" panose="02020603050405020304" pitchFamily="18" charset="0"/>
                </a:rPr>
                <a:t>化简</a:t>
              </a:r>
            </a:p>
          </p:txBody>
        </p:sp>
        <p:graphicFrame>
          <p:nvGraphicFramePr>
            <p:cNvPr id="14345" name="Object 65"/>
            <p:cNvGraphicFramePr>
              <a:graphicFrameLocks noChangeAspect="1"/>
            </p:cNvGraphicFramePr>
            <p:nvPr/>
          </p:nvGraphicFramePr>
          <p:xfrm>
            <a:off x="1708" y="2400"/>
            <a:ext cx="2186" cy="381"/>
          </p:xfrm>
          <a:graphic>
            <a:graphicData uri="http://schemas.openxmlformats.org/presentationml/2006/ole">
              <mc:AlternateContent xmlns:mc="http://schemas.openxmlformats.org/markup-compatibility/2006">
                <mc:Choice xmlns:v="urn:schemas-microsoft-com:vml" Requires="v">
                  <p:oleObj spid="_x0000_s12318" name="公式" r:id="rId11" imgW="1333440" imgH="228600" progId="Equation.3">
                    <p:embed/>
                  </p:oleObj>
                </mc:Choice>
                <mc:Fallback>
                  <p:oleObj name="公式" r:id="rId11" imgW="133344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08" y="2400"/>
                          <a:ext cx="2186" cy="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63938" name="Rectangle 66"/>
          <p:cNvSpPr>
            <a:spLocks noChangeArrowheads="1"/>
          </p:cNvSpPr>
          <p:nvPr/>
        </p:nvSpPr>
        <p:spPr bwMode="auto">
          <a:xfrm>
            <a:off x="658795" y="3276600"/>
            <a:ext cx="1776448" cy="566309"/>
          </a:xfrm>
          <a:prstGeom prst="rect">
            <a:avLst/>
          </a:prstGeom>
          <a:noFill/>
          <a:ln w="9525">
            <a:noFill/>
            <a:miter lim="800000"/>
            <a:headEnd/>
            <a:tailEnd/>
          </a:ln>
          <a:effectLst/>
        </p:spPr>
        <p:txBody>
          <a:bodyPr wrap="none">
            <a:spAutoFit/>
          </a:bodyPr>
          <a:lstStyle/>
          <a:p>
            <a:pPr algn="ctr">
              <a:lnSpc>
                <a:spcPct val="110000"/>
              </a:lnSpc>
              <a:spcBef>
                <a:spcPct val="10000"/>
              </a:spcBef>
              <a:defRPr/>
            </a:pPr>
            <a:r>
              <a:rPr lang="en-US" altLang="zh-CN" sz="2800" b="1">
                <a:solidFill>
                  <a:srgbClr val="005800"/>
                </a:solidFill>
                <a:latin typeface="Times New Roman" panose="02020603050405020304" pitchFamily="18" charset="0"/>
                <a:cs typeface="Times New Roman" panose="02020603050405020304" pitchFamily="18" charset="0"/>
              </a:rPr>
              <a:t>(2) </a:t>
            </a:r>
            <a:r>
              <a:rPr lang="zh-CN" altLang="en-US" sz="2800" b="1">
                <a:solidFill>
                  <a:srgbClr val="005800"/>
                </a:solidFill>
                <a:latin typeface="Times New Roman" panose="02020603050405020304" pitchFamily="18" charset="0"/>
                <a:cs typeface="Times New Roman" panose="02020603050405020304" pitchFamily="18" charset="0"/>
              </a:rPr>
              <a:t>配项法</a:t>
            </a:r>
          </a:p>
        </p:txBody>
      </p:sp>
      <p:graphicFrame>
        <p:nvGraphicFramePr>
          <p:cNvPr id="463939" name="Object 67"/>
          <p:cNvGraphicFramePr>
            <a:graphicFrameLocks noChangeAspect="1"/>
          </p:cNvGraphicFramePr>
          <p:nvPr>
            <p:extLst/>
          </p:nvPr>
        </p:nvGraphicFramePr>
        <p:xfrm>
          <a:off x="2724150" y="4343400"/>
          <a:ext cx="4332288" cy="604838"/>
        </p:xfrm>
        <a:graphic>
          <a:graphicData uri="http://schemas.openxmlformats.org/presentationml/2006/ole">
            <mc:AlternateContent xmlns:mc="http://schemas.openxmlformats.org/markup-compatibility/2006">
              <mc:Choice xmlns:v="urn:schemas-microsoft-com:vml" Requires="v">
                <p:oleObj spid="_x0000_s12319" name="公式" r:id="rId13" imgW="1663560" imgH="228600" progId="Equation.3">
                  <p:embed/>
                </p:oleObj>
              </mc:Choice>
              <mc:Fallback>
                <p:oleObj name="公式" r:id="rId13" imgW="166356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24150" y="4343400"/>
                        <a:ext cx="4332288" cy="604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3940" name="Object 68"/>
          <p:cNvGraphicFramePr>
            <a:graphicFrameLocks noChangeAspect="1"/>
          </p:cNvGraphicFramePr>
          <p:nvPr>
            <p:extLst/>
          </p:nvPr>
        </p:nvGraphicFramePr>
        <p:xfrm>
          <a:off x="2647950" y="4876800"/>
          <a:ext cx="4660900" cy="604838"/>
        </p:xfrm>
        <a:graphic>
          <a:graphicData uri="http://schemas.openxmlformats.org/presentationml/2006/ole">
            <mc:AlternateContent xmlns:mc="http://schemas.openxmlformats.org/markup-compatibility/2006">
              <mc:Choice xmlns:v="urn:schemas-microsoft-com:vml" Requires="v">
                <p:oleObj spid="_x0000_s12320" name="公式" r:id="rId15" imgW="1790640" imgH="228600" progId="Equation.3">
                  <p:embed/>
                </p:oleObj>
              </mc:Choice>
              <mc:Fallback>
                <p:oleObj name="公式" r:id="rId15" imgW="1790640" imgH="2286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47950" y="4876800"/>
                        <a:ext cx="4660900" cy="604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3941" name="Line 69"/>
          <p:cNvSpPr>
            <a:spLocks noChangeShapeType="1"/>
          </p:cNvSpPr>
          <p:nvPr/>
        </p:nvSpPr>
        <p:spPr bwMode="auto">
          <a:xfrm>
            <a:off x="3001963" y="5422900"/>
            <a:ext cx="1905000" cy="0"/>
          </a:xfrm>
          <a:prstGeom prst="line">
            <a:avLst/>
          </a:prstGeom>
          <a:noFill/>
          <a:ln w="28575">
            <a:solidFill>
              <a:srgbClr val="FF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63942" name="Line 70"/>
          <p:cNvSpPr>
            <a:spLocks noChangeShapeType="1"/>
          </p:cNvSpPr>
          <p:nvPr/>
        </p:nvSpPr>
        <p:spPr bwMode="auto">
          <a:xfrm>
            <a:off x="5211763" y="5422900"/>
            <a:ext cx="1905000" cy="0"/>
          </a:xfrm>
          <a:prstGeom prst="line">
            <a:avLst/>
          </a:prstGeom>
          <a:noFill/>
          <a:ln w="28575">
            <a:solidFill>
              <a:srgbClr val="0066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aphicFrame>
        <p:nvGraphicFramePr>
          <p:cNvPr id="463943" name="Object 71"/>
          <p:cNvGraphicFramePr>
            <a:graphicFrameLocks noChangeAspect="1"/>
          </p:cNvGraphicFramePr>
          <p:nvPr>
            <p:extLst/>
          </p:nvPr>
        </p:nvGraphicFramePr>
        <p:xfrm>
          <a:off x="2682875" y="5410200"/>
          <a:ext cx="2111375" cy="604838"/>
        </p:xfrm>
        <a:graphic>
          <a:graphicData uri="http://schemas.openxmlformats.org/presentationml/2006/ole">
            <mc:AlternateContent xmlns:mc="http://schemas.openxmlformats.org/markup-compatibility/2006">
              <mc:Choice xmlns:v="urn:schemas-microsoft-com:vml" Requires="v">
                <p:oleObj spid="_x0000_s12321" name="公式" r:id="rId17" imgW="812520" imgH="228600" progId="Equation.3">
                  <p:embed/>
                </p:oleObj>
              </mc:Choice>
              <mc:Fallback>
                <p:oleObj name="公式" r:id="rId17" imgW="812520" imgH="2286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82875" y="5410200"/>
                        <a:ext cx="2111375" cy="604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7791250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63931"/>
                                        </p:tgtEl>
                                        <p:attrNameLst>
                                          <p:attrName>style.visibility</p:attrName>
                                        </p:attrNameLst>
                                      </p:cBhvr>
                                      <p:to>
                                        <p:strVal val="visible"/>
                                      </p:to>
                                    </p:set>
                                    <p:animEffect transition="in" filter="wipe(left)">
                                      <p:cBhvr>
                                        <p:cTn id="17" dur="500"/>
                                        <p:tgtEl>
                                          <p:spTgt spid="46393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63932"/>
                                        </p:tgtEl>
                                        <p:attrNameLst>
                                          <p:attrName>style.visibility</p:attrName>
                                        </p:attrNameLst>
                                      </p:cBhvr>
                                      <p:to>
                                        <p:strVal val="visible"/>
                                      </p:to>
                                    </p:set>
                                    <p:animEffect transition="in" filter="wipe(left)">
                                      <p:cBhvr>
                                        <p:cTn id="22" dur="500"/>
                                        <p:tgtEl>
                                          <p:spTgt spid="46393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463933"/>
                                        </p:tgtEl>
                                        <p:attrNameLst>
                                          <p:attrName>style.visibility</p:attrName>
                                        </p:attrNameLst>
                                      </p:cBhvr>
                                      <p:to>
                                        <p:strVal val="visible"/>
                                      </p:to>
                                    </p:set>
                                    <p:animEffect transition="in" filter="wipe(left)">
                                      <p:cBhvr>
                                        <p:cTn id="27" dur="500"/>
                                        <p:tgtEl>
                                          <p:spTgt spid="46393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63938"/>
                                        </p:tgtEl>
                                        <p:attrNameLst>
                                          <p:attrName>style.visibility</p:attrName>
                                        </p:attrNameLst>
                                      </p:cBhvr>
                                      <p:to>
                                        <p:strVal val="visible"/>
                                      </p:to>
                                    </p:set>
                                    <p:animEffect transition="in" filter="wipe(left)">
                                      <p:cBhvr>
                                        <p:cTn id="32" dur="500"/>
                                        <p:tgtEl>
                                          <p:spTgt spid="46393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500"/>
                                        <p:tgtEl>
                                          <p:spTgt spid="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463939"/>
                                        </p:tgtEl>
                                        <p:attrNameLst>
                                          <p:attrName>style.visibility</p:attrName>
                                        </p:attrNameLst>
                                      </p:cBhvr>
                                      <p:to>
                                        <p:strVal val="visible"/>
                                      </p:to>
                                    </p:set>
                                    <p:animEffect transition="in" filter="wipe(left)">
                                      <p:cBhvr>
                                        <p:cTn id="42" dur="500"/>
                                        <p:tgtEl>
                                          <p:spTgt spid="46393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463940"/>
                                        </p:tgtEl>
                                        <p:attrNameLst>
                                          <p:attrName>style.visibility</p:attrName>
                                        </p:attrNameLst>
                                      </p:cBhvr>
                                      <p:to>
                                        <p:strVal val="visible"/>
                                      </p:to>
                                    </p:set>
                                    <p:animEffect transition="in" filter="wipe(left)">
                                      <p:cBhvr>
                                        <p:cTn id="47" dur="500"/>
                                        <p:tgtEl>
                                          <p:spTgt spid="46394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463941"/>
                                        </p:tgtEl>
                                        <p:attrNameLst>
                                          <p:attrName>style.visibility</p:attrName>
                                        </p:attrNameLst>
                                      </p:cBhvr>
                                      <p:to>
                                        <p:strVal val="visible"/>
                                      </p:to>
                                    </p:set>
                                    <p:animEffect transition="in" filter="wipe(left)">
                                      <p:cBhvr>
                                        <p:cTn id="52" dur="500"/>
                                        <p:tgtEl>
                                          <p:spTgt spid="46394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463942"/>
                                        </p:tgtEl>
                                        <p:attrNameLst>
                                          <p:attrName>style.visibility</p:attrName>
                                        </p:attrNameLst>
                                      </p:cBhvr>
                                      <p:to>
                                        <p:strVal val="visible"/>
                                      </p:to>
                                    </p:set>
                                    <p:animEffect transition="in" filter="wipe(left)">
                                      <p:cBhvr>
                                        <p:cTn id="57" dur="500"/>
                                        <p:tgtEl>
                                          <p:spTgt spid="463942"/>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463943"/>
                                        </p:tgtEl>
                                        <p:attrNameLst>
                                          <p:attrName>style.visibility</p:attrName>
                                        </p:attrNameLst>
                                      </p:cBhvr>
                                      <p:to>
                                        <p:strVal val="visible"/>
                                      </p:to>
                                    </p:set>
                                    <p:animEffect transition="in" filter="wipe(left)">
                                      <p:cBhvr>
                                        <p:cTn id="62" dur="500"/>
                                        <p:tgtEl>
                                          <p:spTgt spid="4639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938"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4898" name="Object 2"/>
          <p:cNvGraphicFramePr>
            <a:graphicFrameLocks noChangeAspect="1"/>
          </p:cNvGraphicFramePr>
          <p:nvPr>
            <p:extLst/>
          </p:nvPr>
        </p:nvGraphicFramePr>
        <p:xfrm>
          <a:off x="5219700" y="5375072"/>
          <a:ext cx="2784475" cy="512762"/>
        </p:xfrm>
        <a:graphic>
          <a:graphicData uri="http://schemas.openxmlformats.org/presentationml/2006/ole">
            <mc:AlternateContent xmlns:mc="http://schemas.openxmlformats.org/markup-compatibility/2006">
              <mc:Choice xmlns:v="urn:schemas-microsoft-com:vml" Requires="v">
                <p:oleObj spid="_x0000_s13341" name="公式" r:id="rId3" imgW="1041120" imgH="190440" progId="Equation.3">
                  <p:embed/>
                </p:oleObj>
              </mc:Choice>
              <mc:Fallback>
                <p:oleObj name="公式" r:id="rId3" imgW="1041120" imgH="1904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9700" y="5375072"/>
                        <a:ext cx="2784475" cy="512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3"/>
          <p:cNvGrpSpPr>
            <a:grpSpLocks/>
          </p:cNvGrpSpPr>
          <p:nvPr/>
        </p:nvGrpSpPr>
        <p:grpSpPr bwMode="auto">
          <a:xfrm>
            <a:off x="3211513" y="4103484"/>
            <a:ext cx="1524000" cy="1219200"/>
            <a:chOff x="2304" y="748"/>
            <a:chExt cx="1045" cy="1028"/>
          </a:xfrm>
        </p:grpSpPr>
        <p:sp>
          <p:nvSpPr>
            <p:cNvPr id="464900" name="Oval 4"/>
            <p:cNvSpPr>
              <a:spLocks noChangeArrowheads="1"/>
            </p:cNvSpPr>
            <p:nvPr/>
          </p:nvSpPr>
          <p:spPr bwMode="auto">
            <a:xfrm>
              <a:off x="2304" y="748"/>
              <a:ext cx="1045" cy="547"/>
            </a:xfrm>
            <a:prstGeom prst="ellipse">
              <a:avLst/>
            </a:prstGeom>
            <a:noFill/>
            <a:ln w="28575">
              <a:solidFill>
                <a:srgbClr val="339933"/>
              </a:solidFill>
              <a:round/>
              <a:headEnd/>
              <a:tailEnd/>
            </a:ln>
            <a:effectLst/>
          </p:spPr>
          <p:txBody>
            <a:bodyPr wrap="none" lIns="90000" tIns="46800" rIns="90000" bIns="46800"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64901" name="Oval 5"/>
            <p:cNvSpPr>
              <a:spLocks noChangeArrowheads="1"/>
            </p:cNvSpPr>
            <p:nvPr/>
          </p:nvSpPr>
          <p:spPr bwMode="auto">
            <a:xfrm>
              <a:off x="2496" y="1295"/>
              <a:ext cx="577" cy="481"/>
            </a:xfrm>
            <a:prstGeom prst="ellipse">
              <a:avLst/>
            </a:prstGeom>
            <a:noFill/>
            <a:ln w="28575">
              <a:solidFill>
                <a:srgbClr val="339933"/>
              </a:solidFill>
              <a:round/>
              <a:headEnd/>
              <a:tailEnd/>
            </a:ln>
            <a:effectLst/>
          </p:spPr>
          <p:txBody>
            <a:bodyPr wrap="none" lIns="90000" tIns="46800" rIns="90000" bIns="46800" anchor="ctr"/>
            <a:lstStyle/>
            <a:p>
              <a:pPr>
                <a:defRPr/>
              </a:pPr>
              <a:endParaRPr lang="zh-CN" altLang="en-US" b="1">
                <a:latin typeface="Times New Roman" panose="02020603050405020304" pitchFamily="18" charset="0"/>
                <a:cs typeface="Times New Roman" panose="02020603050405020304" pitchFamily="18" charset="0"/>
              </a:endParaRPr>
            </a:p>
          </p:txBody>
        </p:sp>
      </p:grpSp>
      <p:sp>
        <p:nvSpPr>
          <p:cNvPr id="15372" name="Rectangle 6"/>
          <p:cNvSpPr>
            <a:spLocks noChangeArrowheads="1"/>
          </p:cNvSpPr>
          <p:nvPr/>
        </p:nvSpPr>
        <p:spPr bwMode="auto">
          <a:xfrm>
            <a:off x="620713" y="1360284"/>
            <a:ext cx="838200" cy="609600"/>
          </a:xfrm>
          <a:prstGeom prst="rect">
            <a:avLst/>
          </a:prstGeom>
          <a:noFill/>
          <a:ln w="9525">
            <a:noFill/>
            <a:miter lim="800000"/>
            <a:headEnd/>
            <a:tailEnd/>
          </a:ln>
        </p:spPr>
        <p:txBody>
          <a:bodyPr/>
          <a:lstStyle/>
          <a:p>
            <a:pPr>
              <a:spcBef>
                <a:spcPct val="20000"/>
              </a:spcBef>
              <a:defRPr/>
            </a:pPr>
            <a:r>
              <a:rPr lang="zh-CN" altLang="en-US" sz="2800" b="1">
                <a:solidFill>
                  <a:srgbClr val="FF3300"/>
                </a:solidFill>
                <a:latin typeface="Times New Roman" panose="02020603050405020304" pitchFamily="18" charset="0"/>
                <a:cs typeface="Times New Roman" panose="02020603050405020304" pitchFamily="18" charset="0"/>
              </a:rPr>
              <a:t>例</a:t>
            </a:r>
            <a:r>
              <a:rPr lang="en-US" altLang="zh-CN" sz="2800" b="1">
                <a:solidFill>
                  <a:srgbClr val="FF3300"/>
                </a:solidFill>
                <a:latin typeface="Times New Roman" panose="02020603050405020304" pitchFamily="18" charset="0"/>
                <a:cs typeface="Times New Roman" panose="02020603050405020304" pitchFamily="18" charset="0"/>
              </a:rPr>
              <a:t>3</a:t>
            </a:r>
            <a:r>
              <a:rPr lang="zh-CN" altLang="en-US" sz="2800" b="1">
                <a:solidFill>
                  <a:srgbClr val="FF3300"/>
                </a:solidFill>
                <a:latin typeface="Times New Roman" panose="02020603050405020304" pitchFamily="18" charset="0"/>
                <a:cs typeface="Times New Roman" panose="02020603050405020304" pitchFamily="18" charset="0"/>
              </a:rPr>
              <a:t>：</a:t>
            </a:r>
            <a:endParaRPr lang="zh-CN" altLang="en-US" sz="2800" b="1">
              <a:solidFill>
                <a:srgbClr val="FFFF00"/>
              </a:solidFill>
              <a:latin typeface="Times New Roman" panose="02020603050405020304" pitchFamily="18" charset="0"/>
              <a:cs typeface="Times New Roman" panose="02020603050405020304" pitchFamily="18" charset="0"/>
            </a:endParaRPr>
          </a:p>
        </p:txBody>
      </p:sp>
      <p:sp>
        <p:nvSpPr>
          <p:cNvPr id="15373" name="Rectangle 7"/>
          <p:cNvSpPr>
            <a:spLocks noChangeArrowheads="1"/>
          </p:cNvSpPr>
          <p:nvPr/>
        </p:nvSpPr>
        <p:spPr bwMode="auto">
          <a:xfrm>
            <a:off x="1458913" y="1360284"/>
            <a:ext cx="914400" cy="519113"/>
          </a:xfrm>
          <a:prstGeom prst="rect">
            <a:avLst/>
          </a:prstGeom>
          <a:noFill/>
          <a:ln w="9525">
            <a:noFill/>
            <a:miter lim="800000"/>
            <a:headEnd/>
            <a:tailEnd/>
          </a:ln>
        </p:spPr>
        <p:txBody>
          <a:bodyPr>
            <a:spAutoFit/>
          </a:bodyPr>
          <a:lstStyle/>
          <a:p>
            <a:pPr>
              <a:spcBef>
                <a:spcPct val="50000"/>
              </a:spcBef>
              <a:defRPr/>
            </a:pPr>
            <a:r>
              <a:rPr lang="zh-CN" altLang="en-US" sz="2800" b="1">
                <a:latin typeface="Times New Roman" panose="02020603050405020304" pitchFamily="18" charset="0"/>
                <a:cs typeface="Times New Roman" panose="02020603050405020304" pitchFamily="18" charset="0"/>
              </a:rPr>
              <a:t>化简</a:t>
            </a:r>
          </a:p>
        </p:txBody>
      </p:sp>
      <p:graphicFrame>
        <p:nvGraphicFramePr>
          <p:cNvPr id="15363" name="Object 8"/>
          <p:cNvGraphicFramePr>
            <a:graphicFrameLocks noChangeAspect="1"/>
          </p:cNvGraphicFramePr>
          <p:nvPr>
            <p:extLst/>
          </p:nvPr>
        </p:nvGraphicFramePr>
        <p:xfrm>
          <a:off x="2449513" y="1360284"/>
          <a:ext cx="4264025" cy="604838"/>
        </p:xfrm>
        <a:graphic>
          <a:graphicData uri="http://schemas.openxmlformats.org/presentationml/2006/ole">
            <mc:AlternateContent xmlns:mc="http://schemas.openxmlformats.org/markup-compatibility/2006">
              <mc:Choice xmlns:v="urn:schemas-microsoft-com:vml" Requires="v">
                <p:oleObj spid="_x0000_s13342" name="公式" r:id="rId5" imgW="1638000" imgH="228600" progId="Equation.3">
                  <p:embed/>
                </p:oleObj>
              </mc:Choice>
              <mc:Fallback>
                <p:oleObj name="公式" r:id="rId5" imgW="16380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9513" y="1360284"/>
                        <a:ext cx="4264025" cy="604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4905" name="Rectangle 9"/>
          <p:cNvSpPr>
            <a:spLocks noChangeArrowheads="1"/>
          </p:cNvSpPr>
          <p:nvPr/>
        </p:nvSpPr>
        <p:spPr bwMode="auto">
          <a:xfrm>
            <a:off x="654032" y="750684"/>
            <a:ext cx="1776448" cy="566309"/>
          </a:xfrm>
          <a:prstGeom prst="rect">
            <a:avLst/>
          </a:prstGeom>
          <a:noFill/>
          <a:ln w="9525">
            <a:noFill/>
            <a:miter lim="800000"/>
            <a:headEnd/>
            <a:tailEnd/>
          </a:ln>
          <a:effectLst/>
        </p:spPr>
        <p:txBody>
          <a:bodyPr wrap="none">
            <a:spAutoFit/>
          </a:bodyPr>
          <a:lstStyle/>
          <a:p>
            <a:pPr algn="ctr">
              <a:lnSpc>
                <a:spcPct val="110000"/>
              </a:lnSpc>
              <a:spcBef>
                <a:spcPct val="10000"/>
              </a:spcBef>
              <a:defRPr/>
            </a:pPr>
            <a:r>
              <a:rPr lang="en-US" altLang="zh-CN" sz="2800" b="1">
                <a:solidFill>
                  <a:srgbClr val="005800"/>
                </a:solidFill>
                <a:latin typeface="Times New Roman" panose="02020603050405020304" pitchFamily="18" charset="0"/>
                <a:cs typeface="Times New Roman" panose="02020603050405020304" pitchFamily="18" charset="0"/>
              </a:rPr>
              <a:t>(3) </a:t>
            </a:r>
            <a:r>
              <a:rPr lang="zh-CN" altLang="en-US" sz="2800" b="1">
                <a:solidFill>
                  <a:srgbClr val="005800"/>
                </a:solidFill>
                <a:latin typeface="Times New Roman" panose="02020603050405020304" pitchFamily="18" charset="0"/>
                <a:cs typeface="Times New Roman" panose="02020603050405020304" pitchFamily="18" charset="0"/>
              </a:rPr>
              <a:t>加项法</a:t>
            </a:r>
          </a:p>
        </p:txBody>
      </p:sp>
      <p:graphicFrame>
        <p:nvGraphicFramePr>
          <p:cNvPr id="464906" name="Object 10"/>
          <p:cNvGraphicFramePr>
            <a:graphicFrameLocks noChangeAspect="1"/>
          </p:cNvGraphicFramePr>
          <p:nvPr>
            <p:extLst/>
          </p:nvPr>
        </p:nvGraphicFramePr>
        <p:xfrm>
          <a:off x="2767013" y="1969884"/>
          <a:ext cx="5119687" cy="604838"/>
        </p:xfrm>
        <a:graphic>
          <a:graphicData uri="http://schemas.openxmlformats.org/presentationml/2006/ole">
            <mc:AlternateContent xmlns:mc="http://schemas.openxmlformats.org/markup-compatibility/2006">
              <mc:Choice xmlns:v="urn:schemas-microsoft-com:vml" Requires="v">
                <p:oleObj spid="_x0000_s13343" name="公式" r:id="rId7" imgW="1968480" imgH="228600" progId="Equation.3">
                  <p:embed/>
                </p:oleObj>
              </mc:Choice>
              <mc:Fallback>
                <p:oleObj name="公式" r:id="rId7" imgW="196848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67013" y="1969884"/>
                        <a:ext cx="5119687" cy="604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 name="Group 11"/>
          <p:cNvGrpSpPr>
            <a:grpSpLocks/>
          </p:cNvGrpSpPr>
          <p:nvPr/>
        </p:nvGrpSpPr>
        <p:grpSpPr bwMode="auto">
          <a:xfrm>
            <a:off x="3135313" y="1969884"/>
            <a:ext cx="2209800" cy="533400"/>
            <a:chOff x="1728" y="1680"/>
            <a:chExt cx="1392" cy="336"/>
          </a:xfrm>
        </p:grpSpPr>
        <p:sp>
          <p:nvSpPr>
            <p:cNvPr id="464908" name="Oval 12"/>
            <p:cNvSpPr>
              <a:spLocks noChangeArrowheads="1"/>
            </p:cNvSpPr>
            <p:nvPr/>
          </p:nvSpPr>
          <p:spPr bwMode="auto">
            <a:xfrm>
              <a:off x="1728" y="1680"/>
              <a:ext cx="624" cy="336"/>
            </a:xfrm>
            <a:prstGeom prst="ellips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64909" name="Oval 13"/>
            <p:cNvSpPr>
              <a:spLocks noChangeArrowheads="1"/>
            </p:cNvSpPr>
            <p:nvPr/>
          </p:nvSpPr>
          <p:spPr bwMode="auto">
            <a:xfrm>
              <a:off x="2496" y="1680"/>
              <a:ext cx="624" cy="336"/>
            </a:xfrm>
            <a:prstGeom prst="ellips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nvGrpSpPr>
          <p:cNvPr id="4" name="Group 14"/>
          <p:cNvGrpSpPr>
            <a:grpSpLocks/>
          </p:cNvGrpSpPr>
          <p:nvPr/>
        </p:nvGrpSpPr>
        <p:grpSpPr bwMode="auto">
          <a:xfrm>
            <a:off x="5649913" y="1969884"/>
            <a:ext cx="2209800" cy="533400"/>
            <a:chOff x="1728" y="1680"/>
            <a:chExt cx="1392" cy="336"/>
          </a:xfrm>
        </p:grpSpPr>
        <p:sp>
          <p:nvSpPr>
            <p:cNvPr id="464911" name="Oval 15"/>
            <p:cNvSpPr>
              <a:spLocks noChangeArrowheads="1"/>
            </p:cNvSpPr>
            <p:nvPr/>
          </p:nvSpPr>
          <p:spPr bwMode="auto">
            <a:xfrm>
              <a:off x="1728" y="1680"/>
              <a:ext cx="624" cy="336"/>
            </a:xfrm>
            <a:prstGeom prst="ellipse">
              <a:avLst/>
            </a:prstGeom>
            <a:noFill/>
            <a:ln w="28575">
              <a:solidFill>
                <a:srgbClr val="0066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64912" name="Oval 16"/>
            <p:cNvSpPr>
              <a:spLocks noChangeArrowheads="1"/>
            </p:cNvSpPr>
            <p:nvPr/>
          </p:nvSpPr>
          <p:spPr bwMode="auto">
            <a:xfrm>
              <a:off x="2496" y="1680"/>
              <a:ext cx="624" cy="336"/>
            </a:xfrm>
            <a:prstGeom prst="ellipse">
              <a:avLst/>
            </a:prstGeom>
            <a:noFill/>
            <a:ln w="28575">
              <a:solidFill>
                <a:srgbClr val="0066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aphicFrame>
        <p:nvGraphicFramePr>
          <p:cNvPr id="464913" name="Object 17"/>
          <p:cNvGraphicFramePr>
            <a:graphicFrameLocks noChangeAspect="1"/>
          </p:cNvGraphicFramePr>
          <p:nvPr>
            <p:extLst/>
          </p:nvPr>
        </p:nvGraphicFramePr>
        <p:xfrm>
          <a:off x="2798763" y="2655684"/>
          <a:ext cx="1981200" cy="466725"/>
        </p:xfrm>
        <a:graphic>
          <a:graphicData uri="http://schemas.openxmlformats.org/presentationml/2006/ole">
            <mc:AlternateContent xmlns:mc="http://schemas.openxmlformats.org/markup-compatibility/2006">
              <mc:Choice xmlns:v="urn:schemas-microsoft-com:vml" Requires="v">
                <p:oleObj spid="_x0000_s13344" name="公式" r:id="rId9" imgW="761760" imgH="177480" progId="Equation.3">
                  <p:embed/>
                </p:oleObj>
              </mc:Choice>
              <mc:Fallback>
                <p:oleObj name="公式" r:id="rId9" imgW="761760" imgH="1774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98763" y="2655684"/>
                        <a:ext cx="1981200" cy="46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4914" name="Object 18"/>
          <p:cNvGraphicFramePr>
            <a:graphicFrameLocks noChangeAspect="1"/>
          </p:cNvGraphicFramePr>
          <p:nvPr>
            <p:extLst/>
          </p:nvPr>
        </p:nvGraphicFramePr>
        <p:xfrm>
          <a:off x="2549525" y="4103484"/>
          <a:ext cx="2938463" cy="603250"/>
        </p:xfrm>
        <a:graphic>
          <a:graphicData uri="http://schemas.openxmlformats.org/presentationml/2006/ole">
            <mc:AlternateContent xmlns:mc="http://schemas.openxmlformats.org/markup-compatibility/2006">
              <mc:Choice xmlns:v="urn:schemas-microsoft-com:vml" Requires="v">
                <p:oleObj spid="_x0000_s13345" name="公式" r:id="rId11" imgW="1130040" imgH="228600" progId="Equation.3">
                  <p:embed/>
                </p:oleObj>
              </mc:Choice>
              <mc:Fallback>
                <p:oleObj name="公式" r:id="rId11" imgW="113004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49525" y="4103484"/>
                        <a:ext cx="2938463" cy="603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4915" name="Object 19"/>
          <p:cNvGraphicFramePr>
            <a:graphicFrameLocks noChangeAspect="1"/>
          </p:cNvGraphicFramePr>
          <p:nvPr>
            <p:extLst/>
          </p:nvPr>
        </p:nvGraphicFramePr>
        <p:xfrm>
          <a:off x="2566988" y="4713084"/>
          <a:ext cx="2505075" cy="603250"/>
        </p:xfrm>
        <a:graphic>
          <a:graphicData uri="http://schemas.openxmlformats.org/presentationml/2006/ole">
            <mc:AlternateContent xmlns:mc="http://schemas.openxmlformats.org/markup-compatibility/2006">
              <mc:Choice xmlns:v="urn:schemas-microsoft-com:vml" Requires="v">
                <p:oleObj spid="_x0000_s13346" name="公式" r:id="rId13" imgW="965160" imgH="228600" progId="Equation.3">
                  <p:embed/>
                </p:oleObj>
              </mc:Choice>
              <mc:Fallback>
                <p:oleObj name="公式" r:id="rId13" imgW="96516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66988" y="4713084"/>
                        <a:ext cx="2505075" cy="603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4916" name="Object 20"/>
          <p:cNvGraphicFramePr>
            <a:graphicFrameLocks noChangeAspect="1"/>
          </p:cNvGraphicFramePr>
          <p:nvPr>
            <p:extLst/>
          </p:nvPr>
        </p:nvGraphicFramePr>
        <p:xfrm>
          <a:off x="2601913" y="5398884"/>
          <a:ext cx="1682750" cy="533400"/>
        </p:xfrm>
        <a:graphic>
          <a:graphicData uri="http://schemas.openxmlformats.org/presentationml/2006/ole">
            <mc:AlternateContent xmlns:mc="http://schemas.openxmlformats.org/markup-compatibility/2006">
              <mc:Choice xmlns:v="urn:schemas-microsoft-com:vml" Requires="v">
                <p:oleObj spid="_x0000_s13347" name="公式" r:id="rId15" imgW="647640" imgH="203040" progId="Equation.3">
                  <p:embed/>
                </p:oleObj>
              </mc:Choice>
              <mc:Fallback>
                <p:oleObj name="公式" r:id="rId15" imgW="647640" imgH="2030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01913" y="5398884"/>
                        <a:ext cx="168275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4917" name="Rectangle 21"/>
          <p:cNvSpPr>
            <a:spLocks noChangeArrowheads="1"/>
          </p:cNvSpPr>
          <p:nvPr/>
        </p:nvSpPr>
        <p:spPr bwMode="auto">
          <a:xfrm>
            <a:off x="544513" y="2960484"/>
            <a:ext cx="2155825" cy="566309"/>
          </a:xfrm>
          <a:prstGeom prst="rect">
            <a:avLst/>
          </a:prstGeom>
          <a:noFill/>
          <a:ln w="9525">
            <a:noFill/>
            <a:miter lim="800000"/>
            <a:headEnd/>
            <a:tailEnd/>
          </a:ln>
          <a:effectLst/>
        </p:spPr>
        <p:txBody>
          <a:bodyPr>
            <a:spAutoFit/>
          </a:bodyPr>
          <a:lstStyle/>
          <a:p>
            <a:pPr algn="ctr">
              <a:lnSpc>
                <a:spcPct val="110000"/>
              </a:lnSpc>
              <a:spcBef>
                <a:spcPct val="10000"/>
              </a:spcBef>
              <a:defRPr/>
            </a:pPr>
            <a:r>
              <a:rPr lang="en-US" altLang="zh-CN" sz="2800" b="1">
                <a:solidFill>
                  <a:srgbClr val="005800"/>
                </a:solidFill>
                <a:latin typeface="Times New Roman" panose="02020603050405020304" pitchFamily="18" charset="0"/>
                <a:cs typeface="Times New Roman" panose="02020603050405020304" pitchFamily="18" charset="0"/>
              </a:rPr>
              <a:t>(4) </a:t>
            </a:r>
            <a:r>
              <a:rPr lang="zh-CN" altLang="en-US" sz="2800" b="1">
                <a:solidFill>
                  <a:srgbClr val="005800"/>
                </a:solidFill>
                <a:latin typeface="Times New Roman" panose="02020603050405020304" pitchFamily="18" charset="0"/>
                <a:cs typeface="Times New Roman" panose="02020603050405020304" pitchFamily="18" charset="0"/>
              </a:rPr>
              <a:t>吸收法</a:t>
            </a:r>
          </a:p>
        </p:txBody>
      </p:sp>
      <p:sp>
        <p:nvSpPr>
          <p:cNvPr id="464918" name="AutoShape 22" descr="小棋盘"/>
          <p:cNvSpPr>
            <a:spLocks noChangeArrowheads="1"/>
          </p:cNvSpPr>
          <p:nvPr/>
        </p:nvSpPr>
        <p:spPr bwMode="auto">
          <a:xfrm>
            <a:off x="1331913" y="5322684"/>
            <a:ext cx="1346200" cy="533400"/>
          </a:xfrm>
          <a:prstGeom prst="wedgeEllipseCallout">
            <a:avLst>
              <a:gd name="adj1" fmla="val 116745"/>
              <a:gd name="adj2" fmla="val -89583"/>
            </a:avLst>
          </a:prstGeom>
          <a:pattFill prst="smCheck">
            <a:fgClr>
              <a:srgbClr val="FFFF00"/>
            </a:fgClr>
            <a:bgClr>
              <a:srgbClr val="FFFFFF"/>
            </a:bgClr>
          </a:pattFill>
          <a:ln w="28575">
            <a:solidFill>
              <a:srgbClr val="006600"/>
            </a:solidFill>
            <a:miter lim="800000"/>
            <a:headEnd/>
            <a:tailEnd/>
          </a:ln>
          <a:effectLst/>
        </p:spPr>
        <p:txBody>
          <a:bodyPr wrap="none" anchor="ctr"/>
          <a:lstStyle/>
          <a:p>
            <a:pPr algn="ctr">
              <a:lnSpc>
                <a:spcPct val="110000"/>
              </a:lnSpc>
              <a:spcBef>
                <a:spcPct val="10000"/>
              </a:spcBef>
              <a:defRPr/>
            </a:pPr>
            <a:r>
              <a:rPr lang="zh-CN" altLang="en-US" b="1">
                <a:solidFill>
                  <a:srgbClr val="CC0000"/>
                </a:solidFill>
                <a:latin typeface="Times New Roman" panose="02020603050405020304" pitchFamily="18" charset="0"/>
                <a:cs typeface="Times New Roman" panose="02020603050405020304" pitchFamily="18" charset="0"/>
              </a:rPr>
              <a:t>吸收</a:t>
            </a:r>
          </a:p>
        </p:txBody>
      </p:sp>
      <p:graphicFrame>
        <p:nvGraphicFramePr>
          <p:cNvPr id="464919" name="Object 23"/>
          <p:cNvGraphicFramePr>
            <a:graphicFrameLocks noChangeAspect="1"/>
          </p:cNvGraphicFramePr>
          <p:nvPr>
            <p:extLst/>
          </p:nvPr>
        </p:nvGraphicFramePr>
        <p:xfrm>
          <a:off x="5387975" y="4789284"/>
          <a:ext cx="2209800" cy="533400"/>
        </p:xfrm>
        <a:graphic>
          <a:graphicData uri="http://schemas.openxmlformats.org/presentationml/2006/ole">
            <mc:AlternateContent xmlns:mc="http://schemas.openxmlformats.org/markup-compatibility/2006">
              <mc:Choice xmlns:v="urn:schemas-microsoft-com:vml" Requires="v">
                <p:oleObj spid="_x0000_s13348" name="公式" r:id="rId17" imgW="799920" imgH="203040" progId="Equation.3">
                  <p:embed/>
                </p:oleObj>
              </mc:Choice>
              <mc:Fallback>
                <p:oleObj name="公式" r:id="rId17" imgW="799920" imgH="20304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87975" y="4789284"/>
                        <a:ext cx="22098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Group 24"/>
          <p:cNvGrpSpPr>
            <a:grpSpLocks/>
          </p:cNvGrpSpPr>
          <p:nvPr/>
        </p:nvGrpSpPr>
        <p:grpSpPr bwMode="auto">
          <a:xfrm>
            <a:off x="812800" y="3493884"/>
            <a:ext cx="5273675" cy="609600"/>
            <a:chOff x="432" y="2064"/>
            <a:chExt cx="3322" cy="384"/>
          </a:xfrm>
        </p:grpSpPr>
        <p:graphicFrame>
          <p:nvGraphicFramePr>
            <p:cNvPr id="15370" name="Object 25"/>
            <p:cNvGraphicFramePr>
              <a:graphicFrameLocks noChangeAspect="1"/>
            </p:cNvGraphicFramePr>
            <p:nvPr/>
          </p:nvGraphicFramePr>
          <p:xfrm>
            <a:off x="1525" y="2064"/>
            <a:ext cx="2229" cy="360"/>
          </p:xfrm>
          <a:graphic>
            <a:graphicData uri="http://schemas.openxmlformats.org/presentationml/2006/ole">
              <mc:AlternateContent xmlns:mc="http://schemas.openxmlformats.org/markup-compatibility/2006">
                <mc:Choice xmlns:v="urn:schemas-microsoft-com:vml" Requires="v">
                  <p:oleObj spid="_x0000_s13349" name="公式" r:id="rId19" imgW="1269720" imgH="203040" progId="Equation.3">
                    <p:embed/>
                  </p:oleObj>
                </mc:Choice>
                <mc:Fallback>
                  <p:oleObj name="公式" r:id="rId19" imgW="1269720" imgH="20304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25" y="2064"/>
                          <a:ext cx="2229" cy="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80" name="Rectangle 26"/>
            <p:cNvSpPr>
              <a:spLocks noChangeArrowheads="1"/>
            </p:cNvSpPr>
            <p:nvPr/>
          </p:nvSpPr>
          <p:spPr bwMode="auto">
            <a:xfrm>
              <a:off x="432" y="2064"/>
              <a:ext cx="528" cy="384"/>
            </a:xfrm>
            <a:prstGeom prst="rect">
              <a:avLst/>
            </a:prstGeom>
            <a:noFill/>
            <a:ln w="9525">
              <a:noFill/>
              <a:miter lim="800000"/>
              <a:headEnd/>
              <a:tailEnd/>
            </a:ln>
          </p:spPr>
          <p:txBody>
            <a:bodyPr/>
            <a:lstStyle/>
            <a:p>
              <a:pPr>
                <a:spcBef>
                  <a:spcPct val="20000"/>
                </a:spcBef>
                <a:defRPr/>
              </a:pPr>
              <a:r>
                <a:rPr lang="zh-CN" altLang="en-US" sz="2800" b="1">
                  <a:solidFill>
                    <a:srgbClr val="FF3300"/>
                  </a:solidFill>
                  <a:latin typeface="Times New Roman" panose="02020603050405020304" pitchFamily="18" charset="0"/>
                  <a:cs typeface="Times New Roman" panose="02020603050405020304" pitchFamily="18" charset="0"/>
                </a:rPr>
                <a:t>例</a:t>
              </a:r>
              <a:r>
                <a:rPr lang="en-US" altLang="zh-CN" sz="2800" b="1">
                  <a:solidFill>
                    <a:srgbClr val="FF3300"/>
                  </a:solidFill>
                  <a:latin typeface="Times New Roman" panose="02020603050405020304" pitchFamily="18" charset="0"/>
                  <a:cs typeface="Times New Roman" panose="02020603050405020304" pitchFamily="18" charset="0"/>
                </a:rPr>
                <a:t>4</a:t>
              </a:r>
              <a:r>
                <a:rPr lang="zh-CN" altLang="en-US" sz="2800" b="1">
                  <a:solidFill>
                    <a:srgbClr val="FF3300"/>
                  </a:solidFill>
                  <a:latin typeface="Times New Roman" panose="02020603050405020304" pitchFamily="18" charset="0"/>
                  <a:cs typeface="Times New Roman" panose="02020603050405020304" pitchFamily="18" charset="0"/>
                </a:rPr>
                <a:t>：</a:t>
              </a:r>
              <a:endParaRPr lang="zh-CN" altLang="en-US" sz="2800" b="1">
                <a:solidFill>
                  <a:srgbClr val="FFFF00"/>
                </a:solidFill>
                <a:latin typeface="Times New Roman" panose="02020603050405020304" pitchFamily="18" charset="0"/>
                <a:cs typeface="Times New Roman" panose="02020603050405020304" pitchFamily="18" charset="0"/>
              </a:endParaRPr>
            </a:p>
          </p:txBody>
        </p:sp>
        <p:sp>
          <p:nvSpPr>
            <p:cNvPr id="15381" name="Rectangle 27"/>
            <p:cNvSpPr>
              <a:spLocks noChangeArrowheads="1"/>
            </p:cNvSpPr>
            <p:nvPr/>
          </p:nvSpPr>
          <p:spPr bwMode="auto">
            <a:xfrm>
              <a:off x="960" y="2064"/>
              <a:ext cx="576" cy="327"/>
            </a:xfrm>
            <a:prstGeom prst="rect">
              <a:avLst/>
            </a:prstGeom>
            <a:noFill/>
            <a:ln w="9525">
              <a:noFill/>
              <a:miter lim="800000"/>
              <a:headEnd/>
              <a:tailEnd/>
            </a:ln>
          </p:spPr>
          <p:txBody>
            <a:bodyPr>
              <a:spAutoFit/>
            </a:bodyPr>
            <a:lstStyle/>
            <a:p>
              <a:pPr>
                <a:spcBef>
                  <a:spcPct val="50000"/>
                </a:spcBef>
                <a:defRPr/>
              </a:pPr>
              <a:r>
                <a:rPr lang="zh-CN" altLang="en-US" sz="2800" b="1">
                  <a:latin typeface="Times New Roman" panose="02020603050405020304" pitchFamily="18" charset="0"/>
                  <a:cs typeface="Times New Roman" panose="02020603050405020304" pitchFamily="18" charset="0"/>
                </a:rPr>
                <a:t>化简</a:t>
              </a:r>
            </a:p>
          </p:txBody>
        </p:sp>
      </p:grpSp>
    </p:spTree>
    <p:extLst>
      <p:ext uri="{BB962C8B-B14F-4D97-AF65-F5344CB8AC3E}">
        <p14:creationId xmlns:p14="http://schemas.microsoft.com/office/powerpoint/2010/main" val="36339122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64906"/>
                                        </p:tgtEl>
                                        <p:attrNameLst>
                                          <p:attrName>style.visibility</p:attrName>
                                        </p:attrNameLst>
                                      </p:cBhvr>
                                      <p:to>
                                        <p:strVal val="visible"/>
                                      </p:to>
                                    </p:set>
                                    <p:animEffect transition="in" filter="wipe(left)">
                                      <p:cBhvr>
                                        <p:cTn id="7" dur="500"/>
                                        <p:tgtEl>
                                          <p:spTgt spid="4649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64913"/>
                                        </p:tgtEl>
                                        <p:attrNameLst>
                                          <p:attrName>style.visibility</p:attrName>
                                        </p:attrNameLst>
                                      </p:cBhvr>
                                      <p:to>
                                        <p:strVal val="visible"/>
                                      </p:to>
                                    </p:set>
                                    <p:animEffect transition="in" filter="wipe(left)">
                                      <p:cBhvr>
                                        <p:cTn id="22" dur="500"/>
                                        <p:tgtEl>
                                          <p:spTgt spid="4649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64917"/>
                                        </p:tgtEl>
                                        <p:attrNameLst>
                                          <p:attrName>style.visibility</p:attrName>
                                        </p:attrNameLst>
                                      </p:cBhvr>
                                      <p:to>
                                        <p:strVal val="visible"/>
                                      </p:to>
                                    </p:set>
                                    <p:animEffect transition="in" filter="wipe(left)">
                                      <p:cBhvr>
                                        <p:cTn id="27" dur="500"/>
                                        <p:tgtEl>
                                          <p:spTgt spid="46491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464914"/>
                                        </p:tgtEl>
                                        <p:attrNameLst>
                                          <p:attrName>style.visibility</p:attrName>
                                        </p:attrNameLst>
                                      </p:cBhvr>
                                      <p:to>
                                        <p:strVal val="visible"/>
                                      </p:to>
                                    </p:set>
                                    <p:animEffect transition="in" filter="wipe(left)">
                                      <p:cBhvr>
                                        <p:cTn id="37" dur="500"/>
                                        <p:tgtEl>
                                          <p:spTgt spid="46491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464915"/>
                                        </p:tgtEl>
                                        <p:attrNameLst>
                                          <p:attrName>style.visibility</p:attrName>
                                        </p:attrNameLst>
                                      </p:cBhvr>
                                      <p:to>
                                        <p:strVal val="visible"/>
                                      </p:to>
                                    </p:set>
                                    <p:animEffect transition="in" filter="wipe(left)">
                                      <p:cBhvr>
                                        <p:cTn id="42" dur="500"/>
                                        <p:tgtEl>
                                          <p:spTgt spid="46491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wipe(up)">
                                      <p:cBhvr>
                                        <p:cTn id="47" dur="500"/>
                                        <p:tgtEl>
                                          <p:spTgt spid="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nodeType="clickEffect">
                                  <p:stCondLst>
                                    <p:cond delay="0"/>
                                  </p:stCondLst>
                                  <p:childTnLst>
                                    <p:set>
                                      <p:cBhvr>
                                        <p:cTn id="51" dur="1" fill="hold">
                                          <p:stCondLst>
                                            <p:cond delay="0"/>
                                          </p:stCondLst>
                                        </p:cTn>
                                        <p:tgtEl>
                                          <p:spTgt spid="464919"/>
                                        </p:tgtEl>
                                        <p:attrNameLst>
                                          <p:attrName>style.visibility</p:attrName>
                                        </p:attrNameLst>
                                      </p:cBhvr>
                                      <p:to>
                                        <p:strVal val="visible"/>
                                      </p:to>
                                    </p:set>
                                    <p:animEffect transition="in" filter="dissolve">
                                      <p:cBhvr>
                                        <p:cTn id="52" dur="500"/>
                                        <p:tgtEl>
                                          <p:spTgt spid="46491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464916"/>
                                        </p:tgtEl>
                                        <p:attrNameLst>
                                          <p:attrName>style.visibility</p:attrName>
                                        </p:attrNameLst>
                                      </p:cBhvr>
                                      <p:to>
                                        <p:strVal val="visible"/>
                                      </p:to>
                                    </p:set>
                                    <p:animEffect transition="in" filter="wipe(left)">
                                      <p:cBhvr>
                                        <p:cTn id="57" dur="500"/>
                                        <p:tgtEl>
                                          <p:spTgt spid="464916"/>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nodeType="clickEffect">
                                  <p:stCondLst>
                                    <p:cond delay="0"/>
                                  </p:stCondLst>
                                  <p:childTnLst>
                                    <p:set>
                                      <p:cBhvr>
                                        <p:cTn id="61" dur="1" fill="hold">
                                          <p:stCondLst>
                                            <p:cond delay="0"/>
                                          </p:stCondLst>
                                        </p:cTn>
                                        <p:tgtEl>
                                          <p:spTgt spid="464898"/>
                                        </p:tgtEl>
                                        <p:attrNameLst>
                                          <p:attrName>style.visibility</p:attrName>
                                        </p:attrNameLst>
                                      </p:cBhvr>
                                      <p:to>
                                        <p:strVal val="visible"/>
                                      </p:to>
                                    </p:set>
                                    <p:animEffect transition="in" filter="dissolve">
                                      <p:cBhvr>
                                        <p:cTn id="62" dur="500"/>
                                        <p:tgtEl>
                                          <p:spTgt spid="464898"/>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464918"/>
                                        </p:tgtEl>
                                        <p:attrNameLst>
                                          <p:attrName>style.visibility</p:attrName>
                                        </p:attrNameLst>
                                      </p:cBhvr>
                                      <p:to>
                                        <p:strVal val="visible"/>
                                      </p:to>
                                    </p:set>
                                    <p:animEffect transition="in" filter="wipe(left)">
                                      <p:cBhvr>
                                        <p:cTn id="67" dur="500"/>
                                        <p:tgtEl>
                                          <p:spTgt spid="4649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4917" grpId="0" autoUpdateAnimBg="0"/>
      <p:bldP spid="464918" grpId="0" animBg="1"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5" name="Rectangle 2"/>
          <p:cNvSpPr>
            <a:spLocks noChangeArrowheads="1"/>
          </p:cNvSpPr>
          <p:nvPr/>
        </p:nvSpPr>
        <p:spPr bwMode="auto">
          <a:xfrm>
            <a:off x="539750" y="514350"/>
            <a:ext cx="838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pPr>
            <a:r>
              <a:rPr lang="zh-CN" altLang="en-US" sz="2800">
                <a:solidFill>
                  <a:srgbClr val="FF3300"/>
                </a:solidFill>
                <a:cs typeface="Times New Roman" panose="02020603050405020304" pitchFamily="18" charset="0"/>
              </a:rPr>
              <a:t>例</a:t>
            </a:r>
            <a:r>
              <a:rPr lang="en-US" altLang="zh-CN" sz="2800">
                <a:solidFill>
                  <a:srgbClr val="FF3300"/>
                </a:solidFill>
                <a:cs typeface="Times New Roman" panose="02020603050405020304" pitchFamily="18" charset="0"/>
              </a:rPr>
              <a:t>5</a:t>
            </a:r>
            <a:r>
              <a:rPr lang="zh-CN" altLang="en-US" sz="2800">
                <a:solidFill>
                  <a:srgbClr val="FF3300"/>
                </a:solidFill>
                <a:cs typeface="Times New Roman" panose="02020603050405020304" pitchFamily="18" charset="0"/>
              </a:rPr>
              <a:t>：</a:t>
            </a:r>
            <a:endParaRPr lang="zh-CN" altLang="en-US" sz="2800">
              <a:solidFill>
                <a:srgbClr val="FFFF00"/>
              </a:solidFill>
              <a:cs typeface="Times New Roman" panose="02020603050405020304" pitchFamily="18" charset="0"/>
            </a:endParaRPr>
          </a:p>
        </p:txBody>
      </p:sp>
      <p:sp>
        <p:nvSpPr>
          <p:cNvPr id="16396" name="Rectangle 3"/>
          <p:cNvSpPr>
            <a:spLocks noChangeArrowheads="1"/>
          </p:cNvSpPr>
          <p:nvPr/>
        </p:nvSpPr>
        <p:spPr bwMode="auto">
          <a:xfrm>
            <a:off x="1454150" y="476250"/>
            <a:ext cx="914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a:cs typeface="Times New Roman" panose="02020603050405020304" pitchFamily="18" charset="0"/>
              </a:rPr>
              <a:t>化简</a:t>
            </a:r>
          </a:p>
        </p:txBody>
      </p:sp>
      <p:graphicFrame>
        <p:nvGraphicFramePr>
          <p:cNvPr id="465924" name="Object 4"/>
          <p:cNvGraphicFramePr>
            <a:graphicFrameLocks noChangeAspect="1"/>
          </p:cNvGraphicFramePr>
          <p:nvPr>
            <p:extLst/>
          </p:nvPr>
        </p:nvGraphicFramePr>
        <p:xfrm>
          <a:off x="1154113" y="1066800"/>
          <a:ext cx="6113462" cy="604838"/>
        </p:xfrm>
        <a:graphic>
          <a:graphicData uri="http://schemas.openxmlformats.org/presentationml/2006/ole">
            <mc:AlternateContent xmlns:mc="http://schemas.openxmlformats.org/markup-compatibility/2006">
              <mc:Choice xmlns:v="urn:schemas-microsoft-com:vml" Requires="v">
                <p:oleObj spid="_x0000_s14365" name="公式" r:id="rId3" imgW="2349360" imgH="228600" progId="Equation.3">
                  <p:embed/>
                </p:oleObj>
              </mc:Choice>
              <mc:Fallback>
                <p:oleObj name="公式" r:id="rId3" imgW="234936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113" y="1066800"/>
                        <a:ext cx="6113462" cy="604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5"/>
          <p:cNvGrpSpPr>
            <a:grpSpLocks/>
          </p:cNvGrpSpPr>
          <p:nvPr/>
        </p:nvGrpSpPr>
        <p:grpSpPr bwMode="auto">
          <a:xfrm>
            <a:off x="3124200" y="1600200"/>
            <a:ext cx="4038600" cy="0"/>
            <a:chOff x="1968" y="1008"/>
            <a:chExt cx="2544" cy="0"/>
          </a:xfrm>
        </p:grpSpPr>
        <p:sp>
          <p:nvSpPr>
            <p:cNvPr id="465926" name="Line 6"/>
            <p:cNvSpPr>
              <a:spLocks noChangeShapeType="1"/>
            </p:cNvSpPr>
            <p:nvPr/>
          </p:nvSpPr>
          <p:spPr bwMode="auto">
            <a:xfrm>
              <a:off x="4128" y="1008"/>
              <a:ext cx="384" cy="0"/>
            </a:xfrm>
            <a:prstGeom prst="line">
              <a:avLst/>
            </a:prstGeom>
            <a:noFill/>
            <a:ln w="28575">
              <a:solidFill>
                <a:srgbClr val="CC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65927" name="Line 7"/>
            <p:cNvSpPr>
              <a:spLocks noChangeShapeType="1"/>
            </p:cNvSpPr>
            <p:nvPr/>
          </p:nvSpPr>
          <p:spPr bwMode="auto">
            <a:xfrm>
              <a:off x="1968" y="1008"/>
              <a:ext cx="576" cy="0"/>
            </a:xfrm>
            <a:prstGeom prst="line">
              <a:avLst/>
            </a:prstGeom>
            <a:noFill/>
            <a:ln w="28575">
              <a:solidFill>
                <a:srgbClr val="CC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aphicFrame>
        <p:nvGraphicFramePr>
          <p:cNvPr id="465928" name="Object 8"/>
          <p:cNvGraphicFramePr>
            <a:graphicFrameLocks noChangeAspect="1"/>
          </p:cNvGraphicFramePr>
          <p:nvPr>
            <p:extLst/>
          </p:nvPr>
        </p:nvGraphicFramePr>
        <p:xfrm>
          <a:off x="1458913" y="2209800"/>
          <a:ext cx="5484812" cy="604838"/>
        </p:xfrm>
        <a:graphic>
          <a:graphicData uri="http://schemas.openxmlformats.org/presentationml/2006/ole">
            <mc:AlternateContent xmlns:mc="http://schemas.openxmlformats.org/markup-compatibility/2006">
              <mc:Choice xmlns:v="urn:schemas-microsoft-com:vml" Requires="v">
                <p:oleObj spid="_x0000_s14366" name="公式" r:id="rId5" imgW="2108160" imgH="228600" progId="Equation.3">
                  <p:embed/>
                </p:oleObj>
              </mc:Choice>
              <mc:Fallback>
                <p:oleObj name="公式" r:id="rId5" imgW="210816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58913" y="2209800"/>
                        <a:ext cx="5484812" cy="604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 name="Group 9"/>
          <p:cNvGrpSpPr>
            <a:grpSpLocks/>
          </p:cNvGrpSpPr>
          <p:nvPr/>
        </p:nvGrpSpPr>
        <p:grpSpPr bwMode="auto">
          <a:xfrm>
            <a:off x="1828800" y="2743200"/>
            <a:ext cx="4114800" cy="0"/>
            <a:chOff x="1152" y="1728"/>
            <a:chExt cx="2592" cy="0"/>
          </a:xfrm>
        </p:grpSpPr>
        <p:sp>
          <p:nvSpPr>
            <p:cNvPr id="465930" name="Line 10"/>
            <p:cNvSpPr>
              <a:spLocks noChangeShapeType="1"/>
            </p:cNvSpPr>
            <p:nvPr/>
          </p:nvSpPr>
          <p:spPr bwMode="auto">
            <a:xfrm>
              <a:off x="1152" y="1728"/>
              <a:ext cx="576" cy="0"/>
            </a:xfrm>
            <a:prstGeom prst="line">
              <a:avLst/>
            </a:prstGeom>
            <a:noFill/>
            <a:ln w="28575">
              <a:solidFill>
                <a:srgbClr val="0000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65931" name="Line 11"/>
            <p:cNvSpPr>
              <a:spLocks noChangeShapeType="1"/>
            </p:cNvSpPr>
            <p:nvPr/>
          </p:nvSpPr>
          <p:spPr bwMode="auto">
            <a:xfrm>
              <a:off x="3360" y="1728"/>
              <a:ext cx="384" cy="0"/>
            </a:xfrm>
            <a:prstGeom prst="line">
              <a:avLst/>
            </a:prstGeom>
            <a:noFill/>
            <a:ln w="28575">
              <a:solidFill>
                <a:srgbClr val="0000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aphicFrame>
        <p:nvGraphicFramePr>
          <p:cNvPr id="465932" name="Object 12"/>
          <p:cNvGraphicFramePr>
            <a:graphicFrameLocks noChangeAspect="1"/>
          </p:cNvGraphicFramePr>
          <p:nvPr>
            <p:extLst/>
          </p:nvPr>
        </p:nvGraphicFramePr>
        <p:xfrm>
          <a:off x="1550988" y="2895600"/>
          <a:ext cx="4262437" cy="604838"/>
        </p:xfrm>
        <a:graphic>
          <a:graphicData uri="http://schemas.openxmlformats.org/presentationml/2006/ole">
            <mc:AlternateContent xmlns:mc="http://schemas.openxmlformats.org/markup-compatibility/2006">
              <mc:Choice xmlns:v="urn:schemas-microsoft-com:vml" Requires="v">
                <p:oleObj spid="_x0000_s14367" name="公式" r:id="rId7" imgW="1638000" imgH="228600" progId="Equation.3">
                  <p:embed/>
                </p:oleObj>
              </mc:Choice>
              <mc:Fallback>
                <p:oleObj name="公式" r:id="rId7" imgW="16380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50988" y="2895600"/>
                        <a:ext cx="4262437" cy="604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 name="Group 13"/>
          <p:cNvGrpSpPr>
            <a:grpSpLocks/>
          </p:cNvGrpSpPr>
          <p:nvPr/>
        </p:nvGrpSpPr>
        <p:grpSpPr bwMode="auto">
          <a:xfrm>
            <a:off x="1905000" y="3429000"/>
            <a:ext cx="1981200" cy="0"/>
            <a:chOff x="1200" y="2160"/>
            <a:chExt cx="1248" cy="0"/>
          </a:xfrm>
        </p:grpSpPr>
        <p:sp>
          <p:nvSpPr>
            <p:cNvPr id="465934" name="Line 14"/>
            <p:cNvSpPr>
              <a:spLocks noChangeShapeType="1"/>
            </p:cNvSpPr>
            <p:nvPr/>
          </p:nvSpPr>
          <p:spPr bwMode="auto">
            <a:xfrm>
              <a:off x="1200" y="2160"/>
              <a:ext cx="384" cy="0"/>
            </a:xfrm>
            <a:prstGeom prst="line">
              <a:avLst/>
            </a:prstGeom>
            <a:noFill/>
            <a:ln w="28575">
              <a:solidFill>
                <a:srgbClr val="0066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65935" name="Line 15"/>
            <p:cNvSpPr>
              <a:spLocks noChangeShapeType="1"/>
            </p:cNvSpPr>
            <p:nvPr/>
          </p:nvSpPr>
          <p:spPr bwMode="auto">
            <a:xfrm>
              <a:off x="1776" y="2160"/>
              <a:ext cx="672" cy="0"/>
            </a:xfrm>
            <a:prstGeom prst="line">
              <a:avLst/>
            </a:prstGeom>
            <a:noFill/>
            <a:ln w="28575">
              <a:solidFill>
                <a:srgbClr val="0066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aphicFrame>
        <p:nvGraphicFramePr>
          <p:cNvPr id="465936" name="Object 16"/>
          <p:cNvGraphicFramePr>
            <a:graphicFrameLocks noChangeAspect="1"/>
          </p:cNvGraphicFramePr>
          <p:nvPr>
            <p:extLst/>
          </p:nvPr>
        </p:nvGraphicFramePr>
        <p:xfrm>
          <a:off x="1474788" y="3581400"/>
          <a:ext cx="3898900" cy="604838"/>
        </p:xfrm>
        <a:graphic>
          <a:graphicData uri="http://schemas.openxmlformats.org/presentationml/2006/ole">
            <mc:AlternateContent xmlns:mc="http://schemas.openxmlformats.org/markup-compatibility/2006">
              <mc:Choice xmlns:v="urn:schemas-microsoft-com:vml" Requires="v">
                <p:oleObj spid="_x0000_s14368" name="公式" r:id="rId9" imgW="1498320" imgH="228600" progId="Equation.3">
                  <p:embed/>
                </p:oleObj>
              </mc:Choice>
              <mc:Fallback>
                <p:oleObj name="公式" r:id="rId9" imgW="149832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74788" y="3581400"/>
                        <a:ext cx="3898900" cy="604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Group 17"/>
          <p:cNvGrpSpPr>
            <a:grpSpLocks/>
          </p:cNvGrpSpPr>
          <p:nvPr/>
        </p:nvGrpSpPr>
        <p:grpSpPr bwMode="auto">
          <a:xfrm>
            <a:off x="2819400" y="4114800"/>
            <a:ext cx="2486025" cy="0"/>
            <a:chOff x="1776" y="2592"/>
            <a:chExt cx="1566" cy="0"/>
          </a:xfrm>
        </p:grpSpPr>
        <p:sp>
          <p:nvSpPr>
            <p:cNvPr id="465938" name="Line 18"/>
            <p:cNvSpPr>
              <a:spLocks noChangeShapeType="1"/>
            </p:cNvSpPr>
            <p:nvPr/>
          </p:nvSpPr>
          <p:spPr bwMode="auto">
            <a:xfrm>
              <a:off x="1776" y="2592"/>
              <a:ext cx="432" cy="0"/>
            </a:xfrm>
            <a:prstGeom prst="line">
              <a:avLst/>
            </a:prstGeom>
            <a:noFill/>
            <a:ln w="28575">
              <a:solidFill>
                <a:srgbClr val="FF0066"/>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65939" name="Line 19"/>
            <p:cNvSpPr>
              <a:spLocks noChangeShapeType="1"/>
            </p:cNvSpPr>
            <p:nvPr/>
          </p:nvSpPr>
          <p:spPr bwMode="auto">
            <a:xfrm>
              <a:off x="2910" y="2592"/>
              <a:ext cx="432" cy="0"/>
            </a:xfrm>
            <a:prstGeom prst="line">
              <a:avLst/>
            </a:prstGeom>
            <a:noFill/>
            <a:ln w="28575">
              <a:solidFill>
                <a:srgbClr val="FF0066"/>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aphicFrame>
        <p:nvGraphicFramePr>
          <p:cNvPr id="465940" name="Object 20"/>
          <p:cNvGraphicFramePr>
            <a:graphicFrameLocks noChangeAspect="1"/>
          </p:cNvGraphicFramePr>
          <p:nvPr>
            <p:extLst/>
          </p:nvPr>
        </p:nvGraphicFramePr>
        <p:xfrm>
          <a:off x="1398588" y="4267200"/>
          <a:ext cx="3865562" cy="604838"/>
        </p:xfrm>
        <a:graphic>
          <a:graphicData uri="http://schemas.openxmlformats.org/presentationml/2006/ole">
            <mc:AlternateContent xmlns:mc="http://schemas.openxmlformats.org/markup-compatibility/2006">
              <mc:Choice xmlns:v="urn:schemas-microsoft-com:vml" Requires="v">
                <p:oleObj spid="_x0000_s14369" name="公式" r:id="rId11" imgW="1485720" imgH="228600" progId="Equation.3">
                  <p:embed/>
                </p:oleObj>
              </mc:Choice>
              <mc:Fallback>
                <p:oleObj name="公式" r:id="rId11" imgW="148572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98588" y="4267200"/>
                        <a:ext cx="3865562" cy="604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5941" name="Object 21"/>
          <p:cNvGraphicFramePr>
            <a:graphicFrameLocks noChangeAspect="1"/>
          </p:cNvGraphicFramePr>
          <p:nvPr>
            <p:extLst/>
          </p:nvPr>
        </p:nvGraphicFramePr>
        <p:xfrm>
          <a:off x="1524000" y="4876800"/>
          <a:ext cx="3106738" cy="566738"/>
        </p:xfrm>
        <a:graphic>
          <a:graphicData uri="http://schemas.openxmlformats.org/presentationml/2006/ole">
            <mc:AlternateContent xmlns:mc="http://schemas.openxmlformats.org/markup-compatibility/2006">
              <mc:Choice xmlns:v="urn:schemas-microsoft-com:vml" Requires="v">
                <p:oleObj spid="_x0000_s14370" name="公式" r:id="rId13" imgW="1193760" imgH="215640" progId="Equation.3">
                  <p:embed/>
                </p:oleObj>
              </mc:Choice>
              <mc:Fallback>
                <p:oleObj name="公式" r:id="rId13" imgW="1193760" imgH="2156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24000" y="4876800"/>
                        <a:ext cx="3106738" cy="56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5942" name="Object 22"/>
          <p:cNvGraphicFramePr>
            <a:graphicFrameLocks noChangeAspect="1"/>
          </p:cNvGraphicFramePr>
          <p:nvPr>
            <p:extLst/>
          </p:nvPr>
        </p:nvGraphicFramePr>
        <p:xfrm>
          <a:off x="1425575" y="1600200"/>
          <a:ext cx="5816600" cy="604838"/>
        </p:xfrm>
        <a:graphic>
          <a:graphicData uri="http://schemas.openxmlformats.org/presentationml/2006/ole">
            <mc:AlternateContent xmlns:mc="http://schemas.openxmlformats.org/markup-compatibility/2006">
              <mc:Choice xmlns:v="urn:schemas-microsoft-com:vml" Requires="v">
                <p:oleObj spid="_x0000_s14371" name="公式" r:id="rId15" imgW="2234880" imgH="228600" progId="Equation.3">
                  <p:embed/>
                </p:oleObj>
              </mc:Choice>
              <mc:Fallback>
                <p:oleObj name="公式" r:id="rId15" imgW="2234880" imgH="2286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25575" y="1600200"/>
                        <a:ext cx="5816600" cy="604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5943" name="Oval 23"/>
          <p:cNvSpPr>
            <a:spLocks noChangeArrowheads="1"/>
          </p:cNvSpPr>
          <p:nvPr/>
        </p:nvSpPr>
        <p:spPr bwMode="auto">
          <a:xfrm>
            <a:off x="6019800" y="1676400"/>
            <a:ext cx="304800" cy="457200"/>
          </a:xfrm>
          <a:prstGeom prst="ellipse">
            <a:avLst/>
          </a:prstGeom>
          <a:noFill/>
          <a:ln w="28575">
            <a:solidFill>
              <a:srgbClr val="FF0066"/>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65944" name="AutoShape 24"/>
          <p:cNvSpPr>
            <a:spLocks noChangeArrowheads="1"/>
          </p:cNvSpPr>
          <p:nvPr/>
        </p:nvSpPr>
        <p:spPr bwMode="auto">
          <a:xfrm>
            <a:off x="7010400" y="2133600"/>
            <a:ext cx="1017588" cy="503238"/>
          </a:xfrm>
          <a:prstGeom prst="wedgeEllipseCallout">
            <a:avLst>
              <a:gd name="adj1" fmla="val -116926"/>
              <a:gd name="adj2" fmla="val -73028"/>
            </a:avLst>
          </a:prstGeom>
          <a:solidFill>
            <a:srgbClr val="FFFFFF"/>
          </a:solidFill>
          <a:ln w="28575">
            <a:solidFill>
              <a:srgbClr val="006600"/>
            </a:solidFill>
            <a:miter lim="800000"/>
            <a:headEnd/>
            <a:tailEnd/>
          </a:ln>
          <a:effectLst/>
        </p:spPr>
        <p:txBody>
          <a:bodyPr wrap="none" anchor="ctr"/>
          <a:lstStyle/>
          <a:p>
            <a:pPr algn="ctr">
              <a:lnSpc>
                <a:spcPct val="110000"/>
              </a:lnSpc>
              <a:spcBef>
                <a:spcPct val="10000"/>
              </a:spcBef>
              <a:defRPr/>
            </a:pPr>
            <a:r>
              <a:rPr lang="zh-CN" altLang="en-US" b="1">
                <a:solidFill>
                  <a:srgbClr val="000099"/>
                </a:solidFill>
                <a:latin typeface="Times New Roman" panose="02020603050405020304" pitchFamily="18" charset="0"/>
                <a:cs typeface="Times New Roman" panose="02020603050405020304" pitchFamily="18" charset="0"/>
              </a:rPr>
              <a:t>吸收</a:t>
            </a:r>
            <a:endParaRPr lang="zh-CN" altLang="en-US" b="1">
              <a:latin typeface="Times New Roman" panose="02020603050405020304" pitchFamily="18" charset="0"/>
              <a:cs typeface="Times New Roman" panose="02020603050405020304" pitchFamily="18" charset="0"/>
            </a:endParaRPr>
          </a:p>
        </p:txBody>
      </p:sp>
      <p:sp>
        <p:nvSpPr>
          <p:cNvPr id="465945" name="AutoShape 25"/>
          <p:cNvSpPr>
            <a:spLocks noChangeArrowheads="1"/>
          </p:cNvSpPr>
          <p:nvPr/>
        </p:nvSpPr>
        <p:spPr bwMode="auto">
          <a:xfrm>
            <a:off x="539750" y="2667000"/>
            <a:ext cx="1060450" cy="474663"/>
          </a:xfrm>
          <a:prstGeom prst="wedgeEllipseCallout">
            <a:avLst>
              <a:gd name="adj1" fmla="val 105537"/>
              <a:gd name="adj2" fmla="val -32273"/>
            </a:avLst>
          </a:prstGeom>
          <a:solidFill>
            <a:srgbClr val="FFFFFF"/>
          </a:solidFill>
          <a:ln w="28575">
            <a:solidFill>
              <a:srgbClr val="006600"/>
            </a:solidFill>
            <a:miter lim="800000"/>
            <a:headEnd/>
            <a:tailEnd/>
          </a:ln>
          <a:effectLst/>
        </p:spPr>
        <p:txBody>
          <a:bodyPr wrap="none" anchor="ctr"/>
          <a:lstStyle/>
          <a:p>
            <a:pPr algn="ctr">
              <a:lnSpc>
                <a:spcPct val="110000"/>
              </a:lnSpc>
              <a:spcBef>
                <a:spcPct val="10000"/>
              </a:spcBef>
              <a:defRPr/>
            </a:pPr>
            <a:r>
              <a:rPr lang="zh-CN" altLang="en-US" b="1">
                <a:solidFill>
                  <a:srgbClr val="000099"/>
                </a:solidFill>
                <a:latin typeface="Times New Roman" panose="02020603050405020304" pitchFamily="18" charset="0"/>
                <a:cs typeface="Times New Roman" panose="02020603050405020304" pitchFamily="18" charset="0"/>
              </a:rPr>
              <a:t>吸收</a:t>
            </a:r>
            <a:endParaRPr lang="zh-CN" altLang="en-US" b="1">
              <a:latin typeface="Times New Roman" panose="02020603050405020304" pitchFamily="18" charset="0"/>
              <a:cs typeface="Times New Roman" panose="02020603050405020304" pitchFamily="18" charset="0"/>
            </a:endParaRPr>
          </a:p>
        </p:txBody>
      </p:sp>
      <p:grpSp>
        <p:nvGrpSpPr>
          <p:cNvPr id="6" name="Group 26"/>
          <p:cNvGrpSpPr>
            <a:grpSpLocks/>
          </p:cNvGrpSpPr>
          <p:nvPr/>
        </p:nvGrpSpPr>
        <p:grpSpPr bwMode="auto">
          <a:xfrm>
            <a:off x="2743200" y="5410200"/>
            <a:ext cx="1828800" cy="0"/>
            <a:chOff x="1728" y="3408"/>
            <a:chExt cx="1152" cy="0"/>
          </a:xfrm>
        </p:grpSpPr>
        <p:sp>
          <p:nvSpPr>
            <p:cNvPr id="465947" name="Line 27"/>
            <p:cNvSpPr>
              <a:spLocks noChangeShapeType="1"/>
            </p:cNvSpPr>
            <p:nvPr/>
          </p:nvSpPr>
          <p:spPr bwMode="auto">
            <a:xfrm>
              <a:off x="1728" y="3408"/>
              <a:ext cx="432" cy="0"/>
            </a:xfrm>
            <a:prstGeom prst="line">
              <a:avLst/>
            </a:prstGeom>
            <a:noFill/>
            <a:ln w="28575">
              <a:solidFill>
                <a:srgbClr val="FF99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65948" name="Line 28"/>
            <p:cNvSpPr>
              <a:spLocks noChangeShapeType="1"/>
            </p:cNvSpPr>
            <p:nvPr/>
          </p:nvSpPr>
          <p:spPr bwMode="auto">
            <a:xfrm>
              <a:off x="2304" y="3408"/>
              <a:ext cx="576" cy="0"/>
            </a:xfrm>
            <a:prstGeom prst="line">
              <a:avLst/>
            </a:prstGeom>
            <a:noFill/>
            <a:ln w="28575">
              <a:solidFill>
                <a:srgbClr val="FF99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sp>
        <p:nvSpPr>
          <p:cNvPr id="465949" name="Oval 29"/>
          <p:cNvSpPr>
            <a:spLocks noChangeArrowheads="1"/>
          </p:cNvSpPr>
          <p:nvPr/>
        </p:nvSpPr>
        <p:spPr bwMode="auto">
          <a:xfrm>
            <a:off x="3962400" y="4800600"/>
            <a:ext cx="609600" cy="685800"/>
          </a:xfrm>
          <a:prstGeom prst="ellipse">
            <a:avLst/>
          </a:prstGeom>
          <a:noFill/>
          <a:ln w="28575">
            <a:solidFill>
              <a:srgbClr val="FF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65950" name="AutoShape 30"/>
          <p:cNvSpPr>
            <a:spLocks noChangeArrowheads="1"/>
          </p:cNvSpPr>
          <p:nvPr/>
        </p:nvSpPr>
        <p:spPr bwMode="auto">
          <a:xfrm>
            <a:off x="5334000" y="5084763"/>
            <a:ext cx="966788" cy="477837"/>
          </a:xfrm>
          <a:prstGeom prst="wedgeEllipseCallout">
            <a:avLst>
              <a:gd name="adj1" fmla="val -127009"/>
              <a:gd name="adj2" fmla="val -30731"/>
            </a:avLst>
          </a:prstGeom>
          <a:solidFill>
            <a:srgbClr val="FFFFFF"/>
          </a:solidFill>
          <a:ln w="28575">
            <a:solidFill>
              <a:srgbClr val="006600"/>
            </a:solidFill>
            <a:miter lim="800000"/>
            <a:headEnd/>
            <a:tailEnd/>
          </a:ln>
          <a:effectLst/>
        </p:spPr>
        <p:txBody>
          <a:bodyPr wrap="none" anchor="ctr"/>
          <a:lstStyle/>
          <a:p>
            <a:pPr algn="ctr">
              <a:lnSpc>
                <a:spcPct val="110000"/>
              </a:lnSpc>
              <a:spcBef>
                <a:spcPct val="10000"/>
              </a:spcBef>
              <a:defRPr/>
            </a:pPr>
            <a:r>
              <a:rPr lang="zh-CN" altLang="en-US" b="1">
                <a:solidFill>
                  <a:srgbClr val="000099"/>
                </a:solidFill>
                <a:latin typeface="Times New Roman" panose="02020603050405020304" pitchFamily="18" charset="0"/>
                <a:cs typeface="Times New Roman" panose="02020603050405020304" pitchFamily="18" charset="0"/>
              </a:rPr>
              <a:t>吸收</a:t>
            </a:r>
            <a:endParaRPr lang="zh-CN" altLang="en-US" b="1">
              <a:latin typeface="Times New Roman" panose="02020603050405020304" pitchFamily="18" charset="0"/>
              <a:cs typeface="Times New Roman" panose="02020603050405020304" pitchFamily="18" charset="0"/>
            </a:endParaRPr>
          </a:p>
        </p:txBody>
      </p:sp>
      <p:graphicFrame>
        <p:nvGraphicFramePr>
          <p:cNvPr id="465951" name="Object 31"/>
          <p:cNvGraphicFramePr>
            <a:graphicFrameLocks noChangeAspect="1"/>
          </p:cNvGraphicFramePr>
          <p:nvPr>
            <p:extLst/>
          </p:nvPr>
        </p:nvGraphicFramePr>
        <p:xfrm>
          <a:off x="1584325" y="5562600"/>
          <a:ext cx="2546350" cy="465138"/>
        </p:xfrm>
        <a:graphic>
          <a:graphicData uri="http://schemas.openxmlformats.org/presentationml/2006/ole">
            <mc:AlternateContent xmlns:mc="http://schemas.openxmlformats.org/markup-compatibility/2006">
              <mc:Choice xmlns:v="urn:schemas-microsoft-com:vml" Requires="v">
                <p:oleObj spid="_x0000_s14372" name="公式" r:id="rId17" imgW="977760" imgH="177480" progId="Equation.3">
                  <p:embed/>
                </p:oleObj>
              </mc:Choice>
              <mc:Fallback>
                <p:oleObj name="公式" r:id="rId17" imgW="977760" imgH="17748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84325" y="5562600"/>
                        <a:ext cx="2546350" cy="465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5952" name="Object 32"/>
          <p:cNvGraphicFramePr>
            <a:graphicFrameLocks noChangeAspect="1"/>
          </p:cNvGraphicFramePr>
          <p:nvPr>
            <p:extLst/>
          </p:nvPr>
        </p:nvGraphicFramePr>
        <p:xfrm>
          <a:off x="4267200" y="5562600"/>
          <a:ext cx="1616075" cy="465138"/>
        </p:xfrm>
        <a:graphic>
          <a:graphicData uri="http://schemas.openxmlformats.org/presentationml/2006/ole">
            <mc:AlternateContent xmlns:mc="http://schemas.openxmlformats.org/markup-compatibility/2006">
              <mc:Choice xmlns:v="urn:schemas-microsoft-com:vml" Requires="v">
                <p:oleObj spid="_x0000_s14373" name="公式" r:id="rId19" imgW="622080" imgH="177480" progId="Equation.3">
                  <p:embed/>
                </p:oleObj>
              </mc:Choice>
              <mc:Fallback>
                <p:oleObj name="公式" r:id="rId19" imgW="622080" imgH="17748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67200" y="5562600"/>
                        <a:ext cx="1616075" cy="465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5953" name="Oval 33"/>
          <p:cNvSpPr>
            <a:spLocks noChangeArrowheads="1"/>
          </p:cNvSpPr>
          <p:nvPr/>
        </p:nvSpPr>
        <p:spPr bwMode="auto">
          <a:xfrm>
            <a:off x="3200400" y="2971800"/>
            <a:ext cx="304800" cy="457200"/>
          </a:xfrm>
          <a:prstGeom prst="ellipse">
            <a:avLst/>
          </a:prstGeom>
          <a:noFill/>
          <a:ln w="28575">
            <a:solidFill>
              <a:srgbClr val="FF0066"/>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65954" name="AutoShape 34"/>
          <p:cNvSpPr>
            <a:spLocks noChangeArrowheads="1"/>
          </p:cNvSpPr>
          <p:nvPr/>
        </p:nvSpPr>
        <p:spPr bwMode="auto">
          <a:xfrm>
            <a:off x="611188" y="3429000"/>
            <a:ext cx="1065212" cy="504825"/>
          </a:xfrm>
          <a:prstGeom prst="wedgeEllipseCallout">
            <a:avLst>
              <a:gd name="adj1" fmla="val 202907"/>
              <a:gd name="adj2" fmla="val -60380"/>
            </a:avLst>
          </a:prstGeom>
          <a:solidFill>
            <a:srgbClr val="FFFFFF"/>
          </a:solidFill>
          <a:ln w="28575">
            <a:solidFill>
              <a:srgbClr val="006600"/>
            </a:solidFill>
            <a:miter lim="800000"/>
            <a:headEnd/>
            <a:tailEnd/>
          </a:ln>
          <a:effectLst/>
        </p:spPr>
        <p:txBody>
          <a:bodyPr wrap="none" anchor="ctr"/>
          <a:lstStyle/>
          <a:p>
            <a:pPr algn="ctr">
              <a:lnSpc>
                <a:spcPct val="110000"/>
              </a:lnSpc>
              <a:spcBef>
                <a:spcPct val="10000"/>
              </a:spcBef>
              <a:defRPr/>
            </a:pPr>
            <a:r>
              <a:rPr lang="zh-CN" altLang="en-US" b="1">
                <a:solidFill>
                  <a:srgbClr val="000099"/>
                </a:solidFill>
                <a:latin typeface="Times New Roman" panose="02020603050405020304" pitchFamily="18" charset="0"/>
                <a:cs typeface="Times New Roman" panose="02020603050405020304" pitchFamily="18" charset="0"/>
              </a:rPr>
              <a:t>吸收</a:t>
            </a:r>
            <a:endParaRPr lang="zh-CN" altLang="en-US"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26588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65924"/>
                                        </p:tgtEl>
                                        <p:attrNameLst>
                                          <p:attrName>style.visibility</p:attrName>
                                        </p:attrNameLst>
                                      </p:cBhvr>
                                      <p:to>
                                        <p:strVal val="visible"/>
                                      </p:to>
                                    </p:set>
                                    <p:animEffect transition="in" filter="wipe(left)">
                                      <p:cBhvr>
                                        <p:cTn id="7" dur="500"/>
                                        <p:tgtEl>
                                          <p:spTgt spid="4659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65942"/>
                                        </p:tgtEl>
                                        <p:attrNameLst>
                                          <p:attrName>style.visibility</p:attrName>
                                        </p:attrNameLst>
                                      </p:cBhvr>
                                      <p:to>
                                        <p:strVal val="visible"/>
                                      </p:to>
                                    </p:set>
                                    <p:animEffect transition="in" filter="wipe(left)">
                                      <p:cBhvr>
                                        <p:cTn id="17" dur="500"/>
                                        <p:tgtEl>
                                          <p:spTgt spid="46594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65943"/>
                                        </p:tgtEl>
                                        <p:attrNameLst>
                                          <p:attrName>style.visibility</p:attrName>
                                        </p:attrNameLst>
                                      </p:cBhvr>
                                      <p:to>
                                        <p:strVal val="visible"/>
                                      </p:to>
                                    </p:set>
                                    <p:animEffect transition="in" filter="wipe(left)">
                                      <p:cBhvr>
                                        <p:cTn id="22" dur="500"/>
                                        <p:tgtEl>
                                          <p:spTgt spid="465943"/>
                                        </p:tgtEl>
                                      </p:cBhvr>
                                    </p:animEffect>
                                  </p:childTnLst>
                                </p:cTn>
                              </p:par>
                            </p:childTnLst>
                          </p:cTn>
                        </p:par>
                        <p:par>
                          <p:cTn id="23" fill="hold" nodeType="afterGroup">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465944"/>
                                        </p:tgtEl>
                                        <p:attrNameLst>
                                          <p:attrName>style.visibility</p:attrName>
                                        </p:attrNameLst>
                                      </p:cBhvr>
                                      <p:to>
                                        <p:strVal val="visible"/>
                                      </p:to>
                                    </p:set>
                                    <p:animEffect transition="in" filter="wipe(left)">
                                      <p:cBhvr>
                                        <p:cTn id="26" dur="500"/>
                                        <p:tgtEl>
                                          <p:spTgt spid="46594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465928"/>
                                        </p:tgtEl>
                                        <p:attrNameLst>
                                          <p:attrName>style.visibility</p:attrName>
                                        </p:attrNameLst>
                                      </p:cBhvr>
                                      <p:to>
                                        <p:strVal val="visible"/>
                                      </p:to>
                                    </p:set>
                                    <p:animEffect transition="in" filter="wipe(left)">
                                      <p:cBhvr>
                                        <p:cTn id="31" dur="500"/>
                                        <p:tgtEl>
                                          <p:spTgt spid="465928"/>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left)">
                                      <p:cBhvr>
                                        <p:cTn id="36" dur="500"/>
                                        <p:tgtEl>
                                          <p:spTgt spid="3"/>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65945"/>
                                        </p:tgtEl>
                                        <p:attrNameLst>
                                          <p:attrName>style.visibility</p:attrName>
                                        </p:attrNameLst>
                                      </p:cBhvr>
                                      <p:to>
                                        <p:strVal val="visible"/>
                                      </p:to>
                                    </p:set>
                                    <p:animEffect transition="in" filter="wipe(left)">
                                      <p:cBhvr>
                                        <p:cTn id="41" dur="500"/>
                                        <p:tgtEl>
                                          <p:spTgt spid="465945"/>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465932"/>
                                        </p:tgtEl>
                                        <p:attrNameLst>
                                          <p:attrName>style.visibility</p:attrName>
                                        </p:attrNameLst>
                                      </p:cBhvr>
                                      <p:to>
                                        <p:strVal val="visible"/>
                                      </p:to>
                                    </p:set>
                                    <p:animEffect transition="in" filter="wipe(left)">
                                      <p:cBhvr>
                                        <p:cTn id="46" dur="500"/>
                                        <p:tgtEl>
                                          <p:spTgt spid="465932"/>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wipe(left)">
                                      <p:cBhvr>
                                        <p:cTn id="51" dur="500"/>
                                        <p:tgtEl>
                                          <p:spTgt spid="4"/>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465953"/>
                                        </p:tgtEl>
                                        <p:attrNameLst>
                                          <p:attrName>style.visibility</p:attrName>
                                        </p:attrNameLst>
                                      </p:cBhvr>
                                      <p:to>
                                        <p:strVal val="visible"/>
                                      </p:to>
                                    </p:set>
                                    <p:animEffect transition="in" filter="wipe(left)">
                                      <p:cBhvr>
                                        <p:cTn id="56" dur="500"/>
                                        <p:tgtEl>
                                          <p:spTgt spid="465953"/>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465954"/>
                                        </p:tgtEl>
                                        <p:attrNameLst>
                                          <p:attrName>style.visibility</p:attrName>
                                        </p:attrNameLst>
                                      </p:cBhvr>
                                      <p:to>
                                        <p:strVal val="visible"/>
                                      </p:to>
                                    </p:set>
                                    <p:animEffect transition="in" filter="wipe(left)">
                                      <p:cBhvr>
                                        <p:cTn id="61" dur="500"/>
                                        <p:tgtEl>
                                          <p:spTgt spid="465954"/>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nodeType="clickEffect">
                                  <p:stCondLst>
                                    <p:cond delay="0"/>
                                  </p:stCondLst>
                                  <p:childTnLst>
                                    <p:set>
                                      <p:cBhvr>
                                        <p:cTn id="65" dur="1" fill="hold">
                                          <p:stCondLst>
                                            <p:cond delay="0"/>
                                          </p:stCondLst>
                                        </p:cTn>
                                        <p:tgtEl>
                                          <p:spTgt spid="465936"/>
                                        </p:tgtEl>
                                        <p:attrNameLst>
                                          <p:attrName>style.visibility</p:attrName>
                                        </p:attrNameLst>
                                      </p:cBhvr>
                                      <p:to>
                                        <p:strVal val="visible"/>
                                      </p:to>
                                    </p:set>
                                    <p:animEffect transition="in" filter="wipe(left)">
                                      <p:cBhvr>
                                        <p:cTn id="66" dur="500"/>
                                        <p:tgtEl>
                                          <p:spTgt spid="465936"/>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nodeType="clickEffect">
                                  <p:stCondLst>
                                    <p:cond delay="0"/>
                                  </p:stCondLst>
                                  <p:childTnLst>
                                    <p:set>
                                      <p:cBhvr>
                                        <p:cTn id="70" dur="1" fill="hold">
                                          <p:stCondLst>
                                            <p:cond delay="0"/>
                                          </p:stCondLst>
                                        </p:cTn>
                                        <p:tgtEl>
                                          <p:spTgt spid="5"/>
                                        </p:tgtEl>
                                        <p:attrNameLst>
                                          <p:attrName>style.visibility</p:attrName>
                                        </p:attrNameLst>
                                      </p:cBhvr>
                                      <p:to>
                                        <p:strVal val="visible"/>
                                      </p:to>
                                    </p:set>
                                    <p:animEffect transition="in" filter="wipe(left)">
                                      <p:cBhvr>
                                        <p:cTn id="71" dur="500"/>
                                        <p:tgtEl>
                                          <p:spTgt spid="5"/>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nodeType="clickEffect">
                                  <p:stCondLst>
                                    <p:cond delay="0"/>
                                  </p:stCondLst>
                                  <p:childTnLst>
                                    <p:set>
                                      <p:cBhvr>
                                        <p:cTn id="75" dur="1" fill="hold">
                                          <p:stCondLst>
                                            <p:cond delay="0"/>
                                          </p:stCondLst>
                                        </p:cTn>
                                        <p:tgtEl>
                                          <p:spTgt spid="465940"/>
                                        </p:tgtEl>
                                        <p:attrNameLst>
                                          <p:attrName>style.visibility</p:attrName>
                                        </p:attrNameLst>
                                      </p:cBhvr>
                                      <p:to>
                                        <p:strVal val="visible"/>
                                      </p:to>
                                    </p:set>
                                    <p:animEffect transition="in" filter="wipe(left)">
                                      <p:cBhvr>
                                        <p:cTn id="76" dur="500"/>
                                        <p:tgtEl>
                                          <p:spTgt spid="465940"/>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8" fill="hold" nodeType="clickEffect">
                                  <p:stCondLst>
                                    <p:cond delay="0"/>
                                  </p:stCondLst>
                                  <p:childTnLst>
                                    <p:set>
                                      <p:cBhvr>
                                        <p:cTn id="80" dur="1" fill="hold">
                                          <p:stCondLst>
                                            <p:cond delay="0"/>
                                          </p:stCondLst>
                                        </p:cTn>
                                        <p:tgtEl>
                                          <p:spTgt spid="465941"/>
                                        </p:tgtEl>
                                        <p:attrNameLst>
                                          <p:attrName>style.visibility</p:attrName>
                                        </p:attrNameLst>
                                      </p:cBhvr>
                                      <p:to>
                                        <p:strVal val="visible"/>
                                      </p:to>
                                    </p:set>
                                    <p:animEffect transition="in" filter="wipe(left)">
                                      <p:cBhvr>
                                        <p:cTn id="81" dur="500"/>
                                        <p:tgtEl>
                                          <p:spTgt spid="465941"/>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8" fill="hold" nodeType="clickEffect">
                                  <p:stCondLst>
                                    <p:cond delay="0"/>
                                  </p:stCondLst>
                                  <p:childTnLst>
                                    <p:set>
                                      <p:cBhvr>
                                        <p:cTn id="85" dur="1" fill="hold">
                                          <p:stCondLst>
                                            <p:cond delay="0"/>
                                          </p:stCondLst>
                                        </p:cTn>
                                        <p:tgtEl>
                                          <p:spTgt spid="6"/>
                                        </p:tgtEl>
                                        <p:attrNameLst>
                                          <p:attrName>style.visibility</p:attrName>
                                        </p:attrNameLst>
                                      </p:cBhvr>
                                      <p:to>
                                        <p:strVal val="visible"/>
                                      </p:to>
                                    </p:set>
                                    <p:animEffect transition="in" filter="wipe(left)">
                                      <p:cBhvr>
                                        <p:cTn id="86" dur="500"/>
                                        <p:tgtEl>
                                          <p:spTgt spid="6"/>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465949"/>
                                        </p:tgtEl>
                                        <p:attrNameLst>
                                          <p:attrName>style.visibility</p:attrName>
                                        </p:attrNameLst>
                                      </p:cBhvr>
                                      <p:to>
                                        <p:strVal val="visible"/>
                                      </p:to>
                                    </p:set>
                                    <p:animEffect transition="in" filter="wipe(left)">
                                      <p:cBhvr>
                                        <p:cTn id="91" dur="500"/>
                                        <p:tgtEl>
                                          <p:spTgt spid="465949"/>
                                        </p:tgtEl>
                                      </p:cBhvr>
                                    </p:animEffect>
                                  </p:childTnLst>
                                </p:cTn>
                              </p:par>
                            </p:childTnLst>
                          </p:cTn>
                        </p:par>
                        <p:par>
                          <p:cTn id="92" fill="hold" nodeType="afterGroup">
                            <p:stCondLst>
                              <p:cond delay="500"/>
                            </p:stCondLst>
                            <p:childTnLst>
                              <p:par>
                                <p:cTn id="93" presetID="22" presetClass="entr" presetSubtype="8" fill="hold" grpId="0" nodeType="afterEffect">
                                  <p:stCondLst>
                                    <p:cond delay="0"/>
                                  </p:stCondLst>
                                  <p:childTnLst>
                                    <p:set>
                                      <p:cBhvr>
                                        <p:cTn id="94" dur="1" fill="hold">
                                          <p:stCondLst>
                                            <p:cond delay="0"/>
                                          </p:stCondLst>
                                        </p:cTn>
                                        <p:tgtEl>
                                          <p:spTgt spid="465950"/>
                                        </p:tgtEl>
                                        <p:attrNameLst>
                                          <p:attrName>style.visibility</p:attrName>
                                        </p:attrNameLst>
                                      </p:cBhvr>
                                      <p:to>
                                        <p:strVal val="visible"/>
                                      </p:to>
                                    </p:set>
                                    <p:animEffect transition="in" filter="wipe(left)">
                                      <p:cBhvr>
                                        <p:cTn id="95" dur="500"/>
                                        <p:tgtEl>
                                          <p:spTgt spid="465950"/>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22" presetClass="entr" presetSubtype="8" fill="hold" nodeType="clickEffect">
                                  <p:stCondLst>
                                    <p:cond delay="0"/>
                                  </p:stCondLst>
                                  <p:childTnLst>
                                    <p:set>
                                      <p:cBhvr>
                                        <p:cTn id="99" dur="1" fill="hold">
                                          <p:stCondLst>
                                            <p:cond delay="0"/>
                                          </p:stCondLst>
                                        </p:cTn>
                                        <p:tgtEl>
                                          <p:spTgt spid="465951"/>
                                        </p:tgtEl>
                                        <p:attrNameLst>
                                          <p:attrName>style.visibility</p:attrName>
                                        </p:attrNameLst>
                                      </p:cBhvr>
                                      <p:to>
                                        <p:strVal val="visible"/>
                                      </p:to>
                                    </p:set>
                                    <p:animEffect transition="in" filter="wipe(left)">
                                      <p:cBhvr>
                                        <p:cTn id="100" dur="500"/>
                                        <p:tgtEl>
                                          <p:spTgt spid="465951"/>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22" presetClass="entr" presetSubtype="8" fill="hold" nodeType="clickEffect">
                                  <p:stCondLst>
                                    <p:cond delay="0"/>
                                  </p:stCondLst>
                                  <p:childTnLst>
                                    <p:set>
                                      <p:cBhvr>
                                        <p:cTn id="104" dur="1" fill="hold">
                                          <p:stCondLst>
                                            <p:cond delay="0"/>
                                          </p:stCondLst>
                                        </p:cTn>
                                        <p:tgtEl>
                                          <p:spTgt spid="465952"/>
                                        </p:tgtEl>
                                        <p:attrNameLst>
                                          <p:attrName>style.visibility</p:attrName>
                                        </p:attrNameLst>
                                      </p:cBhvr>
                                      <p:to>
                                        <p:strVal val="visible"/>
                                      </p:to>
                                    </p:set>
                                    <p:animEffect transition="in" filter="wipe(left)">
                                      <p:cBhvr>
                                        <p:cTn id="105" dur="500"/>
                                        <p:tgtEl>
                                          <p:spTgt spid="4659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943" grpId="0" animBg="1"/>
      <p:bldP spid="465944" grpId="0" animBg="1" autoUpdateAnimBg="0"/>
      <p:bldP spid="465945" grpId="0" animBg="1" autoUpdateAnimBg="0"/>
      <p:bldP spid="465949" grpId="0" animBg="1"/>
      <p:bldP spid="465950" grpId="0" animBg="1" autoUpdateAnimBg="0"/>
      <p:bldP spid="465953" grpId="0" animBg="1"/>
      <p:bldP spid="465954" grpId="0" animBg="1"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ChangeArrowheads="1"/>
          </p:cNvSpPr>
          <p:nvPr/>
        </p:nvSpPr>
        <p:spPr bwMode="auto">
          <a:xfrm>
            <a:off x="332904" y="833013"/>
            <a:ext cx="3657600" cy="519113"/>
          </a:xfrm>
          <a:prstGeom prst="rect">
            <a:avLst/>
          </a:prstGeom>
          <a:noFill/>
          <a:ln w="9525">
            <a:noFill/>
            <a:miter lim="800000"/>
            <a:headEnd/>
            <a:tailEnd/>
          </a:ln>
          <a:effectLst/>
        </p:spPr>
        <p:txBody>
          <a:bodyPr>
            <a:spAutoFit/>
          </a:bodyPr>
          <a:lstStyle/>
          <a:p>
            <a:pPr>
              <a:defRPr/>
            </a:pPr>
            <a:r>
              <a:rPr lang="en-US" altLang="zh-CN" sz="2800" b="1">
                <a:solidFill>
                  <a:srgbClr val="E60000"/>
                </a:solidFill>
                <a:latin typeface="Times New Roman" panose="02020603050405020304" pitchFamily="18" charset="0"/>
                <a:cs typeface="Times New Roman" panose="02020603050405020304" pitchFamily="18" charset="0"/>
              </a:rPr>
              <a:t> 3.  </a:t>
            </a:r>
            <a:r>
              <a:rPr lang="zh-CN" altLang="en-US" sz="2800" b="1">
                <a:solidFill>
                  <a:srgbClr val="E60000"/>
                </a:solidFill>
                <a:latin typeface="Times New Roman" panose="02020603050405020304" pitchFamily="18" charset="0"/>
                <a:cs typeface="Times New Roman" panose="02020603050405020304" pitchFamily="18" charset="0"/>
              </a:rPr>
              <a:t>应用卡诺图化简</a:t>
            </a:r>
          </a:p>
        </p:txBody>
      </p:sp>
      <p:sp>
        <p:nvSpPr>
          <p:cNvPr id="466947" name="Rectangle 3"/>
          <p:cNvSpPr>
            <a:spLocks noChangeArrowheads="1"/>
          </p:cNvSpPr>
          <p:nvPr/>
        </p:nvSpPr>
        <p:spPr bwMode="auto">
          <a:xfrm>
            <a:off x="409104" y="1307676"/>
            <a:ext cx="8564563" cy="1031875"/>
          </a:xfrm>
          <a:prstGeom prst="rect">
            <a:avLst/>
          </a:prstGeom>
          <a:noFill/>
          <a:ln w="9525">
            <a:noFill/>
            <a:miter lim="800000"/>
            <a:headEnd/>
            <a:tailEnd/>
          </a:ln>
          <a:effectLst/>
        </p:spPr>
        <p:txBody>
          <a:bodyPr anchor="ctr">
            <a:spAutoFit/>
          </a:bodyPr>
          <a:lstStyle/>
          <a:p>
            <a:pPr>
              <a:lnSpc>
                <a:spcPct val="110000"/>
              </a:lnSpc>
              <a:spcBef>
                <a:spcPct val="10000"/>
              </a:spcBef>
              <a:defRPr/>
            </a:pPr>
            <a:r>
              <a:rPr lang="en-US" altLang="zh-CN" sz="2800" b="1">
                <a:solidFill>
                  <a:srgbClr val="CC0000"/>
                </a:solidFill>
                <a:latin typeface="Times New Roman" panose="02020603050405020304" pitchFamily="18" charset="0"/>
                <a:cs typeface="Times New Roman" panose="02020603050405020304" pitchFamily="18" charset="0"/>
              </a:rPr>
              <a:t>        </a:t>
            </a:r>
            <a:r>
              <a:rPr lang="zh-CN" altLang="en-US" sz="2800" b="1">
                <a:solidFill>
                  <a:srgbClr val="CC0000"/>
                </a:solidFill>
                <a:latin typeface="Times New Roman" panose="02020603050405020304" pitchFamily="18" charset="0"/>
                <a:cs typeface="Times New Roman" panose="02020603050405020304" pitchFamily="18" charset="0"/>
              </a:rPr>
              <a:t>卡诺图</a:t>
            </a:r>
            <a:r>
              <a:rPr lang="en-US" altLang="zh-CN" sz="2800" b="1">
                <a:solidFill>
                  <a:srgbClr val="CC0000"/>
                </a:solidFill>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是与变量的最小项对应的按一定规则排列的方格图，每一小方格填入一个最小项。</a:t>
            </a:r>
            <a:endParaRPr lang="zh-CN" altLang="en-US" sz="2800" b="1">
              <a:solidFill>
                <a:srgbClr val="006600"/>
              </a:solidFill>
              <a:latin typeface="Times New Roman" panose="02020603050405020304" pitchFamily="18" charset="0"/>
              <a:cs typeface="Times New Roman" panose="02020603050405020304" pitchFamily="18" charset="0"/>
            </a:endParaRPr>
          </a:p>
        </p:txBody>
      </p:sp>
      <p:sp>
        <p:nvSpPr>
          <p:cNvPr id="466948" name="Rectangle 4"/>
          <p:cNvSpPr>
            <a:spLocks noChangeArrowheads="1"/>
          </p:cNvSpPr>
          <p:nvPr/>
        </p:nvSpPr>
        <p:spPr bwMode="auto">
          <a:xfrm>
            <a:off x="409104" y="2357013"/>
            <a:ext cx="8493125" cy="1971675"/>
          </a:xfrm>
          <a:prstGeom prst="rect">
            <a:avLst/>
          </a:prstGeom>
          <a:noFill/>
          <a:ln w="9525">
            <a:noFill/>
            <a:miter lim="800000"/>
            <a:headEnd/>
            <a:tailEnd/>
          </a:ln>
          <a:effectLst/>
        </p:spPr>
        <p:txBody>
          <a:bodyPr anchor="ctr">
            <a:spAutoFit/>
          </a:bodyPr>
          <a:lstStyle/>
          <a:p>
            <a:pPr>
              <a:lnSpc>
                <a:spcPct val="110000"/>
              </a:lnSpc>
              <a:spcBef>
                <a:spcPct val="10000"/>
              </a:spcBef>
              <a:defRPr/>
            </a:pPr>
            <a:r>
              <a:rPr lang="en-US" altLang="zh-CN" sz="2800" b="1">
                <a:solidFill>
                  <a:srgbClr val="CC0000"/>
                </a:solidFill>
                <a:latin typeface="Times New Roman" panose="02020603050405020304" pitchFamily="18" charset="0"/>
                <a:cs typeface="Times New Roman" panose="02020603050405020304" pitchFamily="18" charset="0"/>
              </a:rPr>
              <a:t>        (1) </a:t>
            </a:r>
            <a:r>
              <a:rPr lang="zh-CN" altLang="en-US" sz="2800" b="1">
                <a:solidFill>
                  <a:srgbClr val="CC0000"/>
                </a:solidFill>
                <a:latin typeface="Times New Roman" panose="02020603050405020304" pitchFamily="18" charset="0"/>
                <a:cs typeface="Times New Roman" panose="02020603050405020304" pitchFamily="18" charset="0"/>
              </a:rPr>
              <a:t>最小项：</a:t>
            </a:r>
            <a:r>
              <a:rPr lang="zh-CN" altLang="en-US" sz="2800" b="1">
                <a:latin typeface="Times New Roman" panose="02020603050405020304" pitchFamily="18" charset="0"/>
                <a:cs typeface="Times New Roman" panose="02020603050405020304" pitchFamily="18" charset="0"/>
              </a:rPr>
              <a:t>对于</a:t>
            </a:r>
            <a:r>
              <a:rPr lang="en-US" altLang="zh-CN" sz="2800" b="1" i="1">
                <a:solidFill>
                  <a:srgbClr val="CC0000"/>
                </a:solidFill>
                <a:latin typeface="Times New Roman" panose="02020603050405020304" pitchFamily="18" charset="0"/>
                <a:cs typeface="Times New Roman" panose="02020603050405020304" pitchFamily="18" charset="0"/>
              </a:rPr>
              <a:t>n </a:t>
            </a:r>
            <a:r>
              <a:rPr lang="zh-CN" altLang="en-US" sz="2800" b="1">
                <a:latin typeface="Times New Roman" panose="02020603050405020304" pitchFamily="18" charset="0"/>
                <a:cs typeface="Times New Roman" panose="02020603050405020304" pitchFamily="18" charset="0"/>
              </a:rPr>
              <a:t>输入变量有</a:t>
            </a:r>
            <a:r>
              <a:rPr lang="en-US" altLang="zh-CN" sz="2800" b="1">
                <a:solidFill>
                  <a:srgbClr val="CC0000"/>
                </a:solidFill>
                <a:latin typeface="Times New Roman" panose="02020603050405020304" pitchFamily="18" charset="0"/>
                <a:cs typeface="Times New Roman" panose="02020603050405020304" pitchFamily="18" charset="0"/>
              </a:rPr>
              <a:t>2</a:t>
            </a:r>
            <a:r>
              <a:rPr lang="en-US" altLang="zh-CN" sz="2800" b="1" i="1" baseline="30000">
                <a:solidFill>
                  <a:srgbClr val="CC0000"/>
                </a:solidFill>
                <a:latin typeface="Times New Roman" panose="02020603050405020304" pitchFamily="18" charset="0"/>
                <a:cs typeface="Times New Roman" panose="02020603050405020304" pitchFamily="18" charset="0"/>
              </a:rPr>
              <a:t>n </a:t>
            </a:r>
            <a:r>
              <a:rPr lang="zh-CN" altLang="en-US" sz="2800" b="1">
                <a:latin typeface="Times New Roman" panose="02020603050405020304" pitchFamily="18" charset="0"/>
                <a:cs typeface="Times New Roman" panose="02020603050405020304" pitchFamily="18" charset="0"/>
              </a:rPr>
              <a:t>种组合</a:t>
            </a:r>
            <a:r>
              <a:rPr lang="en-US" altLang="zh-CN" sz="2800" b="1">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其相应的乘积项也有 </a:t>
            </a:r>
            <a:r>
              <a:rPr lang="en-US" altLang="zh-CN" sz="2800" b="1">
                <a:solidFill>
                  <a:srgbClr val="CC0000"/>
                </a:solidFill>
                <a:latin typeface="Times New Roman" panose="02020603050405020304" pitchFamily="18" charset="0"/>
                <a:cs typeface="Times New Roman" panose="02020603050405020304" pitchFamily="18" charset="0"/>
              </a:rPr>
              <a:t>2</a:t>
            </a:r>
            <a:r>
              <a:rPr lang="en-US" altLang="zh-CN" sz="2800" b="1" i="1" baseline="30000">
                <a:solidFill>
                  <a:srgbClr val="CC0000"/>
                </a:solidFill>
                <a:latin typeface="Times New Roman" panose="02020603050405020304" pitchFamily="18" charset="0"/>
                <a:cs typeface="Times New Roman" panose="02020603050405020304" pitchFamily="18" charset="0"/>
              </a:rPr>
              <a:t>n </a:t>
            </a:r>
            <a:r>
              <a:rPr lang="zh-CN" altLang="en-US" sz="2800" b="1">
                <a:latin typeface="Times New Roman" panose="02020603050405020304" pitchFamily="18" charset="0"/>
                <a:cs typeface="Times New Roman" panose="02020603050405020304" pitchFamily="18" charset="0"/>
              </a:rPr>
              <a:t>个，则每一个乘积项就称为一个最小项。其特点是每个输入变量均在其中以原变量和反变量形式出现一次，且仅一次。</a:t>
            </a:r>
          </a:p>
        </p:txBody>
      </p:sp>
      <p:sp>
        <p:nvSpPr>
          <p:cNvPr id="466949" name="Rectangle 5"/>
          <p:cNvSpPr>
            <a:spLocks noChangeArrowheads="1"/>
          </p:cNvSpPr>
          <p:nvPr/>
        </p:nvSpPr>
        <p:spPr bwMode="auto">
          <a:xfrm>
            <a:off x="409104" y="4220738"/>
            <a:ext cx="8493125" cy="1031875"/>
          </a:xfrm>
          <a:prstGeom prst="rect">
            <a:avLst/>
          </a:prstGeom>
          <a:noFill/>
          <a:ln w="9525">
            <a:noFill/>
            <a:miter lim="800000"/>
            <a:headEnd/>
            <a:tailEnd/>
          </a:ln>
          <a:effectLst/>
        </p:spPr>
        <p:txBody>
          <a:bodyPr anchor="ctr">
            <a:spAutoFit/>
          </a:bodyPr>
          <a:lstStyle/>
          <a:p>
            <a:pPr>
              <a:lnSpc>
                <a:spcPct val="110000"/>
              </a:lnSpc>
              <a:defRPr/>
            </a:pPr>
            <a:r>
              <a:rPr lang="en-US" altLang="zh-CN" sz="2800" b="1">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如：三个变量，有 </a:t>
            </a:r>
            <a:r>
              <a:rPr lang="en-US" altLang="zh-CN" sz="2800" b="1">
                <a:latin typeface="Times New Roman" panose="02020603050405020304" pitchFamily="18" charset="0"/>
                <a:cs typeface="Times New Roman" panose="02020603050405020304" pitchFamily="18" charset="0"/>
              </a:rPr>
              <a:t>8 </a:t>
            </a:r>
            <a:r>
              <a:rPr lang="zh-CN" altLang="en-US" sz="2800" b="1">
                <a:latin typeface="Times New Roman" panose="02020603050405020304" pitchFamily="18" charset="0"/>
                <a:cs typeface="Times New Roman" panose="02020603050405020304" pitchFamily="18" charset="0"/>
              </a:rPr>
              <a:t>种组合，最小项就是</a:t>
            </a:r>
            <a:r>
              <a:rPr lang="en-US" altLang="zh-CN" sz="2800" b="1">
                <a:latin typeface="Times New Roman" panose="02020603050405020304" pitchFamily="18" charset="0"/>
                <a:cs typeface="Times New Roman" panose="02020603050405020304" pitchFamily="18" charset="0"/>
              </a:rPr>
              <a:t>8</a:t>
            </a:r>
            <a:r>
              <a:rPr lang="zh-CN" altLang="en-US" sz="2800" b="1">
                <a:latin typeface="Times New Roman" panose="02020603050405020304" pitchFamily="18" charset="0"/>
                <a:cs typeface="Times New Roman" panose="02020603050405020304" pitchFamily="18" charset="0"/>
              </a:rPr>
              <a:t>个</a:t>
            </a:r>
            <a:r>
              <a:rPr lang="en-US" altLang="zh-CN" sz="2800" b="1">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卡诺图也相应有 </a:t>
            </a:r>
            <a:r>
              <a:rPr lang="en-US" altLang="zh-CN" sz="2800" b="1">
                <a:latin typeface="Times New Roman" panose="02020603050405020304" pitchFamily="18" charset="0"/>
                <a:cs typeface="Times New Roman" panose="02020603050405020304" pitchFamily="18" charset="0"/>
              </a:rPr>
              <a:t>8 </a:t>
            </a:r>
            <a:r>
              <a:rPr lang="zh-CN" altLang="en-US" sz="2800" b="1">
                <a:latin typeface="Times New Roman" panose="02020603050405020304" pitchFamily="18" charset="0"/>
                <a:cs typeface="Times New Roman" panose="02020603050405020304" pitchFamily="18" charset="0"/>
              </a:rPr>
              <a:t>个小方格。</a:t>
            </a:r>
            <a:endParaRPr lang="zh-CN" altLang="en-US" sz="2800" b="1">
              <a:solidFill>
                <a:srgbClr val="006600"/>
              </a:solidFill>
              <a:latin typeface="Times New Roman" panose="02020603050405020304" pitchFamily="18" charset="0"/>
              <a:cs typeface="Times New Roman" panose="02020603050405020304" pitchFamily="18" charset="0"/>
            </a:endParaRPr>
          </a:p>
        </p:txBody>
      </p:sp>
      <p:sp>
        <p:nvSpPr>
          <p:cNvPr id="466950" name="Rectangle 6"/>
          <p:cNvSpPr>
            <a:spLocks noChangeArrowheads="1"/>
          </p:cNvSpPr>
          <p:nvPr/>
        </p:nvSpPr>
        <p:spPr bwMode="auto">
          <a:xfrm>
            <a:off x="391286" y="5174246"/>
            <a:ext cx="7755649" cy="566309"/>
          </a:xfrm>
          <a:prstGeom prst="rect">
            <a:avLst/>
          </a:prstGeom>
          <a:noFill/>
          <a:ln w="9525">
            <a:noFill/>
            <a:miter lim="800000"/>
            <a:headEnd/>
            <a:tailEnd/>
          </a:ln>
          <a:effectLst/>
        </p:spPr>
        <p:txBody>
          <a:bodyPr wrap="none" anchor="ctr">
            <a:spAutoFit/>
          </a:bodyPr>
          <a:lstStyle/>
          <a:p>
            <a:pPr algn="ctr">
              <a:lnSpc>
                <a:spcPct val="110000"/>
              </a:lnSpc>
              <a:spcBef>
                <a:spcPct val="10000"/>
              </a:spcBef>
              <a:defRPr/>
            </a:pPr>
            <a:r>
              <a:rPr lang="en-US" altLang="zh-CN" sz="2800" b="1">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在卡诺图的行和列分别标出变量及其状态。</a:t>
            </a:r>
          </a:p>
        </p:txBody>
      </p:sp>
    </p:spTree>
    <p:extLst>
      <p:ext uri="{BB962C8B-B14F-4D97-AF65-F5344CB8AC3E}">
        <p14:creationId xmlns:p14="http://schemas.microsoft.com/office/powerpoint/2010/main" val="28901437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6947"/>
                                        </p:tgtEl>
                                        <p:attrNameLst>
                                          <p:attrName>style.visibility</p:attrName>
                                        </p:attrNameLst>
                                      </p:cBhvr>
                                      <p:to>
                                        <p:strVal val="visible"/>
                                      </p:to>
                                    </p:set>
                                    <p:animEffect transition="in" filter="wipe(left)">
                                      <p:cBhvr>
                                        <p:cTn id="7" dur="500"/>
                                        <p:tgtEl>
                                          <p:spTgt spid="46694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66948"/>
                                        </p:tgtEl>
                                        <p:attrNameLst>
                                          <p:attrName>style.visibility</p:attrName>
                                        </p:attrNameLst>
                                      </p:cBhvr>
                                      <p:to>
                                        <p:strVal val="visible"/>
                                      </p:to>
                                    </p:set>
                                    <p:animEffect transition="in" filter="wipe(left)">
                                      <p:cBhvr>
                                        <p:cTn id="12" dur="500"/>
                                        <p:tgtEl>
                                          <p:spTgt spid="46694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66949"/>
                                        </p:tgtEl>
                                        <p:attrNameLst>
                                          <p:attrName>style.visibility</p:attrName>
                                        </p:attrNameLst>
                                      </p:cBhvr>
                                      <p:to>
                                        <p:strVal val="visible"/>
                                      </p:to>
                                    </p:set>
                                    <p:animEffect transition="in" filter="wipe(left)">
                                      <p:cBhvr>
                                        <p:cTn id="17" dur="500"/>
                                        <p:tgtEl>
                                          <p:spTgt spid="46694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66950"/>
                                        </p:tgtEl>
                                        <p:attrNameLst>
                                          <p:attrName>style.visibility</p:attrName>
                                        </p:attrNameLst>
                                      </p:cBhvr>
                                      <p:to>
                                        <p:strVal val="visible"/>
                                      </p:to>
                                    </p:set>
                                    <p:animEffect transition="in" filter="wipe(left)">
                                      <p:cBhvr>
                                        <p:cTn id="22" dur="500"/>
                                        <p:tgtEl>
                                          <p:spTgt spid="4669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947" grpId="0" autoUpdateAnimBg="0"/>
      <p:bldP spid="466948" grpId="0" autoUpdateAnimBg="0"/>
      <p:bldP spid="466949" grpId="0" autoUpdateAnimBg="0"/>
      <p:bldP spid="466950" grpId="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ChangeArrowheads="1"/>
          </p:cNvSpPr>
          <p:nvPr/>
        </p:nvSpPr>
        <p:spPr bwMode="auto">
          <a:xfrm>
            <a:off x="685800" y="685800"/>
            <a:ext cx="1905000" cy="519113"/>
          </a:xfrm>
          <a:prstGeom prst="rect">
            <a:avLst/>
          </a:prstGeom>
          <a:noFill/>
          <a:ln w="9525">
            <a:noFill/>
            <a:miter lim="800000"/>
            <a:headEnd/>
            <a:tailEnd/>
          </a:ln>
          <a:effectLst/>
        </p:spPr>
        <p:txBody>
          <a:bodyPr>
            <a:spAutoFit/>
          </a:bodyPr>
          <a:lstStyle/>
          <a:p>
            <a:pPr>
              <a:defRPr/>
            </a:pPr>
            <a:r>
              <a:rPr lang="en-US" altLang="zh-CN" sz="2800" b="1">
                <a:solidFill>
                  <a:srgbClr val="006600"/>
                </a:solidFill>
                <a:latin typeface="Times New Roman" panose="02020603050405020304" pitchFamily="18" charset="0"/>
                <a:cs typeface="Times New Roman" panose="02020603050405020304" pitchFamily="18" charset="0"/>
              </a:rPr>
              <a:t> (2) </a:t>
            </a:r>
            <a:r>
              <a:rPr lang="zh-CN" altLang="en-US" sz="2800" b="1">
                <a:solidFill>
                  <a:srgbClr val="006600"/>
                </a:solidFill>
                <a:latin typeface="Times New Roman" panose="02020603050405020304" pitchFamily="18" charset="0"/>
                <a:cs typeface="Times New Roman" panose="02020603050405020304" pitchFamily="18" charset="0"/>
              </a:rPr>
              <a:t>卡诺图</a:t>
            </a:r>
          </a:p>
        </p:txBody>
      </p:sp>
      <p:grpSp>
        <p:nvGrpSpPr>
          <p:cNvPr id="2" name="Group 3"/>
          <p:cNvGrpSpPr>
            <a:grpSpLocks/>
          </p:cNvGrpSpPr>
          <p:nvPr/>
        </p:nvGrpSpPr>
        <p:grpSpPr bwMode="auto">
          <a:xfrm>
            <a:off x="609600" y="1117600"/>
            <a:ext cx="2085975" cy="2378075"/>
            <a:chOff x="384" y="704"/>
            <a:chExt cx="1314" cy="1498"/>
          </a:xfrm>
        </p:grpSpPr>
        <p:sp>
          <p:nvSpPr>
            <p:cNvPr id="17488" name="Text Box 4"/>
            <p:cNvSpPr txBox="1">
              <a:spLocks noChangeArrowheads="1"/>
            </p:cNvSpPr>
            <p:nvPr/>
          </p:nvSpPr>
          <p:spPr bwMode="auto">
            <a:xfrm>
              <a:off x="576" y="704"/>
              <a:ext cx="336"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zh-CN" b="1" i="1">
                  <a:latin typeface="Times New Roman" panose="02020603050405020304" pitchFamily="18" charset="0"/>
                  <a:cs typeface="Times New Roman" panose="02020603050405020304" pitchFamily="18" charset="0"/>
                </a:rPr>
                <a:t>B</a:t>
              </a:r>
              <a:endParaRPr lang="en-US" altLang="zh-CN" sz="2800" b="1">
                <a:latin typeface="Times New Roman" panose="02020603050405020304" pitchFamily="18" charset="0"/>
                <a:cs typeface="Times New Roman" panose="02020603050405020304" pitchFamily="18" charset="0"/>
              </a:endParaRPr>
            </a:p>
          </p:txBody>
        </p:sp>
        <p:sp>
          <p:nvSpPr>
            <p:cNvPr id="467973" name="Rectangle 5"/>
            <p:cNvSpPr>
              <a:spLocks noChangeArrowheads="1"/>
            </p:cNvSpPr>
            <p:nvPr/>
          </p:nvSpPr>
          <p:spPr bwMode="auto">
            <a:xfrm>
              <a:off x="816" y="1131"/>
              <a:ext cx="864" cy="768"/>
            </a:xfrm>
            <a:prstGeom prst="rect">
              <a:avLst/>
            </a:prstGeom>
            <a:noFill/>
            <a:ln w="28575">
              <a:solidFill>
                <a:srgbClr val="0000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67974" name="Line 6"/>
            <p:cNvSpPr>
              <a:spLocks noChangeShapeType="1"/>
            </p:cNvSpPr>
            <p:nvPr/>
          </p:nvSpPr>
          <p:spPr bwMode="auto">
            <a:xfrm>
              <a:off x="816" y="1515"/>
              <a:ext cx="864" cy="0"/>
            </a:xfrm>
            <a:prstGeom prst="line">
              <a:avLst/>
            </a:prstGeom>
            <a:noFill/>
            <a:ln w="28575">
              <a:solidFill>
                <a:srgbClr val="00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67975" name="Line 7"/>
            <p:cNvSpPr>
              <a:spLocks noChangeShapeType="1"/>
            </p:cNvSpPr>
            <p:nvPr/>
          </p:nvSpPr>
          <p:spPr bwMode="auto">
            <a:xfrm>
              <a:off x="1248" y="1131"/>
              <a:ext cx="0" cy="768"/>
            </a:xfrm>
            <a:prstGeom prst="line">
              <a:avLst/>
            </a:prstGeom>
            <a:noFill/>
            <a:ln w="28575">
              <a:solidFill>
                <a:srgbClr val="00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67976" name="Line 8"/>
            <p:cNvSpPr>
              <a:spLocks noChangeShapeType="1"/>
            </p:cNvSpPr>
            <p:nvPr/>
          </p:nvSpPr>
          <p:spPr bwMode="auto">
            <a:xfrm flipH="1" flipV="1">
              <a:off x="576" y="891"/>
              <a:ext cx="240" cy="240"/>
            </a:xfrm>
            <a:prstGeom prst="line">
              <a:avLst/>
            </a:prstGeom>
            <a:noFill/>
            <a:ln w="28575">
              <a:solidFill>
                <a:srgbClr val="00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17493" name="Text Box 9"/>
            <p:cNvSpPr txBox="1">
              <a:spLocks noChangeArrowheads="1"/>
            </p:cNvSpPr>
            <p:nvPr/>
          </p:nvSpPr>
          <p:spPr bwMode="auto">
            <a:xfrm>
              <a:off x="384" y="896"/>
              <a:ext cx="336"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zh-CN" b="1" i="1">
                  <a:latin typeface="Times New Roman" panose="02020603050405020304" pitchFamily="18" charset="0"/>
                  <a:cs typeface="Times New Roman" panose="02020603050405020304" pitchFamily="18" charset="0"/>
                </a:rPr>
                <a:t>A</a:t>
              </a:r>
              <a:endParaRPr lang="en-US" altLang="zh-CN" sz="2800" b="1">
                <a:latin typeface="Times New Roman" panose="02020603050405020304" pitchFamily="18" charset="0"/>
                <a:cs typeface="Times New Roman" panose="02020603050405020304" pitchFamily="18" charset="0"/>
              </a:endParaRPr>
            </a:p>
          </p:txBody>
        </p:sp>
        <p:sp>
          <p:nvSpPr>
            <p:cNvPr id="17494" name="Text Box 10"/>
            <p:cNvSpPr txBox="1">
              <a:spLocks noChangeArrowheads="1"/>
            </p:cNvSpPr>
            <p:nvPr/>
          </p:nvSpPr>
          <p:spPr bwMode="auto">
            <a:xfrm>
              <a:off x="864" y="848"/>
              <a:ext cx="336"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en-US" b="1">
                  <a:latin typeface="Times New Roman" panose="02020603050405020304" pitchFamily="18" charset="0"/>
                  <a:cs typeface="Times New Roman" panose="02020603050405020304" pitchFamily="18" charset="0"/>
                </a:rPr>
                <a:t>0</a:t>
              </a:r>
              <a:endParaRPr lang="en-US" altLang="zh-CN" sz="2800" b="1">
                <a:latin typeface="Times New Roman" panose="02020603050405020304" pitchFamily="18" charset="0"/>
                <a:cs typeface="Times New Roman" panose="02020603050405020304" pitchFamily="18" charset="0"/>
              </a:endParaRPr>
            </a:p>
          </p:txBody>
        </p:sp>
        <p:sp>
          <p:nvSpPr>
            <p:cNvPr id="17495" name="Text Box 11"/>
            <p:cNvSpPr txBox="1">
              <a:spLocks noChangeArrowheads="1"/>
            </p:cNvSpPr>
            <p:nvPr/>
          </p:nvSpPr>
          <p:spPr bwMode="auto">
            <a:xfrm>
              <a:off x="480" y="1568"/>
              <a:ext cx="336"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en-US" b="1" dirty="0">
                  <a:latin typeface="Times New Roman" panose="02020603050405020304" pitchFamily="18" charset="0"/>
                  <a:cs typeface="Times New Roman" panose="02020603050405020304" pitchFamily="18" charset="0"/>
                </a:rPr>
                <a:t>1</a:t>
              </a:r>
              <a:endParaRPr lang="en-US" altLang="zh-CN" sz="2800" b="1" dirty="0">
                <a:latin typeface="Times New Roman" panose="02020603050405020304" pitchFamily="18" charset="0"/>
                <a:cs typeface="Times New Roman" panose="02020603050405020304" pitchFamily="18" charset="0"/>
              </a:endParaRPr>
            </a:p>
          </p:txBody>
        </p:sp>
        <p:sp>
          <p:nvSpPr>
            <p:cNvPr id="17496" name="Text Box 12"/>
            <p:cNvSpPr txBox="1">
              <a:spLocks noChangeArrowheads="1"/>
            </p:cNvSpPr>
            <p:nvPr/>
          </p:nvSpPr>
          <p:spPr bwMode="auto">
            <a:xfrm>
              <a:off x="480" y="1184"/>
              <a:ext cx="336"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en-US" b="1">
                  <a:latin typeface="Times New Roman" panose="02020603050405020304" pitchFamily="18" charset="0"/>
                  <a:cs typeface="Times New Roman" panose="02020603050405020304" pitchFamily="18" charset="0"/>
                </a:rPr>
                <a:t>0</a:t>
              </a:r>
              <a:endParaRPr lang="en-US" altLang="zh-CN" sz="2800" b="1">
                <a:latin typeface="Times New Roman" panose="02020603050405020304" pitchFamily="18" charset="0"/>
                <a:cs typeface="Times New Roman" panose="02020603050405020304" pitchFamily="18" charset="0"/>
              </a:endParaRPr>
            </a:p>
          </p:txBody>
        </p:sp>
        <p:sp>
          <p:nvSpPr>
            <p:cNvPr id="17497" name="Text Box 13"/>
            <p:cNvSpPr txBox="1">
              <a:spLocks noChangeArrowheads="1"/>
            </p:cNvSpPr>
            <p:nvPr/>
          </p:nvSpPr>
          <p:spPr bwMode="auto">
            <a:xfrm>
              <a:off x="1344" y="848"/>
              <a:ext cx="336"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en-US" b="1">
                  <a:latin typeface="Times New Roman" panose="02020603050405020304" pitchFamily="18" charset="0"/>
                  <a:cs typeface="Times New Roman" panose="02020603050405020304" pitchFamily="18" charset="0"/>
                </a:rPr>
                <a:t>1</a:t>
              </a:r>
              <a:endParaRPr lang="en-US" altLang="zh-CN" sz="2800" b="1">
                <a:latin typeface="Times New Roman" panose="02020603050405020304" pitchFamily="18" charset="0"/>
                <a:cs typeface="Times New Roman" panose="02020603050405020304" pitchFamily="18" charset="0"/>
              </a:endParaRPr>
            </a:p>
          </p:txBody>
        </p:sp>
        <p:graphicFrame>
          <p:nvGraphicFramePr>
            <p:cNvPr id="17410" name="Object 14"/>
            <p:cNvGraphicFramePr>
              <a:graphicFrameLocks noChangeAspect="1"/>
            </p:cNvGraphicFramePr>
            <p:nvPr/>
          </p:nvGraphicFramePr>
          <p:xfrm>
            <a:off x="797" y="1179"/>
            <a:ext cx="479" cy="338"/>
          </p:xfrm>
          <a:graphic>
            <a:graphicData uri="http://schemas.openxmlformats.org/presentationml/2006/ole">
              <mc:AlternateContent xmlns:mc="http://schemas.openxmlformats.org/markup-compatibility/2006">
                <mc:Choice xmlns:v="urn:schemas-microsoft-com:vml" Requires="v">
                  <p:oleObj spid="_x0000_s15374" name="公式" r:id="rId3" imgW="317160" imgH="228600" progId="Equation.3">
                    <p:embed/>
                  </p:oleObj>
                </mc:Choice>
                <mc:Fallback>
                  <p:oleObj name="公式" r:id="rId3" imgW="31716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 y="1179"/>
                          <a:ext cx="479"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1" name="Object 15"/>
            <p:cNvGraphicFramePr>
              <a:graphicFrameLocks noChangeAspect="1"/>
            </p:cNvGraphicFramePr>
            <p:nvPr/>
          </p:nvGraphicFramePr>
          <p:xfrm>
            <a:off x="1239" y="1179"/>
            <a:ext cx="459" cy="338"/>
          </p:xfrm>
          <a:graphic>
            <a:graphicData uri="http://schemas.openxmlformats.org/presentationml/2006/ole">
              <mc:AlternateContent xmlns:mc="http://schemas.openxmlformats.org/markup-compatibility/2006">
                <mc:Choice xmlns:v="urn:schemas-microsoft-com:vml" Requires="v">
                  <p:oleObj spid="_x0000_s15375" name="公式" r:id="rId5" imgW="304560" imgH="228600" progId="Equation.3">
                    <p:embed/>
                  </p:oleObj>
                </mc:Choice>
                <mc:Fallback>
                  <p:oleObj name="公式" r:id="rId5" imgW="30456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9" y="1179"/>
                          <a:ext cx="459"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2" name="Object 16"/>
            <p:cNvGraphicFramePr>
              <a:graphicFrameLocks noChangeAspect="1"/>
            </p:cNvGraphicFramePr>
            <p:nvPr/>
          </p:nvGraphicFramePr>
          <p:xfrm>
            <a:off x="807" y="1563"/>
            <a:ext cx="459" cy="338"/>
          </p:xfrm>
          <a:graphic>
            <a:graphicData uri="http://schemas.openxmlformats.org/presentationml/2006/ole">
              <mc:AlternateContent xmlns:mc="http://schemas.openxmlformats.org/markup-compatibility/2006">
                <mc:Choice xmlns:v="urn:schemas-microsoft-com:vml" Requires="v">
                  <p:oleObj spid="_x0000_s15376" name="公式" r:id="rId7" imgW="304560" imgH="228600" progId="Equation.3">
                    <p:embed/>
                  </p:oleObj>
                </mc:Choice>
                <mc:Fallback>
                  <p:oleObj name="公式" r:id="rId7" imgW="30456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 y="1563"/>
                          <a:ext cx="459"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3" name="Object 17"/>
            <p:cNvGraphicFramePr>
              <a:graphicFrameLocks noChangeAspect="1"/>
            </p:cNvGraphicFramePr>
            <p:nvPr/>
          </p:nvGraphicFramePr>
          <p:xfrm>
            <a:off x="1248" y="1583"/>
            <a:ext cx="441" cy="298"/>
          </p:xfrm>
          <a:graphic>
            <a:graphicData uri="http://schemas.openxmlformats.org/presentationml/2006/ole">
              <mc:AlternateContent xmlns:mc="http://schemas.openxmlformats.org/markup-compatibility/2006">
                <mc:Choice xmlns:v="urn:schemas-microsoft-com:vml" Requires="v">
                  <p:oleObj spid="_x0000_s15377" name="公式" r:id="rId9" imgW="291960" imgH="203040" progId="Equation.3">
                    <p:embed/>
                  </p:oleObj>
                </mc:Choice>
                <mc:Fallback>
                  <p:oleObj name="公式" r:id="rId9" imgW="291960" imgH="2030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48" y="1583"/>
                          <a:ext cx="441" cy="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7986" name="Text Box 18"/>
            <p:cNvSpPr txBox="1">
              <a:spLocks noChangeArrowheads="1"/>
            </p:cNvSpPr>
            <p:nvPr/>
          </p:nvSpPr>
          <p:spPr bwMode="auto">
            <a:xfrm>
              <a:off x="768" y="1952"/>
              <a:ext cx="912" cy="250"/>
            </a:xfrm>
            <a:prstGeom prst="rect">
              <a:avLst/>
            </a:prstGeom>
            <a:noFill/>
            <a:ln w="9525">
              <a:noFill/>
              <a:miter lim="800000"/>
              <a:headEnd/>
              <a:tailEnd/>
            </a:ln>
            <a:effectLst/>
          </p:spPr>
          <p:txBody>
            <a:bodyPr anchor="ctr">
              <a:spAutoFit/>
            </a:bodyPr>
            <a:lstStyle/>
            <a:p>
              <a:pPr algn="ctr">
                <a:lnSpc>
                  <a:spcPct val="110000"/>
                </a:lnSpc>
                <a:spcBef>
                  <a:spcPct val="50000"/>
                </a:spcBef>
                <a:defRPr/>
              </a:pPr>
              <a:r>
                <a:rPr lang="zh-CN" altLang="en-US" b="1">
                  <a:solidFill>
                    <a:srgbClr val="005800"/>
                  </a:solidFill>
                  <a:latin typeface="Times New Roman" panose="02020603050405020304" pitchFamily="18" charset="0"/>
                  <a:cs typeface="Times New Roman" panose="02020603050405020304" pitchFamily="18" charset="0"/>
                </a:rPr>
                <a:t>二变量</a:t>
              </a:r>
            </a:p>
          </p:txBody>
        </p:sp>
      </p:grpSp>
      <p:sp>
        <p:nvSpPr>
          <p:cNvPr id="468013" name="AutoShape 45" descr="小棋盘"/>
          <p:cNvSpPr>
            <a:spLocks noChangeArrowheads="1"/>
          </p:cNvSpPr>
          <p:nvPr/>
        </p:nvSpPr>
        <p:spPr bwMode="auto">
          <a:xfrm>
            <a:off x="4724400" y="4419600"/>
            <a:ext cx="1752600" cy="1447800"/>
          </a:xfrm>
          <a:prstGeom prst="wedgeRoundRectCallout">
            <a:avLst>
              <a:gd name="adj1" fmla="val -90671"/>
              <a:gd name="adj2" fmla="val -43639"/>
              <a:gd name="adj3" fmla="val 16667"/>
            </a:avLst>
          </a:prstGeom>
          <a:pattFill prst="smCheck">
            <a:fgClr>
              <a:srgbClr val="FFFF00"/>
            </a:fgClr>
            <a:bgClr>
              <a:srgbClr val="FFFFFF"/>
            </a:bgClr>
          </a:pattFill>
          <a:ln w="28575">
            <a:solidFill>
              <a:srgbClr val="006600"/>
            </a:solidFill>
            <a:miter lim="800000"/>
            <a:headEnd/>
            <a:tailEnd/>
          </a:ln>
          <a:effectLst/>
        </p:spPr>
        <p:txBody>
          <a:bodyPr wrap="none" anchor="ctr"/>
          <a:lstStyle/>
          <a:p>
            <a:pPr algn="ctr">
              <a:lnSpc>
                <a:spcPct val="110000"/>
              </a:lnSpc>
              <a:spcBef>
                <a:spcPct val="10000"/>
              </a:spcBef>
              <a:defRPr/>
            </a:pPr>
            <a:r>
              <a:rPr lang="zh-CN" altLang="en-US" sz="2400" b="1">
                <a:solidFill>
                  <a:srgbClr val="000099"/>
                </a:solidFill>
                <a:latin typeface="Times New Roman" panose="02020603050405020304" pitchFamily="18" charset="0"/>
                <a:cs typeface="Times New Roman" panose="02020603050405020304" pitchFamily="18" charset="0"/>
              </a:rPr>
              <a:t>二进制数对</a:t>
            </a:r>
          </a:p>
          <a:p>
            <a:pPr algn="ctr">
              <a:lnSpc>
                <a:spcPct val="110000"/>
              </a:lnSpc>
              <a:spcBef>
                <a:spcPct val="10000"/>
              </a:spcBef>
              <a:defRPr/>
            </a:pPr>
            <a:r>
              <a:rPr lang="zh-CN" altLang="en-US" sz="2400" b="1">
                <a:solidFill>
                  <a:srgbClr val="000099"/>
                </a:solidFill>
                <a:latin typeface="Times New Roman" panose="02020603050405020304" pitchFamily="18" charset="0"/>
                <a:cs typeface="Times New Roman" panose="02020603050405020304" pitchFamily="18" charset="0"/>
              </a:rPr>
              <a:t>应的十进制</a:t>
            </a:r>
          </a:p>
          <a:p>
            <a:pPr algn="ctr">
              <a:lnSpc>
                <a:spcPct val="110000"/>
              </a:lnSpc>
              <a:spcBef>
                <a:spcPct val="10000"/>
              </a:spcBef>
              <a:defRPr/>
            </a:pPr>
            <a:r>
              <a:rPr lang="zh-CN" altLang="en-US" sz="2400" b="1">
                <a:solidFill>
                  <a:srgbClr val="000099"/>
                </a:solidFill>
                <a:latin typeface="Times New Roman" panose="02020603050405020304" pitchFamily="18" charset="0"/>
                <a:cs typeface="Times New Roman" panose="02020603050405020304" pitchFamily="18" charset="0"/>
              </a:rPr>
              <a:t>数编号</a:t>
            </a:r>
          </a:p>
        </p:txBody>
      </p:sp>
      <p:grpSp>
        <p:nvGrpSpPr>
          <p:cNvPr id="3" name="Group 87"/>
          <p:cNvGrpSpPr>
            <a:grpSpLocks/>
          </p:cNvGrpSpPr>
          <p:nvPr/>
        </p:nvGrpSpPr>
        <p:grpSpPr bwMode="auto">
          <a:xfrm>
            <a:off x="5035550" y="769938"/>
            <a:ext cx="3124200" cy="2746375"/>
            <a:chOff x="2736" y="574"/>
            <a:chExt cx="1968" cy="1730"/>
          </a:xfrm>
        </p:grpSpPr>
        <p:sp>
          <p:nvSpPr>
            <p:cNvPr id="468056" name="AutoShape 88"/>
            <p:cNvSpPr>
              <a:spLocks/>
            </p:cNvSpPr>
            <p:nvPr/>
          </p:nvSpPr>
          <p:spPr bwMode="auto">
            <a:xfrm>
              <a:off x="2736" y="1056"/>
              <a:ext cx="96" cy="1248"/>
            </a:xfrm>
            <a:prstGeom prst="leftBrace">
              <a:avLst>
                <a:gd name="adj1" fmla="val 108333"/>
                <a:gd name="adj2" fmla="val 50000"/>
              </a:avLst>
            </a:prstGeom>
            <a:noFill/>
            <a:ln w="28575">
              <a:solidFill>
                <a:srgbClr val="0000FF"/>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68057" name="AutoShape 89"/>
            <p:cNvSpPr>
              <a:spLocks/>
            </p:cNvSpPr>
            <p:nvPr/>
          </p:nvSpPr>
          <p:spPr bwMode="auto">
            <a:xfrm rot="5364261">
              <a:off x="3935" y="-97"/>
              <a:ext cx="98" cy="1440"/>
            </a:xfrm>
            <a:prstGeom prst="leftBrace">
              <a:avLst>
                <a:gd name="adj1" fmla="val 122449"/>
                <a:gd name="adj2" fmla="val 50000"/>
              </a:avLst>
            </a:prstGeom>
            <a:noFill/>
            <a:ln w="28575">
              <a:solidFill>
                <a:srgbClr val="0000FF"/>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sp>
        <p:nvSpPr>
          <p:cNvPr id="468059" name="AutoShape 91" descr="小棋盘"/>
          <p:cNvSpPr>
            <a:spLocks noChangeArrowheads="1"/>
          </p:cNvSpPr>
          <p:nvPr/>
        </p:nvSpPr>
        <p:spPr bwMode="auto">
          <a:xfrm>
            <a:off x="3132138" y="1062038"/>
            <a:ext cx="1595437" cy="2295525"/>
          </a:xfrm>
          <a:prstGeom prst="wedgeRoundRectCallout">
            <a:avLst>
              <a:gd name="adj1" fmla="val 67713"/>
              <a:gd name="adj2" fmla="val 14593"/>
              <a:gd name="adj3" fmla="val 16667"/>
            </a:avLst>
          </a:prstGeom>
          <a:pattFill prst="smCheck">
            <a:fgClr>
              <a:srgbClr val="FFFF00"/>
            </a:fgClr>
            <a:bgClr>
              <a:srgbClr val="FFFFFF"/>
            </a:bgClr>
          </a:pattFill>
          <a:ln w="28575">
            <a:solidFill>
              <a:srgbClr val="006600"/>
            </a:solidFill>
            <a:miter lim="800000"/>
            <a:headEnd/>
            <a:tailEnd/>
          </a:ln>
          <a:effectLst/>
        </p:spPr>
        <p:txBody>
          <a:bodyPr wrap="none" anchor="ctr"/>
          <a:lstStyle/>
          <a:p>
            <a:pPr>
              <a:lnSpc>
                <a:spcPct val="110000"/>
              </a:lnSpc>
              <a:defRPr/>
            </a:pPr>
            <a:r>
              <a:rPr lang="zh-CN" altLang="en-US" sz="2400" b="1">
                <a:solidFill>
                  <a:srgbClr val="E60000"/>
                </a:solidFill>
                <a:latin typeface="Times New Roman" panose="02020603050405020304" pitchFamily="18" charset="0"/>
                <a:cs typeface="Times New Roman" panose="02020603050405020304" pitchFamily="18" charset="0"/>
              </a:rPr>
              <a:t>任意两个</a:t>
            </a:r>
          </a:p>
          <a:p>
            <a:pPr>
              <a:lnSpc>
                <a:spcPct val="110000"/>
              </a:lnSpc>
              <a:defRPr/>
            </a:pPr>
            <a:r>
              <a:rPr lang="zh-CN" altLang="en-US" sz="2400" b="1">
                <a:solidFill>
                  <a:srgbClr val="E60000"/>
                </a:solidFill>
                <a:latin typeface="Times New Roman" panose="02020603050405020304" pitchFamily="18" charset="0"/>
                <a:cs typeface="Times New Roman" panose="02020603050405020304" pitchFamily="18" charset="0"/>
              </a:rPr>
              <a:t>相邻最小</a:t>
            </a:r>
          </a:p>
          <a:p>
            <a:pPr>
              <a:lnSpc>
                <a:spcPct val="110000"/>
              </a:lnSpc>
              <a:defRPr/>
            </a:pPr>
            <a:r>
              <a:rPr lang="zh-CN" altLang="en-US" sz="2400" b="1">
                <a:solidFill>
                  <a:srgbClr val="E60000"/>
                </a:solidFill>
                <a:latin typeface="Times New Roman" panose="02020603050405020304" pitchFamily="18" charset="0"/>
                <a:cs typeface="Times New Roman" panose="02020603050405020304" pitchFamily="18" charset="0"/>
              </a:rPr>
              <a:t>项之间只</a:t>
            </a:r>
          </a:p>
          <a:p>
            <a:pPr>
              <a:lnSpc>
                <a:spcPct val="110000"/>
              </a:lnSpc>
              <a:defRPr/>
            </a:pPr>
            <a:r>
              <a:rPr lang="zh-CN" altLang="en-US" sz="2400" b="1">
                <a:solidFill>
                  <a:srgbClr val="E60000"/>
                </a:solidFill>
                <a:latin typeface="Times New Roman" panose="02020603050405020304" pitchFamily="18" charset="0"/>
                <a:cs typeface="Times New Roman" panose="02020603050405020304" pitchFamily="18" charset="0"/>
              </a:rPr>
              <a:t>有一个变</a:t>
            </a:r>
          </a:p>
          <a:p>
            <a:pPr>
              <a:lnSpc>
                <a:spcPct val="110000"/>
              </a:lnSpc>
              <a:defRPr/>
            </a:pPr>
            <a:r>
              <a:rPr lang="zh-CN" altLang="en-US" sz="2400" b="1">
                <a:solidFill>
                  <a:srgbClr val="E60000"/>
                </a:solidFill>
                <a:latin typeface="Times New Roman" panose="02020603050405020304" pitchFamily="18" charset="0"/>
                <a:cs typeface="Times New Roman" panose="02020603050405020304" pitchFamily="18" charset="0"/>
              </a:rPr>
              <a:t>量改变</a:t>
            </a:r>
          </a:p>
        </p:txBody>
      </p:sp>
      <p:pic>
        <p:nvPicPr>
          <p:cNvPr id="133" name="Picture 107" descr="C:\Users\Administrator\Desktop\图片10.jpg"/>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40275" y="588963"/>
            <a:ext cx="3651250" cy="370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 name="Picture 108" descr="C:\Users\Administrator\Desktop\图片11.jpg"/>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375" y="3465513"/>
            <a:ext cx="3481388"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48986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7970"/>
                                        </p:tgtEl>
                                        <p:attrNameLst>
                                          <p:attrName>style.visibility</p:attrName>
                                        </p:attrNameLst>
                                      </p:cBhvr>
                                      <p:to>
                                        <p:strVal val="visible"/>
                                      </p:to>
                                    </p:set>
                                    <p:animEffect transition="in" filter="wipe(left)">
                                      <p:cBhvr>
                                        <p:cTn id="7" dur="500"/>
                                        <p:tgtEl>
                                          <p:spTgt spid="4679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35"/>
                                        </p:tgtEl>
                                        <p:attrNameLst>
                                          <p:attrName>style.visibility</p:attrName>
                                        </p:attrNameLst>
                                      </p:cBhvr>
                                      <p:to>
                                        <p:strVal val="visible"/>
                                      </p:to>
                                    </p:set>
                                    <p:animEffect transition="in" filter="wipe(left)">
                                      <p:cBhvr>
                                        <p:cTn id="17" dur="500"/>
                                        <p:tgtEl>
                                          <p:spTgt spid="13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468013"/>
                                        </p:tgtEl>
                                        <p:attrNameLst>
                                          <p:attrName>style.visibility</p:attrName>
                                        </p:attrNameLst>
                                      </p:cBhvr>
                                      <p:to>
                                        <p:strVal val="visible"/>
                                      </p:to>
                                    </p:set>
                                    <p:animEffect transition="in" filter="wipe(right)">
                                      <p:cBhvr>
                                        <p:cTn id="22" dur="500"/>
                                        <p:tgtEl>
                                          <p:spTgt spid="4680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33"/>
                                        </p:tgtEl>
                                        <p:attrNameLst>
                                          <p:attrName>style.visibility</p:attrName>
                                        </p:attrNameLst>
                                      </p:cBhvr>
                                      <p:to>
                                        <p:strVal val="visible"/>
                                      </p:to>
                                    </p:set>
                                    <p:animEffect transition="in" filter="wipe(left)">
                                      <p:cBhvr>
                                        <p:cTn id="27" dur="500"/>
                                        <p:tgtEl>
                                          <p:spTgt spid="13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68059"/>
                                        </p:tgtEl>
                                        <p:attrNameLst>
                                          <p:attrName>style.visibility</p:attrName>
                                        </p:attrNameLst>
                                      </p:cBhvr>
                                      <p:to>
                                        <p:strVal val="visible"/>
                                      </p:to>
                                    </p:set>
                                    <p:animEffect transition="in" filter="wipe(left)">
                                      <p:cBhvr>
                                        <p:cTn id="37" dur="500"/>
                                        <p:tgtEl>
                                          <p:spTgt spid="4680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7970" grpId="0" autoUpdateAnimBg="0"/>
      <p:bldP spid="468013" grpId="0" animBg="1" autoUpdateAnimBg="0"/>
      <p:bldP spid="46805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2"/>
          <p:cNvSpPr>
            <a:spLocks noChangeArrowheads="1"/>
          </p:cNvSpPr>
          <p:nvPr/>
        </p:nvSpPr>
        <p:spPr bwMode="auto">
          <a:xfrm>
            <a:off x="468313" y="609600"/>
            <a:ext cx="1905000" cy="519113"/>
          </a:xfrm>
          <a:prstGeom prst="rect">
            <a:avLst/>
          </a:prstGeom>
          <a:noFill/>
          <a:ln w="9525">
            <a:noFill/>
            <a:miter lim="800000"/>
            <a:headEnd/>
            <a:tailEnd/>
          </a:ln>
          <a:effectLst/>
        </p:spPr>
        <p:txBody>
          <a:bodyPr>
            <a:spAutoFit/>
          </a:bodyPr>
          <a:lstStyle/>
          <a:p>
            <a:pPr>
              <a:defRPr/>
            </a:pPr>
            <a:r>
              <a:rPr lang="en-US" altLang="zh-CN" sz="2800" b="1">
                <a:solidFill>
                  <a:srgbClr val="005800"/>
                </a:solidFill>
                <a:latin typeface="Times New Roman" panose="02020603050405020304" pitchFamily="18" charset="0"/>
                <a:cs typeface="Times New Roman" panose="02020603050405020304" pitchFamily="18" charset="0"/>
              </a:rPr>
              <a:t>(2) </a:t>
            </a:r>
            <a:r>
              <a:rPr lang="zh-CN" altLang="en-US" sz="2800" b="1">
                <a:solidFill>
                  <a:srgbClr val="005800"/>
                </a:solidFill>
                <a:latin typeface="Times New Roman" panose="02020603050405020304" pitchFamily="18" charset="0"/>
                <a:cs typeface="Times New Roman" panose="02020603050405020304" pitchFamily="18" charset="0"/>
              </a:rPr>
              <a:t>卡诺图</a:t>
            </a:r>
          </a:p>
        </p:txBody>
      </p:sp>
      <p:sp>
        <p:nvSpPr>
          <p:cNvPr id="468995" name="Rectangle 3"/>
          <p:cNvSpPr>
            <a:spLocks noChangeArrowheads="1"/>
          </p:cNvSpPr>
          <p:nvPr/>
        </p:nvSpPr>
        <p:spPr bwMode="auto">
          <a:xfrm>
            <a:off x="473673" y="1123950"/>
            <a:ext cx="4275529" cy="566309"/>
          </a:xfrm>
          <a:prstGeom prst="rect">
            <a:avLst/>
          </a:prstGeom>
          <a:noFill/>
          <a:ln w="9525">
            <a:noFill/>
            <a:miter lim="800000"/>
            <a:headEnd/>
            <a:tailEnd/>
          </a:ln>
          <a:effectLst/>
        </p:spPr>
        <p:txBody>
          <a:bodyPr wrap="none">
            <a:spAutoFit/>
          </a:bodyPr>
          <a:lstStyle/>
          <a:p>
            <a:pPr algn="ctr">
              <a:lnSpc>
                <a:spcPct val="110000"/>
              </a:lnSpc>
              <a:spcBef>
                <a:spcPct val="10000"/>
              </a:spcBef>
              <a:defRPr/>
            </a:pPr>
            <a:r>
              <a:rPr lang="en-US" altLang="zh-CN" sz="2800" b="1">
                <a:solidFill>
                  <a:srgbClr val="000099"/>
                </a:solidFill>
                <a:latin typeface="Times New Roman" panose="02020603050405020304" pitchFamily="18" charset="0"/>
                <a:cs typeface="Times New Roman" panose="02020603050405020304" pitchFamily="18" charset="0"/>
              </a:rPr>
              <a:t>(a) </a:t>
            </a:r>
            <a:r>
              <a:rPr lang="zh-CN" altLang="en-US" sz="2800" b="1">
                <a:solidFill>
                  <a:srgbClr val="000099"/>
                </a:solidFill>
                <a:latin typeface="Times New Roman" panose="02020603050405020304" pitchFamily="18" charset="0"/>
                <a:cs typeface="Times New Roman" panose="02020603050405020304" pitchFamily="18" charset="0"/>
              </a:rPr>
              <a:t>根据状态表画出卡诺图</a:t>
            </a:r>
          </a:p>
        </p:txBody>
      </p:sp>
      <p:sp>
        <p:nvSpPr>
          <p:cNvPr id="468996" name="Rectangle 4"/>
          <p:cNvSpPr>
            <a:spLocks noChangeArrowheads="1"/>
          </p:cNvSpPr>
          <p:nvPr/>
        </p:nvSpPr>
        <p:spPr bwMode="auto">
          <a:xfrm>
            <a:off x="490335" y="1685925"/>
            <a:ext cx="665568" cy="566309"/>
          </a:xfrm>
          <a:prstGeom prst="rect">
            <a:avLst/>
          </a:prstGeom>
          <a:noFill/>
          <a:ln w="9525">
            <a:noFill/>
            <a:miter lim="800000"/>
            <a:headEnd/>
            <a:tailEnd/>
          </a:ln>
          <a:effectLst/>
        </p:spPr>
        <p:txBody>
          <a:bodyPr wrap="none">
            <a:spAutoFit/>
          </a:bodyPr>
          <a:lstStyle/>
          <a:p>
            <a:pPr algn="ctr">
              <a:lnSpc>
                <a:spcPct val="110000"/>
              </a:lnSpc>
              <a:spcBef>
                <a:spcPct val="10000"/>
              </a:spcBef>
              <a:defRPr/>
            </a:pPr>
            <a:r>
              <a:rPr lang="zh-CN" altLang="en-US" sz="2800" b="1">
                <a:solidFill>
                  <a:srgbClr val="006600"/>
                </a:solidFill>
                <a:latin typeface="Times New Roman" panose="02020603050405020304" pitchFamily="18" charset="0"/>
                <a:cs typeface="Times New Roman" panose="02020603050405020304" pitchFamily="18" charset="0"/>
              </a:rPr>
              <a:t>如</a:t>
            </a:r>
            <a:r>
              <a:rPr lang="en-US" altLang="zh-CN" sz="2800" b="1">
                <a:solidFill>
                  <a:srgbClr val="006600"/>
                </a:solidFill>
                <a:latin typeface="Times New Roman" panose="02020603050405020304" pitchFamily="18" charset="0"/>
                <a:cs typeface="Times New Roman" panose="02020603050405020304" pitchFamily="18" charset="0"/>
              </a:rPr>
              <a:t>:</a:t>
            </a:r>
          </a:p>
        </p:txBody>
      </p:sp>
      <p:grpSp>
        <p:nvGrpSpPr>
          <p:cNvPr id="2" name="Group 21"/>
          <p:cNvGrpSpPr>
            <a:grpSpLocks/>
          </p:cNvGrpSpPr>
          <p:nvPr/>
        </p:nvGrpSpPr>
        <p:grpSpPr bwMode="auto">
          <a:xfrm>
            <a:off x="5686427" y="2538413"/>
            <a:ext cx="2359025" cy="1006475"/>
            <a:chOff x="3419" y="1536"/>
            <a:chExt cx="1486" cy="634"/>
          </a:xfrm>
        </p:grpSpPr>
        <p:sp>
          <p:nvSpPr>
            <p:cNvPr id="97305" name="Rectangle 22"/>
            <p:cNvSpPr>
              <a:spLocks noChangeArrowheads="1"/>
            </p:cNvSpPr>
            <p:nvPr/>
          </p:nvSpPr>
          <p:spPr bwMode="auto">
            <a:xfrm>
              <a:off x="3851" y="1536"/>
              <a:ext cx="190" cy="250"/>
            </a:xfrm>
            <a:prstGeom prst="rect">
              <a:avLst/>
            </a:prstGeom>
            <a:noFill/>
            <a:ln w="9525">
              <a:noFill/>
              <a:miter lim="800000"/>
              <a:headEnd/>
              <a:tailEnd/>
            </a:ln>
          </p:spPr>
          <p:txBody>
            <a:bodyPr wrap="none">
              <a:spAutoFit/>
            </a:bodyPr>
            <a:lstStyle/>
            <a:p>
              <a:pPr algn="ctr">
                <a:lnSpc>
                  <a:spcPct val="110000"/>
                </a:lnSpc>
                <a:spcBef>
                  <a:spcPct val="10000"/>
                </a:spcBef>
                <a:defRPr/>
              </a:pPr>
              <a:r>
                <a:rPr lang="en-US" altLang="en-US" b="1">
                  <a:latin typeface="Times New Roman" panose="02020603050405020304" pitchFamily="18" charset="0"/>
                  <a:cs typeface="Times New Roman" panose="02020603050405020304" pitchFamily="18" charset="0"/>
                </a:rPr>
                <a:t>1</a:t>
              </a:r>
              <a:endParaRPr lang="en-US" altLang="zh-CN" b="1">
                <a:latin typeface="Times New Roman" panose="02020603050405020304" pitchFamily="18" charset="0"/>
                <a:cs typeface="Times New Roman" panose="02020603050405020304" pitchFamily="18" charset="0"/>
              </a:endParaRPr>
            </a:p>
          </p:txBody>
        </p:sp>
        <p:sp>
          <p:nvSpPr>
            <p:cNvPr id="97306" name="Rectangle 23"/>
            <p:cNvSpPr>
              <a:spLocks noChangeArrowheads="1"/>
            </p:cNvSpPr>
            <p:nvPr/>
          </p:nvSpPr>
          <p:spPr bwMode="auto">
            <a:xfrm>
              <a:off x="4715" y="1536"/>
              <a:ext cx="190" cy="250"/>
            </a:xfrm>
            <a:prstGeom prst="rect">
              <a:avLst/>
            </a:prstGeom>
            <a:noFill/>
            <a:ln w="9525">
              <a:noFill/>
              <a:miter lim="800000"/>
              <a:headEnd/>
              <a:tailEnd/>
            </a:ln>
          </p:spPr>
          <p:txBody>
            <a:bodyPr wrap="none">
              <a:spAutoFit/>
            </a:bodyPr>
            <a:lstStyle/>
            <a:p>
              <a:pPr algn="ctr">
                <a:lnSpc>
                  <a:spcPct val="110000"/>
                </a:lnSpc>
                <a:spcBef>
                  <a:spcPct val="10000"/>
                </a:spcBef>
                <a:defRPr/>
              </a:pPr>
              <a:r>
                <a:rPr lang="en-US" altLang="en-US" b="1">
                  <a:latin typeface="Times New Roman" panose="02020603050405020304" pitchFamily="18" charset="0"/>
                  <a:cs typeface="Times New Roman" panose="02020603050405020304" pitchFamily="18" charset="0"/>
                </a:rPr>
                <a:t>1</a:t>
              </a:r>
              <a:endParaRPr lang="en-US" altLang="zh-CN" b="1">
                <a:latin typeface="Times New Roman" panose="02020603050405020304" pitchFamily="18" charset="0"/>
                <a:cs typeface="Times New Roman" panose="02020603050405020304" pitchFamily="18" charset="0"/>
              </a:endParaRPr>
            </a:p>
          </p:txBody>
        </p:sp>
        <p:sp>
          <p:nvSpPr>
            <p:cNvPr id="97307" name="Rectangle 24"/>
            <p:cNvSpPr>
              <a:spLocks noChangeArrowheads="1"/>
            </p:cNvSpPr>
            <p:nvPr/>
          </p:nvSpPr>
          <p:spPr bwMode="auto">
            <a:xfrm>
              <a:off x="3419" y="1920"/>
              <a:ext cx="190" cy="250"/>
            </a:xfrm>
            <a:prstGeom prst="rect">
              <a:avLst/>
            </a:prstGeom>
            <a:noFill/>
            <a:ln w="9525">
              <a:noFill/>
              <a:miter lim="800000"/>
              <a:headEnd/>
              <a:tailEnd/>
            </a:ln>
          </p:spPr>
          <p:txBody>
            <a:bodyPr wrap="none">
              <a:spAutoFit/>
            </a:bodyPr>
            <a:lstStyle/>
            <a:p>
              <a:pPr algn="ctr">
                <a:lnSpc>
                  <a:spcPct val="110000"/>
                </a:lnSpc>
                <a:spcBef>
                  <a:spcPct val="10000"/>
                </a:spcBef>
                <a:defRPr/>
              </a:pPr>
              <a:r>
                <a:rPr lang="en-US" altLang="en-US" b="1">
                  <a:latin typeface="Times New Roman" panose="02020603050405020304" pitchFamily="18" charset="0"/>
                  <a:cs typeface="Times New Roman" panose="02020603050405020304" pitchFamily="18" charset="0"/>
                </a:rPr>
                <a:t>1</a:t>
              </a:r>
              <a:endParaRPr lang="en-US" altLang="zh-CN" b="1">
                <a:latin typeface="Times New Roman" panose="02020603050405020304" pitchFamily="18" charset="0"/>
                <a:cs typeface="Times New Roman" panose="02020603050405020304" pitchFamily="18" charset="0"/>
              </a:endParaRPr>
            </a:p>
          </p:txBody>
        </p:sp>
        <p:sp>
          <p:nvSpPr>
            <p:cNvPr id="97308" name="Rectangle 25"/>
            <p:cNvSpPr>
              <a:spLocks noChangeArrowheads="1"/>
            </p:cNvSpPr>
            <p:nvPr/>
          </p:nvSpPr>
          <p:spPr bwMode="auto">
            <a:xfrm>
              <a:off x="4331" y="1920"/>
              <a:ext cx="190" cy="250"/>
            </a:xfrm>
            <a:prstGeom prst="rect">
              <a:avLst/>
            </a:prstGeom>
            <a:noFill/>
            <a:ln w="9525">
              <a:noFill/>
              <a:miter lim="800000"/>
              <a:headEnd/>
              <a:tailEnd/>
            </a:ln>
          </p:spPr>
          <p:txBody>
            <a:bodyPr wrap="none">
              <a:spAutoFit/>
            </a:bodyPr>
            <a:lstStyle/>
            <a:p>
              <a:pPr algn="ctr">
                <a:lnSpc>
                  <a:spcPct val="110000"/>
                </a:lnSpc>
                <a:spcBef>
                  <a:spcPct val="10000"/>
                </a:spcBef>
                <a:defRPr/>
              </a:pPr>
              <a:r>
                <a:rPr lang="en-US" altLang="en-US" b="1">
                  <a:latin typeface="Times New Roman" panose="02020603050405020304" pitchFamily="18" charset="0"/>
                  <a:cs typeface="Times New Roman" panose="02020603050405020304" pitchFamily="18" charset="0"/>
                </a:rPr>
                <a:t>1</a:t>
              </a:r>
              <a:endParaRPr lang="en-US" altLang="zh-CN" b="1">
                <a:latin typeface="Times New Roman" panose="02020603050405020304" pitchFamily="18" charset="0"/>
                <a:cs typeface="Times New Roman" panose="02020603050405020304" pitchFamily="18" charset="0"/>
              </a:endParaRPr>
            </a:p>
          </p:txBody>
        </p:sp>
      </p:grpSp>
      <p:sp>
        <p:nvSpPr>
          <p:cNvPr id="469018" name="AutoShape 26"/>
          <p:cNvSpPr>
            <a:spLocks noChangeArrowheads="1"/>
          </p:cNvSpPr>
          <p:nvPr/>
        </p:nvSpPr>
        <p:spPr bwMode="auto">
          <a:xfrm>
            <a:off x="4449763" y="2919413"/>
            <a:ext cx="533400" cy="381000"/>
          </a:xfrm>
          <a:prstGeom prst="rightArrow">
            <a:avLst>
              <a:gd name="adj1" fmla="val 50000"/>
              <a:gd name="adj2" fmla="val 35000"/>
            </a:avLst>
          </a:prstGeom>
          <a:solidFill>
            <a:srgbClr val="FF0000"/>
          </a:solidFill>
          <a:ln w="9525">
            <a:solidFill>
              <a:srgbClr val="0000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69019" name="Rectangle 27"/>
          <p:cNvSpPr>
            <a:spLocks noChangeArrowheads="1"/>
          </p:cNvSpPr>
          <p:nvPr/>
        </p:nvSpPr>
        <p:spPr bwMode="auto">
          <a:xfrm>
            <a:off x="4906963" y="3986213"/>
            <a:ext cx="3657600" cy="1530350"/>
          </a:xfrm>
          <a:prstGeom prst="rect">
            <a:avLst/>
          </a:prstGeom>
          <a:noFill/>
          <a:ln w="28575">
            <a:solidFill>
              <a:srgbClr val="FF0000"/>
            </a:solidFill>
            <a:miter lim="800000"/>
            <a:headEnd/>
            <a:tailEnd/>
          </a:ln>
          <a:effectLst/>
        </p:spPr>
        <p:txBody>
          <a:bodyPr>
            <a:spAutoFit/>
          </a:bodyPr>
          <a:lstStyle/>
          <a:p>
            <a:pPr>
              <a:lnSpc>
                <a:spcPct val="110000"/>
              </a:lnSpc>
              <a:spcBef>
                <a:spcPct val="10000"/>
              </a:spcBef>
              <a:defRPr/>
            </a:pPr>
            <a:r>
              <a:rPr lang="zh-CN" altLang="en-US" sz="2800" b="1">
                <a:solidFill>
                  <a:srgbClr val="006600"/>
                </a:solidFill>
                <a:latin typeface="Times New Roman" panose="02020603050405020304" pitchFamily="18" charset="0"/>
                <a:cs typeface="Times New Roman" panose="02020603050405020304" pitchFamily="18" charset="0"/>
              </a:rPr>
              <a:t>将输出变量为“</a:t>
            </a:r>
            <a:r>
              <a:rPr lang="en-US" altLang="zh-CN" sz="2800" b="1">
                <a:solidFill>
                  <a:srgbClr val="006600"/>
                </a:solidFill>
                <a:latin typeface="Times New Roman" panose="02020603050405020304" pitchFamily="18" charset="0"/>
                <a:cs typeface="Times New Roman" panose="02020603050405020304" pitchFamily="18" charset="0"/>
              </a:rPr>
              <a:t>1”</a:t>
            </a:r>
            <a:r>
              <a:rPr lang="zh-CN" altLang="en-US" sz="2800" b="1">
                <a:solidFill>
                  <a:srgbClr val="006600"/>
                </a:solidFill>
                <a:latin typeface="Times New Roman" panose="02020603050405020304" pitchFamily="18" charset="0"/>
                <a:cs typeface="Times New Roman" panose="02020603050405020304" pitchFamily="18" charset="0"/>
              </a:rPr>
              <a:t>的填入对应的小方格</a:t>
            </a:r>
            <a:r>
              <a:rPr lang="en-US" altLang="zh-CN" sz="2800" b="1">
                <a:solidFill>
                  <a:srgbClr val="006600"/>
                </a:solidFill>
                <a:latin typeface="Times New Roman" panose="02020603050405020304" pitchFamily="18" charset="0"/>
                <a:cs typeface="Times New Roman" panose="02020603050405020304" pitchFamily="18" charset="0"/>
              </a:rPr>
              <a:t>,</a:t>
            </a:r>
            <a:r>
              <a:rPr lang="zh-CN" altLang="en-US" sz="2800" b="1">
                <a:solidFill>
                  <a:srgbClr val="006600"/>
                </a:solidFill>
                <a:latin typeface="Times New Roman" panose="02020603050405020304" pitchFamily="18" charset="0"/>
                <a:cs typeface="Times New Roman" panose="02020603050405020304" pitchFamily="18" charset="0"/>
              </a:rPr>
              <a:t>为“</a:t>
            </a:r>
            <a:r>
              <a:rPr lang="en-US" altLang="zh-CN" sz="2800" b="1">
                <a:solidFill>
                  <a:srgbClr val="006600"/>
                </a:solidFill>
                <a:latin typeface="Times New Roman" panose="02020603050405020304" pitchFamily="18" charset="0"/>
                <a:cs typeface="Times New Roman" panose="02020603050405020304" pitchFamily="18" charset="0"/>
              </a:rPr>
              <a:t>0”</a:t>
            </a:r>
            <a:r>
              <a:rPr lang="zh-CN" altLang="en-US" sz="2800" b="1">
                <a:solidFill>
                  <a:srgbClr val="006600"/>
                </a:solidFill>
                <a:latin typeface="Times New Roman" panose="02020603050405020304" pitchFamily="18" charset="0"/>
                <a:cs typeface="Times New Roman" panose="02020603050405020304" pitchFamily="18" charset="0"/>
              </a:rPr>
              <a:t>的可不填。</a:t>
            </a:r>
          </a:p>
        </p:txBody>
      </p:sp>
      <p:pic>
        <p:nvPicPr>
          <p:cNvPr id="97288" name="Picture 44" descr="C:\Users\Administrator\Desktop\图片12.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5813" y="1928813"/>
            <a:ext cx="3170237" cy="388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5" descr="C:\Users\Administrator\Desktop\图片13.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67275" y="1808163"/>
            <a:ext cx="3402013" cy="193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30293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9018"/>
                                        </p:tgtEl>
                                        <p:attrNameLst>
                                          <p:attrName>style.visibility</p:attrName>
                                        </p:attrNameLst>
                                      </p:cBhvr>
                                      <p:to>
                                        <p:strVal val="visible"/>
                                      </p:to>
                                    </p:set>
                                    <p:animEffect transition="in" filter="wipe(left)">
                                      <p:cBhvr>
                                        <p:cTn id="7" dur="500"/>
                                        <p:tgtEl>
                                          <p:spTgt spid="4690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wipe(left)">
                                      <p:cBhvr>
                                        <p:cTn id="12" dur="500"/>
                                        <p:tgtEl>
                                          <p:spTgt spid="4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69019"/>
                                        </p:tgtEl>
                                        <p:attrNameLst>
                                          <p:attrName>style.visibility</p:attrName>
                                        </p:attrNameLst>
                                      </p:cBhvr>
                                      <p:to>
                                        <p:strVal val="visible"/>
                                      </p:to>
                                    </p:set>
                                    <p:animEffect transition="in" filter="wipe(left)">
                                      <p:cBhvr>
                                        <p:cTn id="22" dur="500"/>
                                        <p:tgtEl>
                                          <p:spTgt spid="4690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9018" grpId="0" animBg="1"/>
      <p:bldP spid="469019" grpId="0" animBg="1"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ChangeArrowheads="1"/>
          </p:cNvSpPr>
          <p:nvPr/>
        </p:nvSpPr>
        <p:spPr bwMode="auto">
          <a:xfrm>
            <a:off x="439738" y="609600"/>
            <a:ext cx="1905000" cy="519113"/>
          </a:xfrm>
          <a:prstGeom prst="rect">
            <a:avLst/>
          </a:prstGeom>
          <a:noFill/>
          <a:ln w="9525">
            <a:noFill/>
            <a:miter lim="800000"/>
            <a:headEnd/>
            <a:tailEnd/>
          </a:ln>
          <a:effectLst/>
        </p:spPr>
        <p:txBody>
          <a:bodyPr>
            <a:spAutoFit/>
          </a:bodyPr>
          <a:lstStyle/>
          <a:p>
            <a:pPr>
              <a:defRPr/>
            </a:pPr>
            <a:r>
              <a:rPr lang="en-US" altLang="zh-CN" sz="2800" b="1">
                <a:solidFill>
                  <a:srgbClr val="CC0000"/>
                </a:solidFill>
                <a:latin typeface="Times New Roman" panose="02020603050405020304" pitchFamily="18" charset="0"/>
                <a:cs typeface="Times New Roman" panose="02020603050405020304" pitchFamily="18" charset="0"/>
              </a:rPr>
              <a:t>( 2)</a:t>
            </a:r>
            <a:r>
              <a:rPr lang="zh-CN" altLang="en-US" sz="2800" b="1">
                <a:solidFill>
                  <a:srgbClr val="CC0000"/>
                </a:solidFill>
                <a:latin typeface="Times New Roman" panose="02020603050405020304" pitchFamily="18" charset="0"/>
                <a:cs typeface="Times New Roman" panose="02020603050405020304" pitchFamily="18" charset="0"/>
              </a:rPr>
              <a:t>卡诺图</a:t>
            </a:r>
          </a:p>
        </p:txBody>
      </p:sp>
      <p:sp>
        <p:nvSpPr>
          <p:cNvPr id="470019" name="Rectangle 3"/>
          <p:cNvSpPr>
            <a:spLocks noChangeArrowheads="1"/>
          </p:cNvSpPr>
          <p:nvPr/>
        </p:nvSpPr>
        <p:spPr bwMode="auto">
          <a:xfrm>
            <a:off x="241420" y="1143000"/>
            <a:ext cx="4538422" cy="566309"/>
          </a:xfrm>
          <a:prstGeom prst="rect">
            <a:avLst/>
          </a:prstGeom>
          <a:noFill/>
          <a:ln w="9525">
            <a:noFill/>
            <a:miter lim="800000"/>
            <a:headEnd/>
            <a:tailEnd/>
          </a:ln>
          <a:effectLst/>
        </p:spPr>
        <p:txBody>
          <a:bodyPr wrap="none">
            <a:spAutoFit/>
          </a:bodyPr>
          <a:lstStyle/>
          <a:p>
            <a:pPr algn="ctr">
              <a:lnSpc>
                <a:spcPct val="110000"/>
              </a:lnSpc>
              <a:spcBef>
                <a:spcPct val="10000"/>
              </a:spcBef>
              <a:defRPr/>
            </a:pPr>
            <a:r>
              <a:rPr lang="zh-CN" altLang="en-US" sz="2800" b="1">
                <a:solidFill>
                  <a:srgbClr val="000099"/>
                </a:solidFill>
                <a:latin typeface="Times New Roman" panose="02020603050405020304" pitchFamily="18" charset="0"/>
                <a:cs typeface="Times New Roman" panose="02020603050405020304" pitchFamily="18" charset="0"/>
              </a:rPr>
              <a:t>（</a:t>
            </a:r>
            <a:r>
              <a:rPr lang="en-US" altLang="zh-CN" sz="2800" b="1">
                <a:solidFill>
                  <a:srgbClr val="000099"/>
                </a:solidFill>
                <a:latin typeface="Times New Roman" panose="02020603050405020304" pitchFamily="18" charset="0"/>
                <a:cs typeface="Times New Roman" panose="02020603050405020304" pitchFamily="18" charset="0"/>
              </a:rPr>
              <a:t>b) </a:t>
            </a:r>
            <a:r>
              <a:rPr lang="zh-CN" altLang="en-US" sz="2800" b="1">
                <a:solidFill>
                  <a:srgbClr val="000099"/>
                </a:solidFill>
                <a:latin typeface="Times New Roman" panose="02020603050405020304" pitchFamily="18" charset="0"/>
                <a:cs typeface="Times New Roman" panose="02020603050405020304" pitchFamily="18" charset="0"/>
              </a:rPr>
              <a:t>根据逻辑式画出卡诺图</a:t>
            </a:r>
          </a:p>
        </p:txBody>
      </p:sp>
      <p:sp>
        <p:nvSpPr>
          <p:cNvPr id="470041" name="Rectangle 25"/>
          <p:cNvSpPr>
            <a:spLocks noChangeArrowheads="1"/>
          </p:cNvSpPr>
          <p:nvPr/>
        </p:nvSpPr>
        <p:spPr bwMode="auto">
          <a:xfrm>
            <a:off x="4478338" y="2590800"/>
            <a:ext cx="3886200" cy="2000250"/>
          </a:xfrm>
          <a:prstGeom prst="rect">
            <a:avLst/>
          </a:prstGeom>
          <a:noFill/>
          <a:ln w="28575">
            <a:solidFill>
              <a:srgbClr val="FF0000"/>
            </a:solidFill>
            <a:miter lim="800000"/>
            <a:headEnd/>
            <a:tailEnd/>
          </a:ln>
          <a:effectLst/>
        </p:spPr>
        <p:txBody>
          <a:bodyPr>
            <a:spAutoFit/>
          </a:bodyPr>
          <a:lstStyle/>
          <a:p>
            <a:pPr>
              <a:lnSpc>
                <a:spcPct val="110000"/>
              </a:lnSpc>
              <a:spcBef>
                <a:spcPct val="10000"/>
              </a:spcBef>
              <a:defRPr/>
            </a:pPr>
            <a:r>
              <a:rPr lang="zh-CN" altLang="en-US" sz="2800" b="1">
                <a:solidFill>
                  <a:srgbClr val="006600"/>
                </a:solidFill>
                <a:latin typeface="Times New Roman" panose="02020603050405020304" pitchFamily="18" charset="0"/>
                <a:cs typeface="Times New Roman" panose="02020603050405020304" pitchFamily="18" charset="0"/>
              </a:rPr>
              <a:t>将逻辑式中的最小项分别用“</a:t>
            </a:r>
            <a:r>
              <a:rPr lang="en-US" altLang="zh-CN" sz="2800" b="1">
                <a:solidFill>
                  <a:srgbClr val="006600"/>
                </a:solidFill>
                <a:latin typeface="Times New Roman" panose="02020603050405020304" pitchFamily="18" charset="0"/>
                <a:cs typeface="Times New Roman" panose="02020603050405020304" pitchFamily="18" charset="0"/>
              </a:rPr>
              <a:t>1”</a:t>
            </a:r>
            <a:r>
              <a:rPr lang="zh-CN" altLang="en-US" sz="2800" b="1">
                <a:solidFill>
                  <a:srgbClr val="006600"/>
                </a:solidFill>
                <a:latin typeface="Times New Roman" panose="02020603050405020304" pitchFamily="18" charset="0"/>
                <a:cs typeface="Times New Roman" panose="02020603050405020304" pitchFamily="18" charset="0"/>
              </a:rPr>
              <a:t>填入对应的小方格。如果逻辑式中最小项不全，可不填。</a:t>
            </a:r>
          </a:p>
        </p:txBody>
      </p:sp>
      <p:grpSp>
        <p:nvGrpSpPr>
          <p:cNvPr id="2" name="Group 26"/>
          <p:cNvGrpSpPr>
            <a:grpSpLocks/>
          </p:cNvGrpSpPr>
          <p:nvPr/>
        </p:nvGrpSpPr>
        <p:grpSpPr bwMode="auto">
          <a:xfrm>
            <a:off x="590551" y="1752602"/>
            <a:ext cx="6302375" cy="566738"/>
            <a:chOff x="479" y="1104"/>
            <a:chExt cx="3970" cy="357"/>
          </a:xfrm>
        </p:grpSpPr>
        <p:sp>
          <p:nvSpPr>
            <p:cNvPr id="470043" name="Rectangle 27"/>
            <p:cNvSpPr>
              <a:spLocks noChangeArrowheads="1"/>
            </p:cNvSpPr>
            <p:nvPr/>
          </p:nvSpPr>
          <p:spPr bwMode="auto">
            <a:xfrm>
              <a:off x="479" y="1104"/>
              <a:ext cx="419" cy="357"/>
            </a:xfrm>
            <a:prstGeom prst="rect">
              <a:avLst/>
            </a:prstGeom>
            <a:noFill/>
            <a:ln w="9525">
              <a:noFill/>
              <a:miter lim="800000"/>
              <a:headEnd/>
              <a:tailEnd/>
            </a:ln>
            <a:effectLst/>
          </p:spPr>
          <p:txBody>
            <a:bodyPr wrap="none">
              <a:spAutoFit/>
            </a:bodyPr>
            <a:lstStyle/>
            <a:p>
              <a:pPr algn="ctr">
                <a:lnSpc>
                  <a:spcPct val="110000"/>
                </a:lnSpc>
                <a:spcBef>
                  <a:spcPct val="10000"/>
                </a:spcBef>
                <a:defRPr/>
              </a:pPr>
              <a:r>
                <a:rPr lang="zh-CN" altLang="en-US" sz="2800" b="1">
                  <a:solidFill>
                    <a:srgbClr val="006600"/>
                  </a:solidFill>
                  <a:latin typeface="Times New Roman" panose="02020603050405020304" pitchFamily="18" charset="0"/>
                  <a:cs typeface="Times New Roman" panose="02020603050405020304" pitchFamily="18" charset="0"/>
                </a:rPr>
                <a:t>如</a:t>
              </a:r>
              <a:r>
                <a:rPr lang="en-US" altLang="zh-CN" sz="2800" b="1">
                  <a:solidFill>
                    <a:srgbClr val="006600"/>
                  </a:solidFill>
                  <a:latin typeface="Times New Roman" panose="02020603050405020304" pitchFamily="18" charset="0"/>
                  <a:cs typeface="Times New Roman" panose="02020603050405020304" pitchFamily="18" charset="0"/>
                </a:rPr>
                <a:t>:</a:t>
              </a:r>
            </a:p>
          </p:txBody>
        </p:sp>
        <p:graphicFrame>
          <p:nvGraphicFramePr>
            <p:cNvPr id="18434" name="Object 28"/>
            <p:cNvGraphicFramePr>
              <a:graphicFrameLocks noChangeAspect="1"/>
            </p:cNvGraphicFramePr>
            <p:nvPr/>
          </p:nvGraphicFramePr>
          <p:xfrm>
            <a:off x="832" y="1104"/>
            <a:ext cx="3617" cy="336"/>
          </p:xfrm>
          <a:graphic>
            <a:graphicData uri="http://schemas.openxmlformats.org/presentationml/2006/ole">
              <mc:AlternateContent xmlns:mc="http://schemas.openxmlformats.org/markup-compatibility/2006">
                <mc:Choice xmlns:v="urn:schemas-microsoft-com:vml" Requires="v">
                  <p:oleObj spid="_x0000_s16389" name="公式" r:id="rId3" imgW="2120760" imgH="203040" progId="Equation.3">
                    <p:embed/>
                  </p:oleObj>
                </mc:Choice>
                <mc:Fallback>
                  <p:oleObj name="公式" r:id="rId3" imgW="2120760" imgH="203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 y="1104"/>
                          <a:ext cx="361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70045" name="AutoShape 29"/>
          <p:cNvSpPr>
            <a:spLocks noChangeArrowheads="1"/>
          </p:cNvSpPr>
          <p:nvPr/>
        </p:nvSpPr>
        <p:spPr bwMode="auto">
          <a:xfrm>
            <a:off x="2420938" y="2438400"/>
            <a:ext cx="381000" cy="533400"/>
          </a:xfrm>
          <a:prstGeom prst="downArrow">
            <a:avLst>
              <a:gd name="adj1" fmla="val 50000"/>
              <a:gd name="adj2" fmla="val 18751"/>
            </a:avLst>
          </a:prstGeom>
          <a:solidFill>
            <a:srgbClr val="FF0000"/>
          </a:solidFill>
          <a:ln w="9525">
            <a:solidFill>
              <a:srgbClr val="FF00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0046" name="Rectangle 30"/>
          <p:cNvSpPr>
            <a:spLocks noChangeArrowheads="1"/>
          </p:cNvSpPr>
          <p:nvPr/>
        </p:nvSpPr>
        <p:spPr bwMode="auto">
          <a:xfrm>
            <a:off x="514350" y="4800600"/>
            <a:ext cx="8058150" cy="1031875"/>
          </a:xfrm>
          <a:prstGeom prst="rect">
            <a:avLst/>
          </a:prstGeom>
          <a:noFill/>
          <a:ln w="9525">
            <a:noFill/>
            <a:miter lim="800000"/>
            <a:headEnd/>
            <a:tailEnd/>
          </a:ln>
          <a:effectLst/>
        </p:spPr>
        <p:txBody>
          <a:bodyPr>
            <a:spAutoFit/>
          </a:bodyPr>
          <a:lstStyle/>
          <a:p>
            <a:pPr>
              <a:lnSpc>
                <a:spcPct val="110000"/>
              </a:lnSpc>
              <a:spcBef>
                <a:spcPct val="10000"/>
              </a:spcBef>
              <a:defRPr/>
            </a:pPr>
            <a:r>
              <a:rPr lang="en-US" altLang="zh-CN" sz="2800" b="1">
                <a:solidFill>
                  <a:srgbClr val="CC0000"/>
                </a:solidFill>
                <a:latin typeface="Times New Roman" panose="02020603050405020304" pitchFamily="18" charset="0"/>
                <a:cs typeface="Times New Roman" panose="02020603050405020304" pitchFamily="18" charset="0"/>
              </a:rPr>
              <a:t>        </a:t>
            </a:r>
            <a:r>
              <a:rPr lang="zh-CN" altLang="en-US" sz="2800" b="1">
                <a:solidFill>
                  <a:srgbClr val="CC0000"/>
                </a:solidFill>
                <a:latin typeface="Times New Roman" panose="02020603050405020304" pitchFamily="18" charset="0"/>
                <a:cs typeface="Times New Roman" panose="02020603050405020304" pitchFamily="18" charset="0"/>
              </a:rPr>
              <a:t>注意：</a:t>
            </a:r>
            <a:r>
              <a:rPr lang="zh-CN" altLang="en-US" sz="2800" b="1">
                <a:latin typeface="Times New Roman" panose="02020603050405020304" pitchFamily="18" charset="0"/>
                <a:cs typeface="Times New Roman" panose="02020603050405020304" pitchFamily="18" charset="0"/>
              </a:rPr>
              <a:t>如果逻辑式不是由最小项构成，一般应先化为最小项，或按 </a:t>
            </a:r>
            <a:r>
              <a:rPr lang="zh-CN" altLang="en-US" sz="2800" b="1">
                <a:solidFill>
                  <a:srgbClr val="FF0000"/>
                </a:solidFill>
                <a:latin typeface="Times New Roman" panose="02020603050405020304" pitchFamily="18" charset="0"/>
                <a:cs typeface="Times New Roman" panose="02020603050405020304" pitchFamily="18" charset="0"/>
              </a:rPr>
              <a:t>例</a:t>
            </a:r>
            <a:r>
              <a:rPr lang="en-US" altLang="zh-CN" sz="2800" b="1">
                <a:solidFill>
                  <a:srgbClr val="FF0000"/>
                </a:solidFill>
                <a:latin typeface="Times New Roman" panose="02020603050405020304" pitchFamily="18" charset="0"/>
                <a:cs typeface="Times New Roman" panose="02020603050405020304" pitchFamily="18" charset="0"/>
              </a:rPr>
              <a:t>7 </a:t>
            </a:r>
            <a:r>
              <a:rPr lang="zh-CN" altLang="en-US" sz="2800" b="1">
                <a:latin typeface="Times New Roman" panose="02020603050405020304" pitchFamily="18" charset="0"/>
                <a:cs typeface="Times New Roman" panose="02020603050405020304" pitchFamily="18" charset="0"/>
              </a:rPr>
              <a:t>方法填写。</a:t>
            </a:r>
          </a:p>
        </p:txBody>
      </p:sp>
      <p:pic>
        <p:nvPicPr>
          <p:cNvPr id="32" name="Picture 31" descr="C:\Users\Administrator\Desktop\图片14.jp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2938" y="2786063"/>
            <a:ext cx="3402012"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22937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70045"/>
                                        </p:tgtEl>
                                        <p:attrNameLst>
                                          <p:attrName>style.visibility</p:attrName>
                                        </p:attrNameLst>
                                      </p:cBhvr>
                                      <p:to>
                                        <p:strVal val="visible"/>
                                      </p:to>
                                    </p:set>
                                    <p:animEffect transition="in" filter="wipe(up)">
                                      <p:cBhvr>
                                        <p:cTn id="12" dur="500"/>
                                        <p:tgtEl>
                                          <p:spTgt spid="47004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left)">
                                      <p:cBhvr>
                                        <p:cTn id="17" dur="500"/>
                                        <p:tgtEl>
                                          <p:spTgt spid="3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70041"/>
                                        </p:tgtEl>
                                        <p:attrNameLst>
                                          <p:attrName>style.visibility</p:attrName>
                                        </p:attrNameLst>
                                      </p:cBhvr>
                                      <p:to>
                                        <p:strVal val="visible"/>
                                      </p:to>
                                    </p:set>
                                    <p:animEffect transition="in" filter="wipe(left)">
                                      <p:cBhvr>
                                        <p:cTn id="22" dur="500"/>
                                        <p:tgtEl>
                                          <p:spTgt spid="47004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70046"/>
                                        </p:tgtEl>
                                        <p:attrNameLst>
                                          <p:attrName>style.visibility</p:attrName>
                                        </p:attrNameLst>
                                      </p:cBhvr>
                                      <p:to>
                                        <p:strVal val="visible"/>
                                      </p:to>
                                    </p:set>
                                    <p:animEffect transition="in" filter="wipe(left)">
                                      <p:cBhvr>
                                        <p:cTn id="27" dur="500"/>
                                        <p:tgtEl>
                                          <p:spTgt spid="4700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41" grpId="0" animBg="1" autoUpdateAnimBg="0"/>
      <p:bldP spid="470045" grpId="0" animBg="1"/>
      <p:bldP spid="470046" grpId="0"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Rectangle 2"/>
          <p:cNvSpPr>
            <a:spLocks noChangeArrowheads="1"/>
          </p:cNvSpPr>
          <p:nvPr/>
        </p:nvSpPr>
        <p:spPr bwMode="auto">
          <a:xfrm>
            <a:off x="468313" y="623888"/>
            <a:ext cx="5543550" cy="519112"/>
          </a:xfrm>
          <a:prstGeom prst="rect">
            <a:avLst/>
          </a:prstGeom>
          <a:noFill/>
          <a:ln w="9525">
            <a:noFill/>
            <a:miter lim="800000"/>
            <a:headEnd/>
            <a:tailEnd/>
          </a:ln>
          <a:effectLst/>
        </p:spPr>
        <p:txBody>
          <a:bodyPr>
            <a:spAutoFit/>
          </a:bodyPr>
          <a:lstStyle/>
          <a:p>
            <a:pPr>
              <a:defRPr/>
            </a:pPr>
            <a:r>
              <a:rPr lang="en-US" altLang="zh-CN" sz="2800" b="1">
                <a:solidFill>
                  <a:srgbClr val="005800"/>
                </a:solidFill>
                <a:latin typeface="Times New Roman" panose="02020603050405020304" pitchFamily="18" charset="0"/>
                <a:cs typeface="Times New Roman" panose="02020603050405020304" pitchFamily="18" charset="0"/>
              </a:rPr>
              <a:t>( 3) </a:t>
            </a:r>
            <a:r>
              <a:rPr lang="zh-CN" altLang="en-US" sz="2800" b="1">
                <a:solidFill>
                  <a:srgbClr val="005800"/>
                </a:solidFill>
                <a:latin typeface="Times New Roman" panose="02020603050405020304" pitchFamily="18" charset="0"/>
                <a:cs typeface="Times New Roman" panose="02020603050405020304" pitchFamily="18" charset="0"/>
              </a:rPr>
              <a:t>应用卡诺图化简逻辑函数</a:t>
            </a:r>
          </a:p>
        </p:txBody>
      </p:sp>
      <p:grpSp>
        <p:nvGrpSpPr>
          <p:cNvPr id="2" name="Group 3"/>
          <p:cNvGrpSpPr>
            <a:grpSpLocks/>
          </p:cNvGrpSpPr>
          <p:nvPr/>
        </p:nvGrpSpPr>
        <p:grpSpPr bwMode="auto">
          <a:xfrm>
            <a:off x="1001713" y="4165600"/>
            <a:ext cx="3352800" cy="1820863"/>
            <a:chOff x="1152" y="1616"/>
            <a:chExt cx="2112" cy="1147"/>
          </a:xfrm>
        </p:grpSpPr>
        <p:sp>
          <p:nvSpPr>
            <p:cNvPr id="471044" name="Line 4"/>
            <p:cNvSpPr>
              <a:spLocks noChangeShapeType="1"/>
            </p:cNvSpPr>
            <p:nvPr/>
          </p:nvSpPr>
          <p:spPr bwMode="auto">
            <a:xfrm flipH="1" flipV="1">
              <a:off x="1296" y="1754"/>
              <a:ext cx="240" cy="240"/>
            </a:xfrm>
            <a:prstGeom prst="line">
              <a:avLst/>
            </a:prstGeom>
            <a:noFill/>
            <a:ln w="28575">
              <a:solidFill>
                <a:srgbClr val="00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19477" name="Text Box 5"/>
            <p:cNvSpPr txBox="1">
              <a:spLocks noChangeArrowheads="1"/>
            </p:cNvSpPr>
            <p:nvPr/>
          </p:nvSpPr>
          <p:spPr bwMode="auto">
            <a:xfrm>
              <a:off x="1152" y="1760"/>
              <a:ext cx="336"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zh-CN" b="1" i="1">
                  <a:latin typeface="Times New Roman" panose="02020603050405020304" pitchFamily="18" charset="0"/>
                  <a:cs typeface="Times New Roman" panose="02020603050405020304" pitchFamily="18" charset="0"/>
                </a:rPr>
                <a:t>A</a:t>
              </a:r>
              <a:endParaRPr lang="en-US" altLang="zh-CN" sz="2800" b="1">
                <a:latin typeface="Times New Roman" panose="02020603050405020304" pitchFamily="18" charset="0"/>
                <a:cs typeface="Times New Roman" panose="02020603050405020304" pitchFamily="18" charset="0"/>
              </a:endParaRPr>
            </a:p>
          </p:txBody>
        </p:sp>
        <p:sp>
          <p:nvSpPr>
            <p:cNvPr id="19478" name="Text Box 6"/>
            <p:cNvSpPr txBox="1">
              <a:spLocks noChangeArrowheads="1"/>
            </p:cNvSpPr>
            <p:nvPr/>
          </p:nvSpPr>
          <p:spPr bwMode="auto">
            <a:xfrm>
              <a:off x="1296" y="1616"/>
              <a:ext cx="432"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zh-CN" b="1" i="1">
                  <a:latin typeface="Times New Roman" panose="02020603050405020304" pitchFamily="18" charset="0"/>
                  <a:cs typeface="Times New Roman" panose="02020603050405020304" pitchFamily="18" charset="0"/>
                </a:rPr>
                <a:t>BC</a:t>
              </a:r>
              <a:endParaRPr lang="en-US" altLang="zh-CN" sz="2800" b="1">
                <a:latin typeface="Times New Roman" panose="02020603050405020304" pitchFamily="18" charset="0"/>
                <a:cs typeface="Times New Roman" panose="02020603050405020304" pitchFamily="18" charset="0"/>
              </a:endParaRPr>
            </a:p>
          </p:txBody>
        </p:sp>
        <p:sp>
          <p:nvSpPr>
            <p:cNvPr id="471047" name="Rectangle 7"/>
            <p:cNvSpPr>
              <a:spLocks noChangeArrowheads="1"/>
            </p:cNvSpPr>
            <p:nvPr/>
          </p:nvSpPr>
          <p:spPr bwMode="auto">
            <a:xfrm>
              <a:off x="1536" y="1995"/>
              <a:ext cx="864" cy="768"/>
            </a:xfrm>
            <a:prstGeom prst="rect">
              <a:avLst/>
            </a:prstGeom>
            <a:noFill/>
            <a:ln w="28575">
              <a:solidFill>
                <a:srgbClr val="0000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1048" name="Line 8"/>
            <p:cNvSpPr>
              <a:spLocks noChangeShapeType="1"/>
            </p:cNvSpPr>
            <p:nvPr/>
          </p:nvSpPr>
          <p:spPr bwMode="auto">
            <a:xfrm>
              <a:off x="1536" y="2379"/>
              <a:ext cx="864" cy="0"/>
            </a:xfrm>
            <a:prstGeom prst="line">
              <a:avLst/>
            </a:prstGeom>
            <a:noFill/>
            <a:ln w="28575">
              <a:solidFill>
                <a:srgbClr val="00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1049" name="Line 9"/>
            <p:cNvSpPr>
              <a:spLocks noChangeShapeType="1"/>
            </p:cNvSpPr>
            <p:nvPr/>
          </p:nvSpPr>
          <p:spPr bwMode="auto">
            <a:xfrm>
              <a:off x="1968" y="1995"/>
              <a:ext cx="0" cy="768"/>
            </a:xfrm>
            <a:prstGeom prst="line">
              <a:avLst/>
            </a:prstGeom>
            <a:noFill/>
            <a:ln w="28575">
              <a:solidFill>
                <a:srgbClr val="00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19482" name="Text Box 10"/>
            <p:cNvSpPr txBox="1">
              <a:spLocks noChangeArrowheads="1"/>
            </p:cNvSpPr>
            <p:nvPr/>
          </p:nvSpPr>
          <p:spPr bwMode="auto">
            <a:xfrm>
              <a:off x="1536" y="1760"/>
              <a:ext cx="432"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en-US" b="1">
                  <a:latin typeface="Times New Roman" panose="02020603050405020304" pitchFamily="18" charset="0"/>
                  <a:cs typeface="Times New Roman" panose="02020603050405020304" pitchFamily="18" charset="0"/>
                </a:rPr>
                <a:t>00</a:t>
              </a:r>
              <a:endParaRPr lang="en-US" altLang="zh-CN" b="1">
                <a:latin typeface="Times New Roman" panose="02020603050405020304" pitchFamily="18" charset="0"/>
                <a:cs typeface="Times New Roman" panose="02020603050405020304" pitchFamily="18" charset="0"/>
              </a:endParaRPr>
            </a:p>
          </p:txBody>
        </p:sp>
        <p:sp>
          <p:nvSpPr>
            <p:cNvPr id="19483" name="Text Box 11"/>
            <p:cNvSpPr txBox="1">
              <a:spLocks noChangeArrowheads="1"/>
            </p:cNvSpPr>
            <p:nvPr/>
          </p:nvSpPr>
          <p:spPr bwMode="auto">
            <a:xfrm>
              <a:off x="1248" y="2432"/>
              <a:ext cx="336"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en-US" b="1">
                  <a:latin typeface="Times New Roman" panose="02020603050405020304" pitchFamily="18" charset="0"/>
                  <a:cs typeface="Times New Roman" panose="02020603050405020304" pitchFamily="18" charset="0"/>
                </a:rPr>
                <a:t>1</a:t>
              </a:r>
              <a:endParaRPr lang="en-US" altLang="zh-CN" b="1">
                <a:latin typeface="Times New Roman" panose="02020603050405020304" pitchFamily="18" charset="0"/>
                <a:cs typeface="Times New Roman" panose="02020603050405020304" pitchFamily="18" charset="0"/>
              </a:endParaRPr>
            </a:p>
          </p:txBody>
        </p:sp>
        <p:sp>
          <p:nvSpPr>
            <p:cNvPr id="19484" name="Text Box 12"/>
            <p:cNvSpPr txBox="1">
              <a:spLocks noChangeArrowheads="1"/>
            </p:cNvSpPr>
            <p:nvPr/>
          </p:nvSpPr>
          <p:spPr bwMode="auto">
            <a:xfrm>
              <a:off x="1248" y="2075"/>
              <a:ext cx="336"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en-US" b="1">
                  <a:latin typeface="Times New Roman" panose="02020603050405020304" pitchFamily="18" charset="0"/>
                  <a:cs typeface="Times New Roman" panose="02020603050405020304" pitchFamily="18" charset="0"/>
                </a:rPr>
                <a:t>0</a:t>
              </a:r>
              <a:endParaRPr lang="en-US" altLang="zh-CN" sz="2800" b="1">
                <a:latin typeface="Times New Roman" panose="02020603050405020304" pitchFamily="18" charset="0"/>
                <a:cs typeface="Times New Roman" panose="02020603050405020304" pitchFamily="18" charset="0"/>
              </a:endParaRPr>
            </a:p>
          </p:txBody>
        </p:sp>
        <p:sp>
          <p:nvSpPr>
            <p:cNvPr id="471053" name="Rectangle 13"/>
            <p:cNvSpPr>
              <a:spLocks noChangeArrowheads="1"/>
            </p:cNvSpPr>
            <p:nvPr/>
          </p:nvSpPr>
          <p:spPr bwMode="auto">
            <a:xfrm>
              <a:off x="2400" y="1995"/>
              <a:ext cx="864" cy="768"/>
            </a:xfrm>
            <a:prstGeom prst="rect">
              <a:avLst/>
            </a:prstGeom>
            <a:noFill/>
            <a:ln w="28575">
              <a:solidFill>
                <a:srgbClr val="0000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1054" name="Line 14"/>
            <p:cNvSpPr>
              <a:spLocks noChangeShapeType="1"/>
            </p:cNvSpPr>
            <p:nvPr/>
          </p:nvSpPr>
          <p:spPr bwMode="auto">
            <a:xfrm>
              <a:off x="2400" y="2379"/>
              <a:ext cx="864" cy="0"/>
            </a:xfrm>
            <a:prstGeom prst="line">
              <a:avLst/>
            </a:prstGeom>
            <a:noFill/>
            <a:ln w="28575">
              <a:solidFill>
                <a:srgbClr val="00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1055" name="Line 15"/>
            <p:cNvSpPr>
              <a:spLocks noChangeShapeType="1"/>
            </p:cNvSpPr>
            <p:nvPr/>
          </p:nvSpPr>
          <p:spPr bwMode="auto">
            <a:xfrm>
              <a:off x="2832" y="1995"/>
              <a:ext cx="0" cy="768"/>
            </a:xfrm>
            <a:prstGeom prst="line">
              <a:avLst/>
            </a:prstGeom>
            <a:noFill/>
            <a:ln w="28575">
              <a:solidFill>
                <a:srgbClr val="00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19488" name="Text Box 16"/>
            <p:cNvSpPr txBox="1">
              <a:spLocks noChangeArrowheads="1"/>
            </p:cNvSpPr>
            <p:nvPr/>
          </p:nvSpPr>
          <p:spPr bwMode="auto">
            <a:xfrm>
              <a:off x="1968" y="1739"/>
              <a:ext cx="432"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en-US" b="1">
                  <a:latin typeface="Times New Roman" panose="02020603050405020304" pitchFamily="18" charset="0"/>
                  <a:cs typeface="Times New Roman" panose="02020603050405020304" pitchFamily="18" charset="0"/>
                </a:rPr>
                <a:t>01</a:t>
              </a:r>
              <a:endParaRPr lang="en-US" altLang="zh-CN" b="1">
                <a:latin typeface="Times New Roman" panose="02020603050405020304" pitchFamily="18" charset="0"/>
                <a:cs typeface="Times New Roman" panose="02020603050405020304" pitchFamily="18" charset="0"/>
              </a:endParaRPr>
            </a:p>
          </p:txBody>
        </p:sp>
        <p:sp>
          <p:nvSpPr>
            <p:cNvPr id="19489" name="Text Box 17"/>
            <p:cNvSpPr txBox="1">
              <a:spLocks noChangeArrowheads="1"/>
            </p:cNvSpPr>
            <p:nvPr/>
          </p:nvSpPr>
          <p:spPr bwMode="auto">
            <a:xfrm>
              <a:off x="2400" y="1739"/>
              <a:ext cx="432"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en-US" b="1">
                  <a:latin typeface="Times New Roman" panose="02020603050405020304" pitchFamily="18" charset="0"/>
                  <a:cs typeface="Times New Roman" panose="02020603050405020304" pitchFamily="18" charset="0"/>
                </a:rPr>
                <a:t>11</a:t>
              </a:r>
              <a:endParaRPr lang="en-US" altLang="zh-CN" b="1">
                <a:latin typeface="Times New Roman" panose="02020603050405020304" pitchFamily="18" charset="0"/>
                <a:cs typeface="Times New Roman" panose="02020603050405020304" pitchFamily="18" charset="0"/>
              </a:endParaRPr>
            </a:p>
          </p:txBody>
        </p:sp>
        <p:sp>
          <p:nvSpPr>
            <p:cNvPr id="19490" name="Text Box 18"/>
            <p:cNvSpPr txBox="1">
              <a:spLocks noChangeArrowheads="1"/>
            </p:cNvSpPr>
            <p:nvPr/>
          </p:nvSpPr>
          <p:spPr bwMode="auto">
            <a:xfrm>
              <a:off x="2832" y="1739"/>
              <a:ext cx="432"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en-US" b="1">
                  <a:latin typeface="Times New Roman" panose="02020603050405020304" pitchFamily="18" charset="0"/>
                  <a:cs typeface="Times New Roman" panose="02020603050405020304" pitchFamily="18" charset="0"/>
                </a:rPr>
                <a:t>10</a:t>
              </a:r>
              <a:endParaRPr lang="en-US" altLang="zh-CN" b="1">
                <a:latin typeface="Times New Roman" panose="02020603050405020304" pitchFamily="18" charset="0"/>
                <a:cs typeface="Times New Roman" panose="02020603050405020304" pitchFamily="18" charset="0"/>
              </a:endParaRPr>
            </a:p>
          </p:txBody>
        </p:sp>
        <p:sp>
          <p:nvSpPr>
            <p:cNvPr id="19491" name="Rectangle 19"/>
            <p:cNvSpPr>
              <a:spLocks noChangeArrowheads="1"/>
            </p:cNvSpPr>
            <p:nvPr/>
          </p:nvSpPr>
          <p:spPr bwMode="auto">
            <a:xfrm>
              <a:off x="2507" y="2016"/>
              <a:ext cx="190" cy="250"/>
            </a:xfrm>
            <a:prstGeom prst="rect">
              <a:avLst/>
            </a:prstGeom>
            <a:noFill/>
            <a:ln w="9525">
              <a:noFill/>
              <a:miter lim="800000"/>
              <a:headEnd/>
              <a:tailEnd/>
            </a:ln>
          </p:spPr>
          <p:txBody>
            <a:bodyPr wrap="none">
              <a:spAutoFit/>
            </a:bodyPr>
            <a:lstStyle/>
            <a:p>
              <a:pPr algn="ctr">
                <a:lnSpc>
                  <a:spcPct val="110000"/>
                </a:lnSpc>
                <a:spcBef>
                  <a:spcPct val="10000"/>
                </a:spcBef>
                <a:defRPr/>
              </a:pPr>
              <a:r>
                <a:rPr lang="en-US" altLang="en-US" b="1">
                  <a:latin typeface="Times New Roman" panose="02020603050405020304" pitchFamily="18" charset="0"/>
                  <a:cs typeface="Times New Roman" panose="02020603050405020304" pitchFamily="18" charset="0"/>
                </a:rPr>
                <a:t>1</a:t>
              </a:r>
              <a:endParaRPr lang="en-US" altLang="zh-CN" b="1">
                <a:latin typeface="Times New Roman" panose="02020603050405020304" pitchFamily="18" charset="0"/>
                <a:cs typeface="Times New Roman" panose="02020603050405020304" pitchFamily="18" charset="0"/>
              </a:endParaRPr>
            </a:p>
          </p:txBody>
        </p:sp>
        <p:sp>
          <p:nvSpPr>
            <p:cNvPr id="19492" name="Rectangle 20"/>
            <p:cNvSpPr>
              <a:spLocks noChangeArrowheads="1"/>
            </p:cNvSpPr>
            <p:nvPr/>
          </p:nvSpPr>
          <p:spPr bwMode="auto">
            <a:xfrm>
              <a:off x="2939" y="2400"/>
              <a:ext cx="190" cy="250"/>
            </a:xfrm>
            <a:prstGeom prst="rect">
              <a:avLst/>
            </a:prstGeom>
            <a:noFill/>
            <a:ln w="9525">
              <a:noFill/>
              <a:miter lim="800000"/>
              <a:headEnd/>
              <a:tailEnd/>
            </a:ln>
          </p:spPr>
          <p:txBody>
            <a:bodyPr wrap="none">
              <a:spAutoFit/>
            </a:bodyPr>
            <a:lstStyle/>
            <a:p>
              <a:pPr algn="ctr">
                <a:lnSpc>
                  <a:spcPct val="110000"/>
                </a:lnSpc>
                <a:spcBef>
                  <a:spcPct val="10000"/>
                </a:spcBef>
                <a:defRPr/>
              </a:pPr>
              <a:r>
                <a:rPr lang="en-US" altLang="en-US" b="1">
                  <a:latin typeface="Times New Roman" panose="02020603050405020304" pitchFamily="18" charset="0"/>
                  <a:cs typeface="Times New Roman" panose="02020603050405020304" pitchFamily="18" charset="0"/>
                </a:rPr>
                <a:t>1</a:t>
              </a:r>
              <a:endParaRPr lang="en-US" altLang="zh-CN" b="1">
                <a:latin typeface="Times New Roman" panose="02020603050405020304" pitchFamily="18" charset="0"/>
                <a:cs typeface="Times New Roman" panose="02020603050405020304" pitchFamily="18" charset="0"/>
              </a:endParaRPr>
            </a:p>
          </p:txBody>
        </p:sp>
        <p:sp>
          <p:nvSpPr>
            <p:cNvPr id="19493" name="Rectangle 21"/>
            <p:cNvSpPr>
              <a:spLocks noChangeArrowheads="1"/>
            </p:cNvSpPr>
            <p:nvPr/>
          </p:nvSpPr>
          <p:spPr bwMode="auto">
            <a:xfrm>
              <a:off x="2123" y="2400"/>
              <a:ext cx="190" cy="250"/>
            </a:xfrm>
            <a:prstGeom prst="rect">
              <a:avLst/>
            </a:prstGeom>
            <a:noFill/>
            <a:ln w="9525">
              <a:noFill/>
              <a:miter lim="800000"/>
              <a:headEnd/>
              <a:tailEnd/>
            </a:ln>
          </p:spPr>
          <p:txBody>
            <a:bodyPr wrap="none">
              <a:spAutoFit/>
            </a:bodyPr>
            <a:lstStyle/>
            <a:p>
              <a:pPr algn="ctr">
                <a:lnSpc>
                  <a:spcPct val="110000"/>
                </a:lnSpc>
                <a:spcBef>
                  <a:spcPct val="10000"/>
                </a:spcBef>
                <a:defRPr/>
              </a:pPr>
              <a:r>
                <a:rPr lang="en-US" altLang="en-US" b="1">
                  <a:latin typeface="Times New Roman" panose="02020603050405020304" pitchFamily="18" charset="0"/>
                  <a:cs typeface="Times New Roman" panose="02020603050405020304" pitchFamily="18" charset="0"/>
                </a:rPr>
                <a:t>1</a:t>
              </a:r>
              <a:endParaRPr lang="en-US" altLang="zh-CN" b="1">
                <a:latin typeface="Times New Roman" panose="02020603050405020304" pitchFamily="18" charset="0"/>
                <a:cs typeface="Times New Roman" panose="02020603050405020304" pitchFamily="18" charset="0"/>
              </a:endParaRPr>
            </a:p>
          </p:txBody>
        </p:sp>
        <p:sp>
          <p:nvSpPr>
            <p:cNvPr id="19494" name="Rectangle 22"/>
            <p:cNvSpPr>
              <a:spLocks noChangeArrowheads="1"/>
            </p:cNvSpPr>
            <p:nvPr/>
          </p:nvSpPr>
          <p:spPr bwMode="auto">
            <a:xfrm>
              <a:off x="2507" y="2400"/>
              <a:ext cx="190" cy="250"/>
            </a:xfrm>
            <a:prstGeom prst="rect">
              <a:avLst/>
            </a:prstGeom>
            <a:noFill/>
            <a:ln w="9525">
              <a:noFill/>
              <a:miter lim="800000"/>
              <a:headEnd/>
              <a:tailEnd/>
            </a:ln>
          </p:spPr>
          <p:txBody>
            <a:bodyPr wrap="none">
              <a:spAutoFit/>
            </a:bodyPr>
            <a:lstStyle/>
            <a:p>
              <a:pPr algn="ctr">
                <a:lnSpc>
                  <a:spcPct val="110000"/>
                </a:lnSpc>
                <a:spcBef>
                  <a:spcPct val="10000"/>
                </a:spcBef>
                <a:defRPr/>
              </a:pPr>
              <a:r>
                <a:rPr lang="en-US" altLang="en-US" b="1">
                  <a:latin typeface="Times New Roman" panose="02020603050405020304" pitchFamily="18" charset="0"/>
                  <a:cs typeface="Times New Roman" panose="02020603050405020304" pitchFamily="18" charset="0"/>
                </a:rPr>
                <a:t>1</a:t>
              </a:r>
              <a:endParaRPr lang="en-US" altLang="zh-CN" b="1">
                <a:latin typeface="Times New Roman" panose="02020603050405020304" pitchFamily="18" charset="0"/>
                <a:cs typeface="Times New Roman" panose="02020603050405020304" pitchFamily="18" charset="0"/>
              </a:endParaRPr>
            </a:p>
          </p:txBody>
        </p:sp>
      </p:grpSp>
      <p:grpSp>
        <p:nvGrpSpPr>
          <p:cNvPr id="3" name="Group 23"/>
          <p:cNvGrpSpPr>
            <a:grpSpLocks/>
          </p:cNvGrpSpPr>
          <p:nvPr/>
        </p:nvGrpSpPr>
        <p:grpSpPr bwMode="auto">
          <a:xfrm>
            <a:off x="522581" y="2708275"/>
            <a:ext cx="6210007" cy="1001713"/>
            <a:chOff x="514" y="1728"/>
            <a:chExt cx="4062" cy="656"/>
          </a:xfrm>
        </p:grpSpPr>
        <p:sp>
          <p:nvSpPr>
            <p:cNvPr id="471064" name="Rectangle 24"/>
            <p:cNvSpPr>
              <a:spLocks noChangeArrowheads="1"/>
            </p:cNvSpPr>
            <p:nvPr/>
          </p:nvSpPr>
          <p:spPr bwMode="auto">
            <a:xfrm>
              <a:off x="514" y="1728"/>
              <a:ext cx="539" cy="371"/>
            </a:xfrm>
            <a:prstGeom prst="rect">
              <a:avLst/>
            </a:prstGeom>
            <a:noFill/>
            <a:ln w="9525">
              <a:noFill/>
              <a:miter lim="800000"/>
              <a:headEnd/>
              <a:tailEnd/>
            </a:ln>
            <a:effectLst/>
          </p:spPr>
          <p:txBody>
            <a:bodyPr wrap="none">
              <a:spAutoFit/>
            </a:bodyPr>
            <a:lstStyle/>
            <a:p>
              <a:pPr algn="ctr">
                <a:lnSpc>
                  <a:spcPct val="110000"/>
                </a:lnSpc>
                <a:spcBef>
                  <a:spcPct val="10000"/>
                </a:spcBef>
                <a:defRPr/>
              </a:pPr>
              <a:r>
                <a:rPr lang="zh-CN" altLang="en-US" sz="2800" b="1">
                  <a:solidFill>
                    <a:srgbClr val="FF0000"/>
                  </a:solidFill>
                  <a:latin typeface="Times New Roman" panose="02020603050405020304" pitchFamily="18" charset="0"/>
                  <a:cs typeface="Times New Roman" panose="02020603050405020304" pitchFamily="18" charset="0"/>
                </a:rPr>
                <a:t>例</a:t>
              </a:r>
              <a:r>
                <a:rPr lang="en-US" altLang="zh-CN" sz="2800" b="1">
                  <a:solidFill>
                    <a:srgbClr val="FF0000"/>
                  </a:solidFill>
                  <a:latin typeface="Times New Roman" panose="02020603050405020304" pitchFamily="18" charset="0"/>
                  <a:cs typeface="Times New Roman" panose="02020603050405020304" pitchFamily="18" charset="0"/>
                </a:rPr>
                <a:t>6.</a:t>
              </a:r>
            </a:p>
          </p:txBody>
        </p:sp>
        <p:graphicFrame>
          <p:nvGraphicFramePr>
            <p:cNvPr id="19458" name="Object 25"/>
            <p:cNvGraphicFramePr>
              <a:graphicFrameLocks noChangeAspect="1"/>
            </p:cNvGraphicFramePr>
            <p:nvPr/>
          </p:nvGraphicFramePr>
          <p:xfrm>
            <a:off x="1024" y="1728"/>
            <a:ext cx="3552" cy="336"/>
          </p:xfrm>
          <a:graphic>
            <a:graphicData uri="http://schemas.openxmlformats.org/presentationml/2006/ole">
              <mc:AlternateContent xmlns:mc="http://schemas.openxmlformats.org/markup-compatibility/2006">
                <mc:Choice xmlns:v="urn:schemas-microsoft-com:vml" Requires="v">
                  <p:oleObj spid="_x0000_s17413" name="公式" r:id="rId3" imgW="2082600" imgH="203040" progId="Equation.3">
                    <p:embed/>
                  </p:oleObj>
                </mc:Choice>
                <mc:Fallback>
                  <p:oleObj name="公式" r:id="rId3" imgW="2082600" imgH="203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4" y="1728"/>
                          <a:ext cx="3552"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75" name="Rectangle 26"/>
            <p:cNvSpPr>
              <a:spLocks noChangeArrowheads="1"/>
            </p:cNvSpPr>
            <p:nvPr/>
          </p:nvSpPr>
          <p:spPr bwMode="auto">
            <a:xfrm>
              <a:off x="632" y="2016"/>
              <a:ext cx="2457" cy="368"/>
            </a:xfrm>
            <a:prstGeom prst="rect">
              <a:avLst/>
            </a:prstGeom>
            <a:noFill/>
            <a:ln w="9525">
              <a:noFill/>
              <a:miter lim="800000"/>
              <a:headEnd/>
              <a:tailEnd/>
            </a:ln>
          </p:spPr>
          <p:txBody>
            <a:bodyPr wrap="none">
              <a:spAutoFit/>
            </a:bodyPr>
            <a:lstStyle/>
            <a:p>
              <a:pPr algn="ctr">
                <a:lnSpc>
                  <a:spcPct val="110000"/>
                </a:lnSpc>
                <a:spcBef>
                  <a:spcPct val="10000"/>
                </a:spcBef>
                <a:defRPr/>
              </a:pPr>
              <a:r>
                <a:rPr lang="zh-CN" altLang="en-US" sz="2800" b="1">
                  <a:solidFill>
                    <a:schemeClr val="tx2"/>
                  </a:solidFill>
                  <a:latin typeface="Times New Roman" panose="02020603050405020304" pitchFamily="18" charset="0"/>
                  <a:cs typeface="Times New Roman" panose="02020603050405020304" pitchFamily="18" charset="0"/>
                </a:rPr>
                <a:t>用卡诺图表示并化简。</a:t>
              </a:r>
            </a:p>
          </p:txBody>
        </p:sp>
      </p:grpSp>
      <p:sp>
        <p:nvSpPr>
          <p:cNvPr id="471067" name="Rectangle 27"/>
          <p:cNvSpPr>
            <a:spLocks noChangeArrowheads="1"/>
          </p:cNvSpPr>
          <p:nvPr/>
        </p:nvSpPr>
        <p:spPr bwMode="auto">
          <a:xfrm>
            <a:off x="623354" y="3684588"/>
            <a:ext cx="1226618" cy="566309"/>
          </a:xfrm>
          <a:prstGeom prst="rect">
            <a:avLst/>
          </a:prstGeom>
          <a:noFill/>
          <a:ln w="9525">
            <a:noFill/>
            <a:miter lim="800000"/>
            <a:headEnd/>
            <a:tailEnd/>
          </a:ln>
        </p:spPr>
        <p:txBody>
          <a:bodyPr wrap="none">
            <a:spAutoFit/>
          </a:bodyPr>
          <a:lstStyle/>
          <a:p>
            <a:pPr algn="ctr">
              <a:lnSpc>
                <a:spcPct val="110000"/>
              </a:lnSpc>
              <a:spcBef>
                <a:spcPct val="10000"/>
              </a:spcBef>
              <a:defRPr/>
            </a:pPr>
            <a:r>
              <a:rPr lang="zh-CN" altLang="en-US" sz="2800" b="1">
                <a:solidFill>
                  <a:schemeClr val="tx2"/>
                </a:solidFill>
                <a:latin typeface="Times New Roman" panose="02020603050405020304" pitchFamily="18" charset="0"/>
                <a:cs typeface="Times New Roman" panose="02020603050405020304" pitchFamily="18" charset="0"/>
              </a:rPr>
              <a:t>解：</a:t>
            </a:r>
            <a:r>
              <a:rPr lang="zh-CN" altLang="en-US" sz="2800" b="1">
                <a:solidFill>
                  <a:schemeClr val="tx2"/>
                </a:solidFill>
                <a:latin typeface="Times New Roman" panose="02020603050405020304" pitchFamily="18" charset="0"/>
                <a:cs typeface="Times New Roman" panose="02020603050405020304" pitchFamily="18" charset="0"/>
                <a:sym typeface="Wingdings 2" pitchFamily="18" charset="2"/>
              </a:rPr>
              <a:t></a:t>
            </a:r>
            <a:endParaRPr lang="zh-CN" altLang="en-US" sz="3200" b="1">
              <a:solidFill>
                <a:schemeClr val="tx2"/>
              </a:solidFill>
              <a:latin typeface="Times New Roman" panose="02020603050405020304" pitchFamily="18" charset="0"/>
              <a:cs typeface="Times New Roman" panose="02020603050405020304" pitchFamily="18" charset="0"/>
            </a:endParaRPr>
          </a:p>
        </p:txBody>
      </p:sp>
      <p:sp>
        <p:nvSpPr>
          <p:cNvPr id="471068" name="Oval 28"/>
          <p:cNvSpPr>
            <a:spLocks noChangeArrowheads="1"/>
          </p:cNvSpPr>
          <p:nvPr/>
        </p:nvSpPr>
        <p:spPr bwMode="auto">
          <a:xfrm>
            <a:off x="3135313" y="4876800"/>
            <a:ext cx="381000" cy="990600"/>
          </a:xfrm>
          <a:prstGeom prst="ellipse">
            <a:avLst/>
          </a:prstGeom>
          <a:noFill/>
          <a:ln w="28575">
            <a:solidFill>
              <a:srgbClr val="CC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1069" name="Oval 29"/>
          <p:cNvSpPr>
            <a:spLocks noChangeArrowheads="1"/>
          </p:cNvSpPr>
          <p:nvPr/>
        </p:nvSpPr>
        <p:spPr bwMode="auto">
          <a:xfrm>
            <a:off x="2449513" y="5486400"/>
            <a:ext cx="1143000" cy="381000"/>
          </a:xfrm>
          <a:prstGeom prst="ellipse">
            <a:avLst/>
          </a:prstGeom>
          <a:noFill/>
          <a:ln w="28575">
            <a:solidFill>
              <a:srgbClr val="CC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1070" name="Oval 30"/>
          <p:cNvSpPr>
            <a:spLocks noChangeArrowheads="1"/>
          </p:cNvSpPr>
          <p:nvPr/>
        </p:nvSpPr>
        <p:spPr bwMode="auto">
          <a:xfrm>
            <a:off x="3059113" y="5486400"/>
            <a:ext cx="1143000" cy="381000"/>
          </a:xfrm>
          <a:prstGeom prst="ellipse">
            <a:avLst/>
          </a:prstGeom>
          <a:noFill/>
          <a:ln w="28575">
            <a:solidFill>
              <a:srgbClr val="CC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1071" name="Rectangle 31"/>
          <p:cNvSpPr>
            <a:spLocks noChangeArrowheads="1"/>
          </p:cNvSpPr>
          <p:nvPr/>
        </p:nvSpPr>
        <p:spPr bwMode="auto">
          <a:xfrm>
            <a:off x="5029200" y="3429000"/>
            <a:ext cx="3863975" cy="1031875"/>
          </a:xfrm>
          <a:prstGeom prst="rect">
            <a:avLst/>
          </a:prstGeom>
          <a:noFill/>
          <a:ln w="9525">
            <a:noFill/>
            <a:miter lim="800000"/>
            <a:headEnd/>
            <a:tailEnd/>
          </a:ln>
          <a:effectLst/>
        </p:spPr>
        <p:txBody>
          <a:bodyPr>
            <a:spAutoFit/>
          </a:bodyPr>
          <a:lstStyle/>
          <a:p>
            <a:pPr>
              <a:lnSpc>
                <a:spcPct val="110000"/>
              </a:lnSpc>
              <a:spcBef>
                <a:spcPct val="10000"/>
              </a:spcBef>
              <a:defRPr/>
            </a:pPr>
            <a:r>
              <a:rPr lang="en-US" altLang="zh-CN" sz="2800" b="1">
                <a:latin typeface="Times New Roman" panose="02020603050405020304" pitchFamily="18" charset="0"/>
                <a:cs typeface="Times New Roman" panose="02020603050405020304" pitchFamily="18" charset="0"/>
              </a:rPr>
              <a:t>(a) </a:t>
            </a:r>
            <a:r>
              <a:rPr lang="zh-CN" altLang="en-US" sz="2800" b="1">
                <a:latin typeface="Times New Roman" panose="02020603050405020304" pitchFamily="18" charset="0"/>
                <a:cs typeface="Times New Roman" panose="02020603050405020304" pitchFamily="18" charset="0"/>
              </a:rPr>
              <a:t>将取值为 </a:t>
            </a:r>
            <a:r>
              <a:rPr lang="en-US" altLang="zh-CN" sz="2800" b="1">
                <a:latin typeface="Times New Roman" panose="02020603050405020304" pitchFamily="18" charset="0"/>
                <a:cs typeface="Times New Roman" panose="02020603050405020304" pitchFamily="18" charset="0"/>
              </a:rPr>
              <a:t>1 </a:t>
            </a:r>
            <a:r>
              <a:rPr lang="zh-CN" altLang="en-US" sz="2800" b="1">
                <a:latin typeface="Times New Roman" panose="02020603050405020304" pitchFamily="18" charset="0"/>
                <a:cs typeface="Times New Roman" panose="02020603050405020304" pitchFamily="18" charset="0"/>
              </a:rPr>
              <a:t>的相邻小方格圈成圈</a:t>
            </a:r>
            <a:r>
              <a:rPr lang="en-US" altLang="zh-CN" sz="2800" b="1">
                <a:latin typeface="Times New Roman" panose="02020603050405020304" pitchFamily="18" charset="0"/>
                <a:cs typeface="Times New Roman" panose="02020603050405020304" pitchFamily="18" charset="0"/>
              </a:rPr>
              <a:t>;</a:t>
            </a:r>
          </a:p>
        </p:txBody>
      </p:sp>
      <p:grpSp>
        <p:nvGrpSpPr>
          <p:cNvPr id="19467" name="Group 32"/>
          <p:cNvGrpSpPr>
            <a:grpSpLocks/>
          </p:cNvGrpSpPr>
          <p:nvPr/>
        </p:nvGrpSpPr>
        <p:grpSpPr bwMode="auto">
          <a:xfrm>
            <a:off x="1458913" y="1066800"/>
            <a:ext cx="5403851" cy="1557338"/>
            <a:chOff x="1104" y="672"/>
            <a:chExt cx="3404" cy="981"/>
          </a:xfrm>
        </p:grpSpPr>
        <p:sp>
          <p:nvSpPr>
            <p:cNvPr id="471073" name="Rectangle 33"/>
            <p:cNvSpPr>
              <a:spLocks noChangeArrowheads="1"/>
            </p:cNvSpPr>
            <p:nvPr/>
          </p:nvSpPr>
          <p:spPr bwMode="auto">
            <a:xfrm>
              <a:off x="1104" y="912"/>
              <a:ext cx="568" cy="354"/>
            </a:xfrm>
            <a:prstGeom prst="rect">
              <a:avLst/>
            </a:prstGeom>
            <a:noFill/>
            <a:ln w="9525">
              <a:noFill/>
              <a:miter lim="800000"/>
              <a:headEnd/>
              <a:tailEnd/>
            </a:ln>
            <a:effectLst/>
          </p:spPr>
          <p:txBody>
            <a:bodyPr wrap="none">
              <a:spAutoFit/>
            </a:bodyPr>
            <a:lstStyle/>
            <a:p>
              <a:pPr algn="ctr">
                <a:lnSpc>
                  <a:spcPct val="110000"/>
                </a:lnSpc>
                <a:spcBef>
                  <a:spcPct val="10000"/>
                </a:spcBef>
                <a:defRPr/>
              </a:pPr>
              <a:r>
                <a:rPr lang="zh-CN" altLang="en-US" sz="2800" b="1">
                  <a:solidFill>
                    <a:srgbClr val="CC0000"/>
                  </a:solidFill>
                  <a:latin typeface="Times New Roman" panose="02020603050405020304" pitchFamily="18" charset="0"/>
                  <a:cs typeface="Times New Roman" panose="02020603050405020304" pitchFamily="18" charset="0"/>
                </a:rPr>
                <a:t>步骤</a:t>
              </a:r>
            </a:p>
          </p:txBody>
        </p:sp>
        <p:sp>
          <p:nvSpPr>
            <p:cNvPr id="471074" name="AutoShape 34"/>
            <p:cNvSpPr>
              <a:spLocks/>
            </p:cNvSpPr>
            <p:nvPr/>
          </p:nvSpPr>
          <p:spPr bwMode="auto">
            <a:xfrm>
              <a:off x="1680" y="768"/>
              <a:ext cx="48" cy="864"/>
            </a:xfrm>
            <a:prstGeom prst="leftBrace">
              <a:avLst>
                <a:gd name="adj1" fmla="val 150000"/>
                <a:gd name="adj2" fmla="val 50000"/>
              </a:avLst>
            </a:prstGeom>
            <a:noFill/>
            <a:ln w="28575">
              <a:solidFill>
                <a:srgbClr val="CC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19471" name="Rectangle 35"/>
            <p:cNvSpPr>
              <a:spLocks noChangeArrowheads="1"/>
            </p:cNvSpPr>
            <p:nvPr/>
          </p:nvSpPr>
          <p:spPr bwMode="auto">
            <a:xfrm>
              <a:off x="1722" y="672"/>
              <a:ext cx="974" cy="357"/>
            </a:xfrm>
            <a:prstGeom prst="rect">
              <a:avLst/>
            </a:prstGeom>
            <a:noFill/>
            <a:ln w="9525">
              <a:noFill/>
              <a:miter lim="800000"/>
              <a:headEnd/>
              <a:tailEnd/>
            </a:ln>
          </p:spPr>
          <p:txBody>
            <a:bodyPr wrap="none">
              <a:spAutoFit/>
            </a:bodyPr>
            <a:lstStyle/>
            <a:p>
              <a:pPr algn="ctr">
                <a:lnSpc>
                  <a:spcPct val="110000"/>
                </a:lnSpc>
                <a:spcBef>
                  <a:spcPct val="10000"/>
                </a:spcBef>
                <a:defRPr/>
              </a:pPr>
              <a:r>
                <a:rPr lang="en-US" altLang="zh-CN" sz="2800" b="1">
                  <a:latin typeface="Times New Roman" panose="02020603050405020304" pitchFamily="18" charset="0"/>
                  <a:cs typeface="Times New Roman" panose="02020603050405020304" pitchFamily="18" charset="0"/>
                </a:rPr>
                <a:t>1.</a:t>
              </a:r>
              <a:r>
                <a:rPr lang="zh-CN" altLang="en-US" sz="2800" b="1">
                  <a:latin typeface="Times New Roman" panose="02020603050405020304" pitchFamily="18" charset="0"/>
                  <a:cs typeface="Times New Roman" panose="02020603050405020304" pitchFamily="18" charset="0"/>
                </a:rPr>
                <a:t>卡诺图</a:t>
              </a:r>
            </a:p>
          </p:txBody>
        </p:sp>
        <p:sp>
          <p:nvSpPr>
            <p:cNvPr id="19472" name="Rectangle 36"/>
            <p:cNvSpPr>
              <a:spLocks noChangeArrowheads="1"/>
            </p:cNvSpPr>
            <p:nvPr/>
          </p:nvSpPr>
          <p:spPr bwMode="auto">
            <a:xfrm>
              <a:off x="1721" y="960"/>
              <a:ext cx="1428" cy="357"/>
            </a:xfrm>
            <a:prstGeom prst="rect">
              <a:avLst/>
            </a:prstGeom>
            <a:noFill/>
            <a:ln w="9525">
              <a:noFill/>
              <a:miter lim="800000"/>
              <a:headEnd/>
              <a:tailEnd/>
            </a:ln>
          </p:spPr>
          <p:txBody>
            <a:bodyPr wrap="none">
              <a:spAutoFit/>
            </a:bodyPr>
            <a:lstStyle/>
            <a:p>
              <a:pPr algn="ctr">
                <a:lnSpc>
                  <a:spcPct val="110000"/>
                </a:lnSpc>
                <a:spcBef>
                  <a:spcPct val="10000"/>
                </a:spcBef>
                <a:defRPr/>
              </a:pPr>
              <a:r>
                <a:rPr lang="en-US" altLang="zh-CN" sz="2800" b="1">
                  <a:latin typeface="Times New Roman" panose="02020603050405020304" pitchFamily="18" charset="0"/>
                  <a:cs typeface="Times New Roman" panose="02020603050405020304" pitchFamily="18" charset="0"/>
                </a:rPr>
                <a:t>2.</a:t>
              </a:r>
              <a:r>
                <a:rPr lang="zh-CN" altLang="en-US" sz="2800" b="1">
                  <a:latin typeface="Times New Roman" panose="02020603050405020304" pitchFamily="18" charset="0"/>
                  <a:cs typeface="Times New Roman" panose="02020603050405020304" pitchFamily="18" charset="0"/>
                </a:rPr>
                <a:t>合并最小项</a:t>
              </a:r>
            </a:p>
          </p:txBody>
        </p:sp>
        <p:sp>
          <p:nvSpPr>
            <p:cNvPr id="19473" name="Rectangle 37"/>
            <p:cNvSpPr>
              <a:spLocks noChangeArrowheads="1"/>
            </p:cNvSpPr>
            <p:nvPr/>
          </p:nvSpPr>
          <p:spPr bwMode="auto">
            <a:xfrm>
              <a:off x="1717" y="1296"/>
              <a:ext cx="2791" cy="357"/>
            </a:xfrm>
            <a:prstGeom prst="rect">
              <a:avLst/>
            </a:prstGeom>
            <a:noFill/>
            <a:ln w="9525">
              <a:noFill/>
              <a:miter lim="800000"/>
              <a:headEnd/>
              <a:tailEnd/>
            </a:ln>
          </p:spPr>
          <p:txBody>
            <a:bodyPr wrap="none">
              <a:spAutoFit/>
            </a:bodyPr>
            <a:lstStyle/>
            <a:p>
              <a:pPr algn="ctr">
                <a:lnSpc>
                  <a:spcPct val="110000"/>
                </a:lnSpc>
                <a:spcBef>
                  <a:spcPct val="10000"/>
                </a:spcBef>
                <a:defRPr/>
              </a:pPr>
              <a:r>
                <a:rPr lang="en-US" altLang="zh-CN" sz="2800" b="1">
                  <a:latin typeface="Times New Roman" panose="02020603050405020304" pitchFamily="18" charset="0"/>
                  <a:cs typeface="Times New Roman" panose="02020603050405020304" pitchFamily="18" charset="0"/>
                </a:rPr>
                <a:t>3.</a:t>
              </a:r>
              <a:r>
                <a:rPr lang="zh-CN" altLang="en-US" sz="2800" b="1">
                  <a:latin typeface="Times New Roman" panose="02020603050405020304" pitchFamily="18" charset="0"/>
                  <a:cs typeface="Times New Roman" panose="02020603050405020304" pitchFamily="18" charset="0"/>
                </a:rPr>
                <a:t>写出最简“与或”逻辑式</a:t>
              </a:r>
            </a:p>
          </p:txBody>
        </p:sp>
      </p:grpSp>
      <p:sp>
        <p:nvSpPr>
          <p:cNvPr id="471078" name="Rectangle 38"/>
          <p:cNvSpPr>
            <a:spLocks noChangeArrowheads="1"/>
          </p:cNvSpPr>
          <p:nvPr/>
        </p:nvSpPr>
        <p:spPr bwMode="auto">
          <a:xfrm>
            <a:off x="5041900" y="4432300"/>
            <a:ext cx="3778250" cy="1501775"/>
          </a:xfrm>
          <a:prstGeom prst="rect">
            <a:avLst/>
          </a:prstGeom>
          <a:noFill/>
          <a:ln w="9525">
            <a:noFill/>
            <a:miter lim="800000"/>
            <a:headEnd/>
            <a:tailEnd/>
          </a:ln>
          <a:effectLst/>
        </p:spPr>
        <p:txBody>
          <a:bodyPr>
            <a:spAutoFit/>
          </a:bodyPr>
          <a:lstStyle/>
          <a:p>
            <a:pPr>
              <a:lnSpc>
                <a:spcPct val="110000"/>
              </a:lnSpc>
              <a:spcBef>
                <a:spcPct val="10000"/>
              </a:spcBef>
              <a:defRPr/>
            </a:pPr>
            <a:r>
              <a:rPr lang="en-US" altLang="zh-CN" sz="2800" b="1">
                <a:latin typeface="Times New Roman" panose="02020603050405020304" pitchFamily="18" charset="0"/>
                <a:cs typeface="Times New Roman" panose="02020603050405020304" pitchFamily="18" charset="0"/>
              </a:rPr>
              <a:t>(b) </a:t>
            </a:r>
            <a:r>
              <a:rPr lang="zh-CN" altLang="en-US" sz="2800" b="1">
                <a:latin typeface="Times New Roman" panose="02020603050405020304" pitchFamily="18" charset="0"/>
                <a:cs typeface="Times New Roman" panose="02020603050405020304" pitchFamily="18" charset="0"/>
              </a:rPr>
              <a:t>所圈取值为 </a:t>
            </a:r>
            <a:r>
              <a:rPr lang="en-US" altLang="zh-CN" sz="2800" b="1">
                <a:latin typeface="Times New Roman" panose="02020603050405020304" pitchFamily="18" charset="0"/>
                <a:cs typeface="Times New Roman" panose="02020603050405020304" pitchFamily="18" charset="0"/>
              </a:rPr>
              <a:t>1 </a:t>
            </a:r>
            <a:r>
              <a:rPr lang="zh-CN" altLang="en-US" sz="2800" b="1">
                <a:latin typeface="Times New Roman" panose="02020603050405020304" pitchFamily="18" charset="0"/>
                <a:cs typeface="Times New Roman" panose="02020603050405020304" pitchFamily="18" charset="0"/>
              </a:rPr>
              <a:t>的相邻小方格的个数应为</a:t>
            </a:r>
            <a:r>
              <a:rPr lang="en-US" altLang="zh-CN" sz="2800" b="1">
                <a:solidFill>
                  <a:srgbClr val="CC0000"/>
                </a:solidFill>
                <a:latin typeface="Times New Roman" panose="02020603050405020304" pitchFamily="18" charset="0"/>
                <a:cs typeface="Times New Roman" panose="02020603050405020304" pitchFamily="18" charset="0"/>
              </a:rPr>
              <a:t>2</a:t>
            </a:r>
            <a:r>
              <a:rPr lang="en-US" altLang="zh-CN" sz="2800" b="1" i="1" baseline="30000">
                <a:solidFill>
                  <a:srgbClr val="CC0000"/>
                </a:solidFill>
                <a:latin typeface="Times New Roman" panose="02020603050405020304" pitchFamily="18" charset="0"/>
                <a:cs typeface="Times New Roman" panose="02020603050405020304" pitchFamily="18" charset="0"/>
              </a:rPr>
              <a:t>n</a:t>
            </a:r>
            <a:r>
              <a:rPr lang="en-US" altLang="zh-CN" sz="2800" b="1">
                <a:solidFill>
                  <a:srgbClr val="CC0000"/>
                </a:solidFill>
                <a:latin typeface="Times New Roman" panose="02020603050405020304" pitchFamily="18" charset="0"/>
                <a:cs typeface="Times New Roman" panose="02020603050405020304" pitchFamily="18" charset="0"/>
              </a:rPr>
              <a:t>,  (</a:t>
            </a:r>
            <a:r>
              <a:rPr lang="en-US" altLang="zh-CN" sz="2800" b="1" i="1">
                <a:solidFill>
                  <a:srgbClr val="CC0000"/>
                </a:solidFill>
                <a:latin typeface="Times New Roman" panose="02020603050405020304" pitchFamily="18" charset="0"/>
                <a:cs typeface="Times New Roman" panose="02020603050405020304" pitchFamily="18" charset="0"/>
              </a:rPr>
              <a:t>n </a:t>
            </a:r>
            <a:r>
              <a:rPr lang="en-US" altLang="zh-CN" sz="2800" b="1">
                <a:solidFill>
                  <a:srgbClr val="CC0000"/>
                </a:solidFill>
                <a:latin typeface="Times New Roman" panose="02020603050405020304" pitchFamily="18" charset="0"/>
                <a:cs typeface="Times New Roman" panose="02020603050405020304" pitchFamily="18" charset="0"/>
              </a:rPr>
              <a:t>= 0, 1, 2…)</a:t>
            </a:r>
            <a:endParaRPr lang="en-US" altLang="zh-CN" sz="28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98721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71071"/>
                                        </p:tgtEl>
                                        <p:attrNameLst>
                                          <p:attrName>style.visibility</p:attrName>
                                        </p:attrNameLst>
                                      </p:cBhvr>
                                      <p:to>
                                        <p:strVal val="visible"/>
                                      </p:to>
                                    </p:set>
                                    <p:animEffect transition="in" filter="wipe(left)">
                                      <p:cBhvr>
                                        <p:cTn id="12" dur="500"/>
                                        <p:tgtEl>
                                          <p:spTgt spid="47107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71067"/>
                                        </p:tgtEl>
                                        <p:attrNameLst>
                                          <p:attrName>style.visibility</p:attrName>
                                        </p:attrNameLst>
                                      </p:cBhvr>
                                      <p:to>
                                        <p:strVal val="visible"/>
                                      </p:to>
                                    </p:set>
                                    <p:animEffect transition="in" filter="wipe(left)">
                                      <p:cBhvr>
                                        <p:cTn id="17" dur="500"/>
                                        <p:tgtEl>
                                          <p:spTgt spid="47106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471068"/>
                                        </p:tgtEl>
                                        <p:attrNameLst>
                                          <p:attrName>style.visibility</p:attrName>
                                        </p:attrNameLst>
                                      </p:cBhvr>
                                      <p:to>
                                        <p:strVal val="visible"/>
                                      </p:to>
                                    </p:set>
                                    <p:animEffect transition="in" filter="wipe(up)">
                                      <p:cBhvr>
                                        <p:cTn id="27" dur="500"/>
                                        <p:tgtEl>
                                          <p:spTgt spid="47106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71069"/>
                                        </p:tgtEl>
                                        <p:attrNameLst>
                                          <p:attrName>style.visibility</p:attrName>
                                        </p:attrNameLst>
                                      </p:cBhvr>
                                      <p:to>
                                        <p:strVal val="visible"/>
                                      </p:to>
                                    </p:set>
                                    <p:animEffect transition="in" filter="wipe(left)">
                                      <p:cBhvr>
                                        <p:cTn id="32" dur="500"/>
                                        <p:tgtEl>
                                          <p:spTgt spid="47106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71070"/>
                                        </p:tgtEl>
                                        <p:attrNameLst>
                                          <p:attrName>style.visibility</p:attrName>
                                        </p:attrNameLst>
                                      </p:cBhvr>
                                      <p:to>
                                        <p:strVal val="visible"/>
                                      </p:to>
                                    </p:set>
                                    <p:animEffect transition="in" filter="wipe(left)">
                                      <p:cBhvr>
                                        <p:cTn id="37" dur="500"/>
                                        <p:tgtEl>
                                          <p:spTgt spid="47107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71078"/>
                                        </p:tgtEl>
                                        <p:attrNameLst>
                                          <p:attrName>style.visibility</p:attrName>
                                        </p:attrNameLst>
                                      </p:cBhvr>
                                      <p:to>
                                        <p:strVal val="visible"/>
                                      </p:to>
                                    </p:set>
                                    <p:animEffect transition="in" filter="wipe(left)">
                                      <p:cBhvr>
                                        <p:cTn id="42" dur="500"/>
                                        <p:tgtEl>
                                          <p:spTgt spid="471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67" grpId="0" autoUpdateAnimBg="0"/>
      <p:bldP spid="471068" grpId="0" animBg="1"/>
      <p:bldP spid="471069" grpId="0" animBg="1"/>
      <p:bldP spid="471070" grpId="0" animBg="1"/>
      <p:bldP spid="471071" grpId="0" autoUpdateAnimBg="0"/>
      <p:bldP spid="471078"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ChangeArrowheads="1"/>
          </p:cNvSpPr>
          <p:nvPr/>
        </p:nvSpPr>
        <p:spPr bwMode="auto">
          <a:xfrm>
            <a:off x="468313" y="677863"/>
            <a:ext cx="5262562" cy="519112"/>
          </a:xfrm>
          <a:prstGeom prst="rect">
            <a:avLst/>
          </a:prstGeom>
          <a:noFill/>
          <a:ln w="9525">
            <a:noFill/>
            <a:miter lim="800000"/>
            <a:headEnd/>
            <a:tailEnd/>
          </a:ln>
          <a:effectLst/>
        </p:spPr>
        <p:txBody>
          <a:bodyPr>
            <a:spAutoFit/>
          </a:bodyPr>
          <a:lstStyle/>
          <a:p>
            <a:pPr>
              <a:defRPr/>
            </a:pPr>
            <a:r>
              <a:rPr lang="en-US" altLang="zh-CN" sz="2800" b="1">
                <a:solidFill>
                  <a:srgbClr val="005800"/>
                </a:solidFill>
                <a:latin typeface="Times New Roman" panose="02020603050405020304" pitchFamily="18" charset="0"/>
                <a:cs typeface="Times New Roman" panose="02020603050405020304" pitchFamily="18" charset="0"/>
              </a:rPr>
              <a:t>(3) </a:t>
            </a:r>
            <a:r>
              <a:rPr lang="zh-CN" altLang="en-US" sz="2800" b="1">
                <a:solidFill>
                  <a:srgbClr val="005800"/>
                </a:solidFill>
                <a:latin typeface="Times New Roman" panose="02020603050405020304" pitchFamily="18" charset="0"/>
                <a:cs typeface="Times New Roman" panose="02020603050405020304" pitchFamily="18" charset="0"/>
              </a:rPr>
              <a:t>应用卡诺图化简逻辑函数</a:t>
            </a:r>
          </a:p>
        </p:txBody>
      </p:sp>
      <p:grpSp>
        <p:nvGrpSpPr>
          <p:cNvPr id="20490" name="Group 3"/>
          <p:cNvGrpSpPr>
            <a:grpSpLocks/>
          </p:cNvGrpSpPr>
          <p:nvPr/>
        </p:nvGrpSpPr>
        <p:grpSpPr bwMode="auto">
          <a:xfrm>
            <a:off x="1447800" y="1346200"/>
            <a:ext cx="3352800" cy="1820863"/>
            <a:chOff x="1152" y="1616"/>
            <a:chExt cx="2112" cy="1147"/>
          </a:xfrm>
        </p:grpSpPr>
        <p:sp>
          <p:nvSpPr>
            <p:cNvPr id="472068" name="Line 4"/>
            <p:cNvSpPr>
              <a:spLocks noChangeShapeType="1"/>
            </p:cNvSpPr>
            <p:nvPr/>
          </p:nvSpPr>
          <p:spPr bwMode="auto">
            <a:xfrm flipH="1" flipV="1">
              <a:off x="1296" y="1754"/>
              <a:ext cx="240" cy="240"/>
            </a:xfrm>
            <a:prstGeom prst="line">
              <a:avLst/>
            </a:prstGeom>
            <a:noFill/>
            <a:ln w="28575">
              <a:solidFill>
                <a:srgbClr val="00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20500" name="Text Box 5"/>
            <p:cNvSpPr txBox="1">
              <a:spLocks noChangeArrowheads="1"/>
            </p:cNvSpPr>
            <p:nvPr/>
          </p:nvSpPr>
          <p:spPr bwMode="auto">
            <a:xfrm>
              <a:off x="1152" y="1760"/>
              <a:ext cx="336"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zh-CN" b="1" i="1">
                  <a:latin typeface="Times New Roman" panose="02020603050405020304" pitchFamily="18" charset="0"/>
                  <a:cs typeface="Times New Roman" panose="02020603050405020304" pitchFamily="18" charset="0"/>
                </a:rPr>
                <a:t>A</a:t>
              </a:r>
              <a:endParaRPr lang="en-US" altLang="zh-CN" sz="2800" b="1">
                <a:latin typeface="Times New Roman" panose="02020603050405020304" pitchFamily="18" charset="0"/>
                <a:cs typeface="Times New Roman" panose="02020603050405020304" pitchFamily="18" charset="0"/>
              </a:endParaRPr>
            </a:p>
          </p:txBody>
        </p:sp>
        <p:sp>
          <p:nvSpPr>
            <p:cNvPr id="20501" name="Text Box 6"/>
            <p:cNvSpPr txBox="1">
              <a:spLocks noChangeArrowheads="1"/>
            </p:cNvSpPr>
            <p:nvPr/>
          </p:nvSpPr>
          <p:spPr bwMode="auto">
            <a:xfrm>
              <a:off x="1296" y="1616"/>
              <a:ext cx="432"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zh-CN" b="1" i="1">
                  <a:latin typeface="Times New Roman" panose="02020603050405020304" pitchFamily="18" charset="0"/>
                  <a:cs typeface="Times New Roman" panose="02020603050405020304" pitchFamily="18" charset="0"/>
                </a:rPr>
                <a:t>BC</a:t>
              </a:r>
              <a:endParaRPr lang="en-US" altLang="zh-CN" sz="2800" b="1" i="1">
                <a:latin typeface="Times New Roman" panose="02020603050405020304" pitchFamily="18" charset="0"/>
                <a:cs typeface="Times New Roman" panose="02020603050405020304" pitchFamily="18" charset="0"/>
              </a:endParaRPr>
            </a:p>
          </p:txBody>
        </p:sp>
        <p:sp>
          <p:nvSpPr>
            <p:cNvPr id="472071" name="Rectangle 7"/>
            <p:cNvSpPr>
              <a:spLocks noChangeArrowheads="1"/>
            </p:cNvSpPr>
            <p:nvPr/>
          </p:nvSpPr>
          <p:spPr bwMode="auto">
            <a:xfrm>
              <a:off x="1536" y="1995"/>
              <a:ext cx="864" cy="768"/>
            </a:xfrm>
            <a:prstGeom prst="rect">
              <a:avLst/>
            </a:prstGeom>
            <a:noFill/>
            <a:ln w="28575">
              <a:solidFill>
                <a:srgbClr val="0000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2072" name="Line 8"/>
            <p:cNvSpPr>
              <a:spLocks noChangeShapeType="1"/>
            </p:cNvSpPr>
            <p:nvPr/>
          </p:nvSpPr>
          <p:spPr bwMode="auto">
            <a:xfrm>
              <a:off x="1536" y="2379"/>
              <a:ext cx="864" cy="0"/>
            </a:xfrm>
            <a:prstGeom prst="line">
              <a:avLst/>
            </a:prstGeom>
            <a:noFill/>
            <a:ln w="28575">
              <a:solidFill>
                <a:srgbClr val="00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2073" name="Line 9"/>
            <p:cNvSpPr>
              <a:spLocks noChangeShapeType="1"/>
            </p:cNvSpPr>
            <p:nvPr/>
          </p:nvSpPr>
          <p:spPr bwMode="auto">
            <a:xfrm>
              <a:off x="1968" y="1995"/>
              <a:ext cx="0" cy="768"/>
            </a:xfrm>
            <a:prstGeom prst="line">
              <a:avLst/>
            </a:prstGeom>
            <a:noFill/>
            <a:ln w="28575">
              <a:solidFill>
                <a:srgbClr val="00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20505" name="Text Box 10"/>
            <p:cNvSpPr txBox="1">
              <a:spLocks noChangeArrowheads="1"/>
            </p:cNvSpPr>
            <p:nvPr/>
          </p:nvSpPr>
          <p:spPr bwMode="auto">
            <a:xfrm>
              <a:off x="1536" y="1760"/>
              <a:ext cx="432"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en-US" b="1">
                  <a:latin typeface="Times New Roman" panose="02020603050405020304" pitchFamily="18" charset="0"/>
                  <a:cs typeface="Times New Roman" panose="02020603050405020304" pitchFamily="18" charset="0"/>
                </a:rPr>
                <a:t>00</a:t>
              </a:r>
              <a:endParaRPr lang="en-US" altLang="zh-CN" b="1">
                <a:latin typeface="Times New Roman" panose="02020603050405020304" pitchFamily="18" charset="0"/>
                <a:cs typeface="Times New Roman" panose="02020603050405020304" pitchFamily="18" charset="0"/>
              </a:endParaRPr>
            </a:p>
          </p:txBody>
        </p:sp>
        <p:sp>
          <p:nvSpPr>
            <p:cNvPr id="20506" name="Text Box 11"/>
            <p:cNvSpPr txBox="1">
              <a:spLocks noChangeArrowheads="1"/>
            </p:cNvSpPr>
            <p:nvPr/>
          </p:nvSpPr>
          <p:spPr bwMode="auto">
            <a:xfrm>
              <a:off x="1248" y="2432"/>
              <a:ext cx="336"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en-US" b="1">
                  <a:latin typeface="Times New Roman" panose="02020603050405020304" pitchFamily="18" charset="0"/>
                  <a:cs typeface="Times New Roman" panose="02020603050405020304" pitchFamily="18" charset="0"/>
                </a:rPr>
                <a:t>1</a:t>
              </a:r>
              <a:endParaRPr lang="en-US" altLang="zh-CN" b="1">
                <a:latin typeface="Times New Roman" panose="02020603050405020304" pitchFamily="18" charset="0"/>
                <a:cs typeface="Times New Roman" panose="02020603050405020304" pitchFamily="18" charset="0"/>
              </a:endParaRPr>
            </a:p>
          </p:txBody>
        </p:sp>
        <p:sp>
          <p:nvSpPr>
            <p:cNvPr id="20507" name="Text Box 12"/>
            <p:cNvSpPr txBox="1">
              <a:spLocks noChangeArrowheads="1"/>
            </p:cNvSpPr>
            <p:nvPr/>
          </p:nvSpPr>
          <p:spPr bwMode="auto">
            <a:xfrm>
              <a:off x="1248" y="2075"/>
              <a:ext cx="336"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en-US" b="1">
                  <a:latin typeface="Times New Roman" panose="02020603050405020304" pitchFamily="18" charset="0"/>
                  <a:cs typeface="Times New Roman" panose="02020603050405020304" pitchFamily="18" charset="0"/>
                </a:rPr>
                <a:t>0</a:t>
              </a:r>
              <a:endParaRPr lang="en-US" altLang="zh-CN" sz="2800" b="1">
                <a:latin typeface="Times New Roman" panose="02020603050405020304" pitchFamily="18" charset="0"/>
                <a:cs typeface="Times New Roman" panose="02020603050405020304" pitchFamily="18" charset="0"/>
              </a:endParaRPr>
            </a:p>
          </p:txBody>
        </p:sp>
        <p:sp>
          <p:nvSpPr>
            <p:cNvPr id="472077" name="Rectangle 13"/>
            <p:cNvSpPr>
              <a:spLocks noChangeArrowheads="1"/>
            </p:cNvSpPr>
            <p:nvPr/>
          </p:nvSpPr>
          <p:spPr bwMode="auto">
            <a:xfrm>
              <a:off x="2400" y="1995"/>
              <a:ext cx="864" cy="768"/>
            </a:xfrm>
            <a:prstGeom prst="rect">
              <a:avLst/>
            </a:prstGeom>
            <a:noFill/>
            <a:ln w="28575">
              <a:solidFill>
                <a:srgbClr val="0000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2078" name="Line 14"/>
            <p:cNvSpPr>
              <a:spLocks noChangeShapeType="1"/>
            </p:cNvSpPr>
            <p:nvPr/>
          </p:nvSpPr>
          <p:spPr bwMode="auto">
            <a:xfrm>
              <a:off x="2400" y="2379"/>
              <a:ext cx="864" cy="0"/>
            </a:xfrm>
            <a:prstGeom prst="line">
              <a:avLst/>
            </a:prstGeom>
            <a:noFill/>
            <a:ln w="28575">
              <a:solidFill>
                <a:srgbClr val="00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2079" name="Line 15"/>
            <p:cNvSpPr>
              <a:spLocks noChangeShapeType="1"/>
            </p:cNvSpPr>
            <p:nvPr/>
          </p:nvSpPr>
          <p:spPr bwMode="auto">
            <a:xfrm>
              <a:off x="2832" y="1995"/>
              <a:ext cx="0" cy="768"/>
            </a:xfrm>
            <a:prstGeom prst="line">
              <a:avLst/>
            </a:prstGeom>
            <a:noFill/>
            <a:ln w="28575">
              <a:solidFill>
                <a:srgbClr val="00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20511" name="Text Box 16"/>
            <p:cNvSpPr txBox="1">
              <a:spLocks noChangeArrowheads="1"/>
            </p:cNvSpPr>
            <p:nvPr/>
          </p:nvSpPr>
          <p:spPr bwMode="auto">
            <a:xfrm>
              <a:off x="1968" y="1739"/>
              <a:ext cx="432"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en-US" b="1">
                  <a:latin typeface="Times New Roman" panose="02020603050405020304" pitchFamily="18" charset="0"/>
                  <a:cs typeface="Times New Roman" panose="02020603050405020304" pitchFamily="18" charset="0"/>
                </a:rPr>
                <a:t>01</a:t>
              </a:r>
              <a:endParaRPr lang="en-US" altLang="zh-CN" b="1">
                <a:latin typeface="Times New Roman" panose="02020603050405020304" pitchFamily="18" charset="0"/>
                <a:cs typeface="Times New Roman" panose="02020603050405020304" pitchFamily="18" charset="0"/>
              </a:endParaRPr>
            </a:p>
          </p:txBody>
        </p:sp>
        <p:sp>
          <p:nvSpPr>
            <p:cNvPr id="20512" name="Text Box 17"/>
            <p:cNvSpPr txBox="1">
              <a:spLocks noChangeArrowheads="1"/>
            </p:cNvSpPr>
            <p:nvPr/>
          </p:nvSpPr>
          <p:spPr bwMode="auto">
            <a:xfrm>
              <a:off x="2400" y="1739"/>
              <a:ext cx="432"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en-US" b="1">
                  <a:latin typeface="Times New Roman" panose="02020603050405020304" pitchFamily="18" charset="0"/>
                  <a:cs typeface="Times New Roman" panose="02020603050405020304" pitchFamily="18" charset="0"/>
                </a:rPr>
                <a:t>11</a:t>
              </a:r>
              <a:endParaRPr lang="en-US" altLang="zh-CN" b="1">
                <a:latin typeface="Times New Roman" panose="02020603050405020304" pitchFamily="18" charset="0"/>
                <a:cs typeface="Times New Roman" panose="02020603050405020304" pitchFamily="18" charset="0"/>
              </a:endParaRPr>
            </a:p>
          </p:txBody>
        </p:sp>
        <p:sp>
          <p:nvSpPr>
            <p:cNvPr id="20513" name="Text Box 18"/>
            <p:cNvSpPr txBox="1">
              <a:spLocks noChangeArrowheads="1"/>
            </p:cNvSpPr>
            <p:nvPr/>
          </p:nvSpPr>
          <p:spPr bwMode="auto">
            <a:xfrm>
              <a:off x="2832" y="1739"/>
              <a:ext cx="432"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en-US" b="1">
                  <a:latin typeface="Times New Roman" panose="02020603050405020304" pitchFamily="18" charset="0"/>
                  <a:cs typeface="Times New Roman" panose="02020603050405020304" pitchFamily="18" charset="0"/>
                </a:rPr>
                <a:t>10</a:t>
              </a:r>
              <a:endParaRPr lang="en-US" altLang="zh-CN" b="1">
                <a:latin typeface="Times New Roman" panose="02020603050405020304" pitchFamily="18" charset="0"/>
                <a:cs typeface="Times New Roman" panose="02020603050405020304" pitchFamily="18" charset="0"/>
              </a:endParaRPr>
            </a:p>
          </p:txBody>
        </p:sp>
        <p:sp>
          <p:nvSpPr>
            <p:cNvPr id="20514" name="Rectangle 19"/>
            <p:cNvSpPr>
              <a:spLocks noChangeArrowheads="1"/>
            </p:cNvSpPr>
            <p:nvPr/>
          </p:nvSpPr>
          <p:spPr bwMode="auto">
            <a:xfrm>
              <a:off x="2507" y="2016"/>
              <a:ext cx="190" cy="250"/>
            </a:xfrm>
            <a:prstGeom prst="rect">
              <a:avLst/>
            </a:prstGeom>
            <a:noFill/>
            <a:ln w="9525">
              <a:noFill/>
              <a:miter lim="800000"/>
              <a:headEnd/>
              <a:tailEnd/>
            </a:ln>
          </p:spPr>
          <p:txBody>
            <a:bodyPr wrap="none">
              <a:spAutoFit/>
            </a:bodyPr>
            <a:lstStyle/>
            <a:p>
              <a:pPr algn="ctr">
                <a:lnSpc>
                  <a:spcPct val="110000"/>
                </a:lnSpc>
                <a:spcBef>
                  <a:spcPct val="10000"/>
                </a:spcBef>
                <a:defRPr/>
              </a:pPr>
              <a:r>
                <a:rPr lang="en-US" altLang="en-US" b="1">
                  <a:latin typeface="Times New Roman" panose="02020603050405020304" pitchFamily="18" charset="0"/>
                  <a:cs typeface="Times New Roman" panose="02020603050405020304" pitchFamily="18" charset="0"/>
                </a:rPr>
                <a:t>1</a:t>
              </a:r>
              <a:endParaRPr lang="en-US" altLang="zh-CN" b="1">
                <a:latin typeface="Times New Roman" panose="02020603050405020304" pitchFamily="18" charset="0"/>
                <a:cs typeface="Times New Roman" panose="02020603050405020304" pitchFamily="18" charset="0"/>
              </a:endParaRPr>
            </a:p>
          </p:txBody>
        </p:sp>
        <p:sp>
          <p:nvSpPr>
            <p:cNvPr id="20515" name="Rectangle 20"/>
            <p:cNvSpPr>
              <a:spLocks noChangeArrowheads="1"/>
            </p:cNvSpPr>
            <p:nvPr/>
          </p:nvSpPr>
          <p:spPr bwMode="auto">
            <a:xfrm>
              <a:off x="2939" y="2400"/>
              <a:ext cx="190" cy="250"/>
            </a:xfrm>
            <a:prstGeom prst="rect">
              <a:avLst/>
            </a:prstGeom>
            <a:noFill/>
            <a:ln w="9525">
              <a:noFill/>
              <a:miter lim="800000"/>
              <a:headEnd/>
              <a:tailEnd/>
            </a:ln>
          </p:spPr>
          <p:txBody>
            <a:bodyPr wrap="none">
              <a:spAutoFit/>
            </a:bodyPr>
            <a:lstStyle/>
            <a:p>
              <a:pPr algn="ctr">
                <a:lnSpc>
                  <a:spcPct val="110000"/>
                </a:lnSpc>
                <a:spcBef>
                  <a:spcPct val="10000"/>
                </a:spcBef>
                <a:defRPr/>
              </a:pPr>
              <a:r>
                <a:rPr lang="en-US" altLang="en-US" b="1">
                  <a:latin typeface="Times New Roman" panose="02020603050405020304" pitchFamily="18" charset="0"/>
                  <a:cs typeface="Times New Roman" panose="02020603050405020304" pitchFamily="18" charset="0"/>
                </a:rPr>
                <a:t>1</a:t>
              </a:r>
              <a:endParaRPr lang="en-US" altLang="zh-CN" b="1">
                <a:latin typeface="Times New Roman" panose="02020603050405020304" pitchFamily="18" charset="0"/>
                <a:cs typeface="Times New Roman" panose="02020603050405020304" pitchFamily="18" charset="0"/>
              </a:endParaRPr>
            </a:p>
          </p:txBody>
        </p:sp>
        <p:sp>
          <p:nvSpPr>
            <p:cNvPr id="20516" name="Rectangle 21"/>
            <p:cNvSpPr>
              <a:spLocks noChangeArrowheads="1"/>
            </p:cNvSpPr>
            <p:nvPr/>
          </p:nvSpPr>
          <p:spPr bwMode="auto">
            <a:xfrm>
              <a:off x="2123" y="2400"/>
              <a:ext cx="190" cy="250"/>
            </a:xfrm>
            <a:prstGeom prst="rect">
              <a:avLst/>
            </a:prstGeom>
            <a:noFill/>
            <a:ln w="9525">
              <a:noFill/>
              <a:miter lim="800000"/>
              <a:headEnd/>
              <a:tailEnd/>
            </a:ln>
          </p:spPr>
          <p:txBody>
            <a:bodyPr wrap="none">
              <a:spAutoFit/>
            </a:bodyPr>
            <a:lstStyle/>
            <a:p>
              <a:pPr algn="ctr">
                <a:lnSpc>
                  <a:spcPct val="110000"/>
                </a:lnSpc>
                <a:spcBef>
                  <a:spcPct val="10000"/>
                </a:spcBef>
                <a:defRPr/>
              </a:pPr>
              <a:r>
                <a:rPr lang="en-US" altLang="en-US" b="1">
                  <a:latin typeface="Times New Roman" panose="02020603050405020304" pitchFamily="18" charset="0"/>
                  <a:cs typeface="Times New Roman" panose="02020603050405020304" pitchFamily="18" charset="0"/>
                </a:rPr>
                <a:t>1</a:t>
              </a:r>
              <a:endParaRPr lang="en-US" altLang="zh-CN" b="1">
                <a:latin typeface="Times New Roman" panose="02020603050405020304" pitchFamily="18" charset="0"/>
                <a:cs typeface="Times New Roman" panose="02020603050405020304" pitchFamily="18" charset="0"/>
              </a:endParaRPr>
            </a:p>
          </p:txBody>
        </p:sp>
        <p:sp>
          <p:nvSpPr>
            <p:cNvPr id="20517" name="Rectangle 22"/>
            <p:cNvSpPr>
              <a:spLocks noChangeArrowheads="1"/>
            </p:cNvSpPr>
            <p:nvPr/>
          </p:nvSpPr>
          <p:spPr bwMode="auto">
            <a:xfrm>
              <a:off x="2507" y="2400"/>
              <a:ext cx="190" cy="250"/>
            </a:xfrm>
            <a:prstGeom prst="rect">
              <a:avLst/>
            </a:prstGeom>
            <a:noFill/>
            <a:ln w="9525">
              <a:noFill/>
              <a:miter lim="800000"/>
              <a:headEnd/>
              <a:tailEnd/>
            </a:ln>
          </p:spPr>
          <p:txBody>
            <a:bodyPr wrap="none">
              <a:spAutoFit/>
            </a:bodyPr>
            <a:lstStyle/>
            <a:p>
              <a:pPr algn="ctr">
                <a:lnSpc>
                  <a:spcPct val="110000"/>
                </a:lnSpc>
                <a:spcBef>
                  <a:spcPct val="10000"/>
                </a:spcBef>
                <a:defRPr/>
              </a:pPr>
              <a:r>
                <a:rPr lang="en-US" altLang="en-US" b="1">
                  <a:latin typeface="Times New Roman" panose="02020603050405020304" pitchFamily="18" charset="0"/>
                  <a:cs typeface="Times New Roman" panose="02020603050405020304" pitchFamily="18" charset="0"/>
                </a:rPr>
                <a:t>1</a:t>
              </a:r>
              <a:endParaRPr lang="en-US" altLang="zh-CN" b="1">
                <a:latin typeface="Times New Roman" panose="02020603050405020304" pitchFamily="18" charset="0"/>
                <a:cs typeface="Times New Roman" panose="02020603050405020304" pitchFamily="18" charset="0"/>
              </a:endParaRPr>
            </a:p>
          </p:txBody>
        </p:sp>
      </p:grpSp>
      <p:sp>
        <p:nvSpPr>
          <p:cNvPr id="20491" name="Rectangle 23"/>
          <p:cNvSpPr>
            <a:spLocks noChangeArrowheads="1"/>
          </p:cNvSpPr>
          <p:nvPr/>
        </p:nvSpPr>
        <p:spPr bwMode="auto">
          <a:xfrm>
            <a:off x="811213" y="1295400"/>
            <a:ext cx="901700" cy="561975"/>
          </a:xfrm>
          <a:prstGeom prst="rect">
            <a:avLst/>
          </a:prstGeom>
          <a:noFill/>
          <a:ln w="9525">
            <a:noFill/>
            <a:miter lim="800000"/>
            <a:headEnd/>
            <a:tailEnd/>
          </a:ln>
        </p:spPr>
        <p:txBody>
          <a:bodyPr wrap="none">
            <a:spAutoFit/>
          </a:bodyPr>
          <a:lstStyle/>
          <a:p>
            <a:pPr algn="ctr">
              <a:lnSpc>
                <a:spcPct val="110000"/>
              </a:lnSpc>
              <a:spcBef>
                <a:spcPct val="10000"/>
              </a:spcBef>
              <a:defRPr/>
            </a:pPr>
            <a:r>
              <a:rPr lang="zh-CN" altLang="en-US" sz="2800" b="1">
                <a:solidFill>
                  <a:schemeClr val="tx2"/>
                </a:solidFill>
                <a:latin typeface="Times New Roman" panose="02020603050405020304" pitchFamily="18" charset="0"/>
                <a:cs typeface="Times New Roman" panose="02020603050405020304" pitchFamily="18" charset="0"/>
              </a:rPr>
              <a:t>解：</a:t>
            </a:r>
          </a:p>
        </p:txBody>
      </p:sp>
      <p:sp>
        <p:nvSpPr>
          <p:cNvPr id="472088" name="Oval 24"/>
          <p:cNvSpPr>
            <a:spLocks noChangeArrowheads="1"/>
          </p:cNvSpPr>
          <p:nvPr/>
        </p:nvSpPr>
        <p:spPr bwMode="auto">
          <a:xfrm>
            <a:off x="3581400" y="2057400"/>
            <a:ext cx="381000" cy="990600"/>
          </a:xfrm>
          <a:prstGeom prst="ellipse">
            <a:avLst/>
          </a:prstGeom>
          <a:noFill/>
          <a:ln w="28575">
            <a:solidFill>
              <a:srgbClr val="CC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2089" name="Oval 25"/>
          <p:cNvSpPr>
            <a:spLocks noChangeArrowheads="1"/>
          </p:cNvSpPr>
          <p:nvPr/>
        </p:nvSpPr>
        <p:spPr bwMode="auto">
          <a:xfrm>
            <a:off x="2895600" y="2667000"/>
            <a:ext cx="1143000" cy="381000"/>
          </a:xfrm>
          <a:prstGeom prst="ellipse">
            <a:avLst/>
          </a:prstGeom>
          <a:noFill/>
          <a:ln w="28575">
            <a:solidFill>
              <a:srgbClr val="CC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2090" name="Oval 26"/>
          <p:cNvSpPr>
            <a:spLocks noChangeArrowheads="1"/>
          </p:cNvSpPr>
          <p:nvPr/>
        </p:nvSpPr>
        <p:spPr bwMode="auto">
          <a:xfrm>
            <a:off x="3505200" y="2667000"/>
            <a:ext cx="1143000" cy="381000"/>
          </a:xfrm>
          <a:prstGeom prst="ellipse">
            <a:avLst/>
          </a:prstGeom>
          <a:noFill/>
          <a:ln w="28575">
            <a:solidFill>
              <a:srgbClr val="CC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2091" name="Rectangle 27"/>
          <p:cNvSpPr>
            <a:spLocks noChangeArrowheads="1"/>
          </p:cNvSpPr>
          <p:nvPr/>
        </p:nvSpPr>
        <p:spPr bwMode="auto">
          <a:xfrm>
            <a:off x="5064125" y="2078038"/>
            <a:ext cx="3756025" cy="561975"/>
          </a:xfrm>
          <a:prstGeom prst="rect">
            <a:avLst/>
          </a:prstGeom>
          <a:noFill/>
          <a:ln w="9525">
            <a:noFill/>
            <a:miter lim="800000"/>
            <a:headEnd/>
            <a:tailEnd/>
          </a:ln>
        </p:spPr>
        <p:txBody>
          <a:bodyPr wrap="none">
            <a:spAutoFit/>
          </a:bodyPr>
          <a:lstStyle/>
          <a:p>
            <a:pPr algn="ctr">
              <a:lnSpc>
                <a:spcPct val="110000"/>
              </a:lnSpc>
              <a:spcBef>
                <a:spcPct val="10000"/>
              </a:spcBef>
              <a:defRPr/>
            </a:pPr>
            <a:r>
              <a:rPr lang="zh-CN" altLang="en-US" sz="2800" b="1">
                <a:latin typeface="Times New Roman" panose="02020603050405020304" pitchFamily="18" charset="0"/>
                <a:cs typeface="Times New Roman" panose="02020603050405020304" pitchFamily="18" charset="0"/>
              </a:rPr>
              <a:t>三个圈最小项分别为：</a:t>
            </a:r>
          </a:p>
        </p:txBody>
      </p:sp>
      <p:sp>
        <p:nvSpPr>
          <p:cNvPr id="472092" name="Rectangle 28"/>
          <p:cNvSpPr>
            <a:spLocks noChangeArrowheads="1"/>
          </p:cNvSpPr>
          <p:nvPr/>
        </p:nvSpPr>
        <p:spPr bwMode="auto">
          <a:xfrm>
            <a:off x="5308968" y="1412875"/>
            <a:ext cx="2353529" cy="634020"/>
          </a:xfrm>
          <a:prstGeom prst="rect">
            <a:avLst/>
          </a:prstGeom>
          <a:noFill/>
          <a:ln w="9525">
            <a:noFill/>
            <a:miter lim="800000"/>
            <a:headEnd/>
            <a:tailEnd/>
          </a:ln>
        </p:spPr>
        <p:txBody>
          <a:bodyPr wrap="none">
            <a:spAutoFit/>
          </a:bodyPr>
          <a:lstStyle/>
          <a:p>
            <a:pPr algn="ctr">
              <a:lnSpc>
                <a:spcPct val="110000"/>
              </a:lnSpc>
              <a:spcBef>
                <a:spcPct val="10000"/>
              </a:spcBef>
              <a:defRPr/>
            </a:pPr>
            <a:r>
              <a:rPr lang="en-US" altLang="zh-CN" sz="3200" b="1">
                <a:latin typeface="Times New Roman" panose="02020603050405020304" pitchFamily="18" charset="0"/>
                <a:cs typeface="Times New Roman" panose="02020603050405020304" pitchFamily="18" charset="0"/>
                <a:sym typeface="Wingdings" pitchFamily="2" charset="2"/>
              </a:rPr>
              <a:t></a:t>
            </a:r>
            <a:r>
              <a:rPr lang="zh-CN" altLang="en-US" sz="2800" b="1">
                <a:latin typeface="Times New Roman" panose="02020603050405020304" pitchFamily="18" charset="0"/>
                <a:cs typeface="Times New Roman" panose="02020603050405020304" pitchFamily="18" charset="0"/>
              </a:rPr>
              <a:t>合并最小项</a:t>
            </a:r>
          </a:p>
        </p:txBody>
      </p:sp>
      <p:graphicFrame>
        <p:nvGraphicFramePr>
          <p:cNvPr id="472093" name="Object 29"/>
          <p:cNvGraphicFramePr>
            <a:graphicFrameLocks noChangeAspect="1"/>
          </p:cNvGraphicFramePr>
          <p:nvPr>
            <p:extLst/>
          </p:nvPr>
        </p:nvGraphicFramePr>
        <p:xfrm>
          <a:off x="5181600" y="3373438"/>
          <a:ext cx="2333625" cy="533400"/>
        </p:xfrm>
        <a:graphic>
          <a:graphicData uri="http://schemas.openxmlformats.org/presentationml/2006/ole">
            <mc:AlternateContent xmlns:mc="http://schemas.openxmlformats.org/markup-compatibility/2006">
              <mc:Choice xmlns:v="urn:schemas-microsoft-com:vml" Requires="v">
                <p:oleObj spid="_x0000_s18455" name="公式" r:id="rId3" imgW="863280" imgH="203040" progId="Equation.3">
                  <p:embed/>
                </p:oleObj>
              </mc:Choice>
              <mc:Fallback>
                <p:oleObj name="公式" r:id="rId3" imgW="863280" imgH="203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3373438"/>
                        <a:ext cx="233362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2094" name="Object 30"/>
          <p:cNvGraphicFramePr>
            <a:graphicFrameLocks noChangeAspect="1"/>
          </p:cNvGraphicFramePr>
          <p:nvPr>
            <p:extLst/>
          </p:nvPr>
        </p:nvGraphicFramePr>
        <p:xfrm>
          <a:off x="5181600" y="2687638"/>
          <a:ext cx="2333625" cy="533400"/>
        </p:xfrm>
        <a:graphic>
          <a:graphicData uri="http://schemas.openxmlformats.org/presentationml/2006/ole">
            <mc:AlternateContent xmlns:mc="http://schemas.openxmlformats.org/markup-compatibility/2006">
              <mc:Choice xmlns:v="urn:schemas-microsoft-com:vml" Requires="v">
                <p:oleObj spid="_x0000_s18456" name="公式" r:id="rId5" imgW="863280" imgH="203040" progId="Equation.3">
                  <p:embed/>
                </p:oleObj>
              </mc:Choice>
              <mc:Fallback>
                <p:oleObj name="公式" r:id="rId5" imgW="863280" imgH="203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1600" y="2687638"/>
                        <a:ext cx="233362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2095" name="Object 31"/>
          <p:cNvGraphicFramePr>
            <a:graphicFrameLocks noChangeAspect="1"/>
          </p:cNvGraphicFramePr>
          <p:nvPr>
            <p:extLst/>
          </p:nvPr>
        </p:nvGraphicFramePr>
        <p:xfrm>
          <a:off x="5162550" y="4059238"/>
          <a:ext cx="2333625" cy="533400"/>
        </p:xfrm>
        <a:graphic>
          <a:graphicData uri="http://schemas.openxmlformats.org/presentationml/2006/ole">
            <mc:AlternateContent xmlns:mc="http://schemas.openxmlformats.org/markup-compatibility/2006">
              <mc:Choice xmlns:v="urn:schemas-microsoft-com:vml" Requires="v">
                <p:oleObj spid="_x0000_s18457" name="公式" r:id="rId7" imgW="863280" imgH="203040" progId="Equation.3">
                  <p:embed/>
                </p:oleObj>
              </mc:Choice>
              <mc:Fallback>
                <p:oleObj name="公式" r:id="rId7" imgW="86328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62550" y="4059238"/>
                        <a:ext cx="233362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2096" name="Object 32"/>
          <p:cNvGraphicFramePr>
            <a:graphicFrameLocks noChangeAspect="1"/>
          </p:cNvGraphicFramePr>
          <p:nvPr>
            <p:extLst/>
          </p:nvPr>
        </p:nvGraphicFramePr>
        <p:xfrm>
          <a:off x="7332663" y="2763838"/>
          <a:ext cx="1063625" cy="466725"/>
        </p:xfrm>
        <a:graphic>
          <a:graphicData uri="http://schemas.openxmlformats.org/presentationml/2006/ole">
            <mc:AlternateContent xmlns:mc="http://schemas.openxmlformats.org/markup-compatibility/2006">
              <mc:Choice xmlns:v="urn:schemas-microsoft-com:vml" Requires="v">
                <p:oleObj spid="_x0000_s18458" name="公式" r:id="rId9" imgW="393480" imgH="177480" progId="Equation.3">
                  <p:embed/>
                </p:oleObj>
              </mc:Choice>
              <mc:Fallback>
                <p:oleObj name="公式" r:id="rId9" imgW="393480" imgH="1774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32663" y="2763838"/>
                        <a:ext cx="1063625" cy="46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2097" name="Object 33"/>
          <p:cNvGraphicFramePr>
            <a:graphicFrameLocks noChangeAspect="1"/>
          </p:cNvGraphicFramePr>
          <p:nvPr>
            <p:extLst/>
          </p:nvPr>
        </p:nvGraphicFramePr>
        <p:xfrm>
          <a:off x="7346950" y="3449638"/>
          <a:ext cx="1063625" cy="466725"/>
        </p:xfrm>
        <a:graphic>
          <a:graphicData uri="http://schemas.openxmlformats.org/presentationml/2006/ole">
            <mc:AlternateContent xmlns:mc="http://schemas.openxmlformats.org/markup-compatibility/2006">
              <mc:Choice xmlns:v="urn:schemas-microsoft-com:vml" Requires="v">
                <p:oleObj spid="_x0000_s18459" name="公式" r:id="rId11" imgW="393480" imgH="177480" progId="Equation.3">
                  <p:embed/>
                </p:oleObj>
              </mc:Choice>
              <mc:Fallback>
                <p:oleObj name="公式" r:id="rId11" imgW="393480" imgH="1774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46950" y="3449638"/>
                        <a:ext cx="1063625" cy="46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2098" name="Object 34"/>
          <p:cNvGraphicFramePr>
            <a:graphicFrameLocks noChangeAspect="1"/>
          </p:cNvGraphicFramePr>
          <p:nvPr>
            <p:extLst/>
          </p:nvPr>
        </p:nvGraphicFramePr>
        <p:xfrm>
          <a:off x="7372350" y="4059238"/>
          <a:ext cx="1063625" cy="433387"/>
        </p:xfrm>
        <a:graphic>
          <a:graphicData uri="http://schemas.openxmlformats.org/presentationml/2006/ole">
            <mc:AlternateContent xmlns:mc="http://schemas.openxmlformats.org/markup-compatibility/2006">
              <mc:Choice xmlns:v="urn:schemas-microsoft-com:vml" Requires="v">
                <p:oleObj spid="_x0000_s18460" name="公式" r:id="rId13" imgW="393480" imgH="164880" progId="Equation.3">
                  <p:embed/>
                </p:oleObj>
              </mc:Choice>
              <mc:Fallback>
                <p:oleObj name="公式" r:id="rId13" imgW="393480" imgH="16488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72350" y="4059238"/>
                        <a:ext cx="1063625" cy="433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2099" name="Rectangle 35"/>
          <p:cNvSpPr>
            <a:spLocks noChangeArrowheads="1"/>
          </p:cNvSpPr>
          <p:nvPr/>
        </p:nvSpPr>
        <p:spPr bwMode="auto">
          <a:xfrm>
            <a:off x="627117" y="3284538"/>
            <a:ext cx="3074880" cy="634020"/>
          </a:xfrm>
          <a:prstGeom prst="rect">
            <a:avLst/>
          </a:prstGeom>
          <a:noFill/>
          <a:ln w="9525">
            <a:noFill/>
            <a:miter lim="800000"/>
            <a:headEnd/>
            <a:tailEnd/>
          </a:ln>
          <a:effectLst/>
        </p:spPr>
        <p:txBody>
          <a:bodyPr wrap="none">
            <a:spAutoFit/>
          </a:bodyPr>
          <a:lstStyle/>
          <a:p>
            <a:pPr algn="ctr">
              <a:lnSpc>
                <a:spcPct val="110000"/>
              </a:lnSpc>
              <a:spcBef>
                <a:spcPct val="10000"/>
              </a:spcBef>
              <a:defRPr/>
            </a:pPr>
            <a:r>
              <a:rPr lang="en-US" altLang="zh-CN" sz="3200" b="1">
                <a:latin typeface="Times New Roman" panose="02020603050405020304" pitchFamily="18" charset="0"/>
                <a:cs typeface="Times New Roman" panose="02020603050405020304" pitchFamily="18" charset="0"/>
                <a:sym typeface="Wingdings" pitchFamily="2" charset="2"/>
              </a:rPr>
              <a:t></a:t>
            </a:r>
            <a:r>
              <a:rPr lang="zh-CN" altLang="en-US" sz="2800" b="1">
                <a:latin typeface="Times New Roman" panose="02020603050405020304" pitchFamily="18" charset="0"/>
                <a:cs typeface="Times New Roman" panose="02020603050405020304" pitchFamily="18" charset="0"/>
              </a:rPr>
              <a:t>写出简化逻辑式</a:t>
            </a:r>
          </a:p>
        </p:txBody>
      </p:sp>
      <p:graphicFrame>
        <p:nvGraphicFramePr>
          <p:cNvPr id="472100" name="Object 36"/>
          <p:cNvGraphicFramePr>
            <a:graphicFrameLocks noChangeAspect="1"/>
          </p:cNvGraphicFramePr>
          <p:nvPr>
            <p:extLst/>
          </p:nvPr>
        </p:nvGraphicFramePr>
        <p:xfrm>
          <a:off x="755650" y="4041775"/>
          <a:ext cx="3403600" cy="466725"/>
        </p:xfrm>
        <a:graphic>
          <a:graphicData uri="http://schemas.openxmlformats.org/presentationml/2006/ole">
            <mc:AlternateContent xmlns:mc="http://schemas.openxmlformats.org/markup-compatibility/2006">
              <mc:Choice xmlns:v="urn:schemas-microsoft-com:vml" Requires="v">
                <p:oleObj spid="_x0000_s18461" name="公式" r:id="rId15" imgW="1257120" imgH="177480" progId="Equation.3">
                  <p:embed/>
                </p:oleObj>
              </mc:Choice>
              <mc:Fallback>
                <p:oleObj name="公式" r:id="rId15" imgW="1257120" imgH="17748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5650" y="4041775"/>
                        <a:ext cx="3403600" cy="46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2101" name="Rectangle 37"/>
          <p:cNvSpPr>
            <a:spLocks noChangeArrowheads="1"/>
          </p:cNvSpPr>
          <p:nvPr/>
        </p:nvSpPr>
        <p:spPr bwMode="auto">
          <a:xfrm>
            <a:off x="684213" y="4724400"/>
            <a:ext cx="8134350" cy="1040285"/>
          </a:xfrm>
          <a:prstGeom prst="rect">
            <a:avLst/>
          </a:prstGeom>
          <a:noFill/>
          <a:ln w="28575">
            <a:solidFill>
              <a:srgbClr val="006600"/>
            </a:solidFill>
            <a:miter lim="800000"/>
            <a:headEnd/>
            <a:tailEnd/>
          </a:ln>
          <a:effectLst/>
        </p:spPr>
        <p:txBody>
          <a:bodyPr>
            <a:spAutoFit/>
          </a:bodyPr>
          <a:lstStyle/>
          <a:p>
            <a:pPr>
              <a:lnSpc>
                <a:spcPct val="110000"/>
              </a:lnSpc>
              <a:spcBef>
                <a:spcPct val="10000"/>
              </a:spcBef>
              <a:defRPr/>
            </a:pPr>
            <a:r>
              <a:rPr lang="en-US" altLang="zh-CN" sz="2800" b="1">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卡诺图化简法：保留一个圈内最小项的</a:t>
            </a:r>
            <a:r>
              <a:rPr lang="zh-CN" altLang="en-US" sz="2800" b="1">
                <a:solidFill>
                  <a:srgbClr val="CC0000"/>
                </a:solidFill>
                <a:latin typeface="Times New Roman" panose="02020603050405020304" pitchFamily="18" charset="0"/>
                <a:cs typeface="Times New Roman" panose="02020603050405020304" pitchFamily="18" charset="0"/>
              </a:rPr>
              <a:t>相同变量，</a:t>
            </a:r>
            <a:r>
              <a:rPr lang="zh-CN" altLang="en-US" sz="2800" b="1">
                <a:latin typeface="Times New Roman" panose="02020603050405020304" pitchFamily="18" charset="0"/>
                <a:cs typeface="Times New Roman" panose="02020603050405020304" pitchFamily="18" charset="0"/>
              </a:rPr>
              <a:t>而消去</a:t>
            </a:r>
            <a:r>
              <a:rPr lang="zh-CN" altLang="en-US" sz="2800" b="1">
                <a:solidFill>
                  <a:srgbClr val="CC0000"/>
                </a:solidFill>
                <a:latin typeface="Times New Roman" panose="02020603050405020304" pitchFamily="18" charset="0"/>
                <a:cs typeface="Times New Roman" panose="02020603050405020304" pitchFamily="18" charset="0"/>
              </a:rPr>
              <a:t>相反变量。</a:t>
            </a:r>
            <a:endParaRPr lang="zh-CN" altLang="en-US" sz="2800" b="1">
              <a:solidFill>
                <a:srgbClr val="0066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05491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72092"/>
                                        </p:tgtEl>
                                        <p:attrNameLst>
                                          <p:attrName>style.visibility</p:attrName>
                                        </p:attrNameLst>
                                      </p:cBhvr>
                                      <p:to>
                                        <p:strVal val="visible"/>
                                      </p:to>
                                    </p:set>
                                    <p:animEffect transition="in" filter="wipe(left)">
                                      <p:cBhvr>
                                        <p:cTn id="7" dur="500"/>
                                        <p:tgtEl>
                                          <p:spTgt spid="47209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72091"/>
                                        </p:tgtEl>
                                        <p:attrNameLst>
                                          <p:attrName>style.visibility</p:attrName>
                                        </p:attrNameLst>
                                      </p:cBhvr>
                                      <p:to>
                                        <p:strVal val="visible"/>
                                      </p:to>
                                    </p:set>
                                    <p:animEffect transition="in" filter="wipe(left)">
                                      <p:cBhvr>
                                        <p:cTn id="12" dur="500"/>
                                        <p:tgtEl>
                                          <p:spTgt spid="47209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72088"/>
                                        </p:tgtEl>
                                        <p:attrNameLst>
                                          <p:attrName>style.visibility</p:attrName>
                                        </p:attrNameLst>
                                      </p:cBhvr>
                                      <p:to>
                                        <p:strVal val="visible"/>
                                      </p:to>
                                    </p:set>
                                    <p:animEffect transition="in" filter="wipe(up)">
                                      <p:cBhvr>
                                        <p:cTn id="17" dur="500"/>
                                        <p:tgtEl>
                                          <p:spTgt spid="47208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nodeType="clickEffect">
                                  <p:stCondLst>
                                    <p:cond delay="0"/>
                                  </p:stCondLst>
                                  <p:childTnLst>
                                    <p:set>
                                      <p:cBhvr>
                                        <p:cTn id="21" dur="1" fill="hold">
                                          <p:stCondLst>
                                            <p:cond delay="0"/>
                                          </p:stCondLst>
                                        </p:cTn>
                                        <p:tgtEl>
                                          <p:spTgt spid="472094"/>
                                        </p:tgtEl>
                                        <p:attrNameLst>
                                          <p:attrName>style.visibility</p:attrName>
                                        </p:attrNameLst>
                                      </p:cBhvr>
                                      <p:to>
                                        <p:strVal val="visible"/>
                                      </p:to>
                                    </p:set>
                                    <p:animEffect transition="in" filter="box(out)">
                                      <p:cBhvr>
                                        <p:cTn id="22" dur="500"/>
                                        <p:tgtEl>
                                          <p:spTgt spid="47209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nodeType="clickEffect">
                                  <p:stCondLst>
                                    <p:cond delay="0"/>
                                  </p:stCondLst>
                                  <p:childTnLst>
                                    <p:set>
                                      <p:cBhvr>
                                        <p:cTn id="26" dur="1" fill="hold">
                                          <p:stCondLst>
                                            <p:cond delay="0"/>
                                          </p:stCondLst>
                                        </p:cTn>
                                        <p:tgtEl>
                                          <p:spTgt spid="472096"/>
                                        </p:tgtEl>
                                        <p:attrNameLst>
                                          <p:attrName>style.visibility</p:attrName>
                                        </p:attrNameLst>
                                      </p:cBhvr>
                                      <p:to>
                                        <p:strVal val="visible"/>
                                      </p:to>
                                    </p:set>
                                    <p:animEffect transition="in" filter="box(out)">
                                      <p:cBhvr>
                                        <p:cTn id="27" dur="500"/>
                                        <p:tgtEl>
                                          <p:spTgt spid="47209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72089"/>
                                        </p:tgtEl>
                                        <p:attrNameLst>
                                          <p:attrName>style.visibility</p:attrName>
                                        </p:attrNameLst>
                                      </p:cBhvr>
                                      <p:to>
                                        <p:strVal val="visible"/>
                                      </p:to>
                                    </p:set>
                                    <p:animEffect transition="in" filter="wipe(left)">
                                      <p:cBhvr>
                                        <p:cTn id="32" dur="500"/>
                                        <p:tgtEl>
                                          <p:spTgt spid="47208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32" fill="hold" nodeType="clickEffect">
                                  <p:stCondLst>
                                    <p:cond delay="0"/>
                                  </p:stCondLst>
                                  <p:childTnLst>
                                    <p:set>
                                      <p:cBhvr>
                                        <p:cTn id="36" dur="1" fill="hold">
                                          <p:stCondLst>
                                            <p:cond delay="0"/>
                                          </p:stCondLst>
                                        </p:cTn>
                                        <p:tgtEl>
                                          <p:spTgt spid="472093"/>
                                        </p:tgtEl>
                                        <p:attrNameLst>
                                          <p:attrName>style.visibility</p:attrName>
                                        </p:attrNameLst>
                                      </p:cBhvr>
                                      <p:to>
                                        <p:strVal val="visible"/>
                                      </p:to>
                                    </p:set>
                                    <p:animEffect transition="in" filter="box(out)">
                                      <p:cBhvr>
                                        <p:cTn id="37" dur="500"/>
                                        <p:tgtEl>
                                          <p:spTgt spid="47209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32" fill="hold" nodeType="clickEffect">
                                  <p:stCondLst>
                                    <p:cond delay="0"/>
                                  </p:stCondLst>
                                  <p:childTnLst>
                                    <p:set>
                                      <p:cBhvr>
                                        <p:cTn id="41" dur="1" fill="hold">
                                          <p:stCondLst>
                                            <p:cond delay="0"/>
                                          </p:stCondLst>
                                        </p:cTn>
                                        <p:tgtEl>
                                          <p:spTgt spid="472097"/>
                                        </p:tgtEl>
                                        <p:attrNameLst>
                                          <p:attrName>style.visibility</p:attrName>
                                        </p:attrNameLst>
                                      </p:cBhvr>
                                      <p:to>
                                        <p:strVal val="visible"/>
                                      </p:to>
                                    </p:set>
                                    <p:animEffect transition="in" filter="box(out)">
                                      <p:cBhvr>
                                        <p:cTn id="42" dur="500"/>
                                        <p:tgtEl>
                                          <p:spTgt spid="47209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72090"/>
                                        </p:tgtEl>
                                        <p:attrNameLst>
                                          <p:attrName>style.visibility</p:attrName>
                                        </p:attrNameLst>
                                      </p:cBhvr>
                                      <p:to>
                                        <p:strVal val="visible"/>
                                      </p:to>
                                    </p:set>
                                    <p:animEffect transition="in" filter="wipe(left)">
                                      <p:cBhvr>
                                        <p:cTn id="47" dur="500"/>
                                        <p:tgtEl>
                                          <p:spTgt spid="47209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4" presetClass="entr" presetSubtype="32" fill="hold" nodeType="clickEffect">
                                  <p:stCondLst>
                                    <p:cond delay="0"/>
                                  </p:stCondLst>
                                  <p:childTnLst>
                                    <p:set>
                                      <p:cBhvr>
                                        <p:cTn id="51" dur="1" fill="hold">
                                          <p:stCondLst>
                                            <p:cond delay="0"/>
                                          </p:stCondLst>
                                        </p:cTn>
                                        <p:tgtEl>
                                          <p:spTgt spid="472095"/>
                                        </p:tgtEl>
                                        <p:attrNameLst>
                                          <p:attrName>style.visibility</p:attrName>
                                        </p:attrNameLst>
                                      </p:cBhvr>
                                      <p:to>
                                        <p:strVal val="visible"/>
                                      </p:to>
                                    </p:set>
                                    <p:animEffect transition="in" filter="box(out)">
                                      <p:cBhvr>
                                        <p:cTn id="52" dur="500"/>
                                        <p:tgtEl>
                                          <p:spTgt spid="472095"/>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4" presetClass="entr" presetSubtype="32" fill="hold" nodeType="clickEffect">
                                  <p:stCondLst>
                                    <p:cond delay="0"/>
                                  </p:stCondLst>
                                  <p:childTnLst>
                                    <p:set>
                                      <p:cBhvr>
                                        <p:cTn id="56" dur="1" fill="hold">
                                          <p:stCondLst>
                                            <p:cond delay="0"/>
                                          </p:stCondLst>
                                        </p:cTn>
                                        <p:tgtEl>
                                          <p:spTgt spid="472098"/>
                                        </p:tgtEl>
                                        <p:attrNameLst>
                                          <p:attrName>style.visibility</p:attrName>
                                        </p:attrNameLst>
                                      </p:cBhvr>
                                      <p:to>
                                        <p:strVal val="visible"/>
                                      </p:to>
                                    </p:set>
                                    <p:animEffect transition="in" filter="box(out)">
                                      <p:cBhvr>
                                        <p:cTn id="57" dur="500"/>
                                        <p:tgtEl>
                                          <p:spTgt spid="472098"/>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72099"/>
                                        </p:tgtEl>
                                        <p:attrNameLst>
                                          <p:attrName>style.visibility</p:attrName>
                                        </p:attrNameLst>
                                      </p:cBhvr>
                                      <p:to>
                                        <p:strVal val="visible"/>
                                      </p:to>
                                    </p:set>
                                    <p:animEffect transition="in" filter="wipe(left)">
                                      <p:cBhvr>
                                        <p:cTn id="62" dur="500"/>
                                        <p:tgtEl>
                                          <p:spTgt spid="472099"/>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4" presetClass="entr" presetSubtype="32" fill="hold" nodeType="clickEffect">
                                  <p:stCondLst>
                                    <p:cond delay="0"/>
                                  </p:stCondLst>
                                  <p:childTnLst>
                                    <p:set>
                                      <p:cBhvr>
                                        <p:cTn id="66" dur="1" fill="hold">
                                          <p:stCondLst>
                                            <p:cond delay="0"/>
                                          </p:stCondLst>
                                        </p:cTn>
                                        <p:tgtEl>
                                          <p:spTgt spid="472100"/>
                                        </p:tgtEl>
                                        <p:attrNameLst>
                                          <p:attrName>style.visibility</p:attrName>
                                        </p:attrNameLst>
                                      </p:cBhvr>
                                      <p:to>
                                        <p:strVal val="visible"/>
                                      </p:to>
                                    </p:set>
                                    <p:animEffect transition="in" filter="box(out)">
                                      <p:cBhvr>
                                        <p:cTn id="67" dur="500"/>
                                        <p:tgtEl>
                                          <p:spTgt spid="472100"/>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472101"/>
                                        </p:tgtEl>
                                        <p:attrNameLst>
                                          <p:attrName>style.visibility</p:attrName>
                                        </p:attrNameLst>
                                      </p:cBhvr>
                                      <p:to>
                                        <p:strVal val="visible"/>
                                      </p:to>
                                    </p:set>
                                    <p:animEffect transition="in" filter="wipe(left)">
                                      <p:cBhvr>
                                        <p:cTn id="72" dur="500"/>
                                        <p:tgtEl>
                                          <p:spTgt spid="472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2088" grpId="0" animBg="1"/>
      <p:bldP spid="472089" grpId="0" animBg="1"/>
      <p:bldP spid="472090" grpId="0" animBg="1"/>
      <p:bldP spid="472091" grpId="0" autoUpdateAnimBg="0"/>
      <p:bldP spid="472092" grpId="0" autoUpdateAnimBg="0"/>
      <p:bldP spid="472099" grpId="0" autoUpdateAnimBg="0"/>
      <p:bldP spid="472101" grpId="0" animBg="1"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2" name="Rectangle 4"/>
          <p:cNvSpPr>
            <a:spLocks noChangeArrowheads="1"/>
          </p:cNvSpPr>
          <p:nvPr/>
        </p:nvSpPr>
        <p:spPr bwMode="auto">
          <a:xfrm>
            <a:off x="359247" y="960358"/>
            <a:ext cx="2016125" cy="576263"/>
          </a:xfrm>
          <a:prstGeom prst="rect">
            <a:avLst/>
          </a:prstGeom>
          <a:noFill/>
          <a:ln w="9525">
            <a:noFill/>
            <a:miter lim="800000"/>
            <a:headEnd/>
            <a:tailEnd/>
          </a:ln>
        </p:spPr>
        <p:txBody>
          <a:bodyPr/>
          <a:lstStyle/>
          <a:p>
            <a:pPr marL="342900" indent="-342900">
              <a:lnSpc>
                <a:spcPct val="110000"/>
              </a:lnSpc>
              <a:spcBef>
                <a:spcPct val="20000"/>
              </a:spcBef>
              <a:defRPr/>
            </a:pPr>
            <a:r>
              <a:rPr lang="en-US" altLang="zh-CN" sz="2800" b="1">
                <a:solidFill>
                  <a:srgbClr val="000099"/>
                </a:solidFill>
                <a:latin typeface="Times New Roman" panose="02020603050405020304" pitchFamily="18" charset="0"/>
                <a:cs typeface="Times New Roman" panose="02020603050405020304" pitchFamily="18" charset="0"/>
              </a:rPr>
              <a:t>20.1.1 </a:t>
            </a:r>
            <a:r>
              <a:rPr lang="zh-CN" altLang="en-US" sz="2800" b="1">
                <a:solidFill>
                  <a:srgbClr val="000099"/>
                </a:solidFill>
                <a:latin typeface="Times New Roman" panose="02020603050405020304" pitchFamily="18" charset="0"/>
                <a:cs typeface="Times New Roman" panose="02020603050405020304" pitchFamily="18" charset="0"/>
              </a:rPr>
              <a:t>数制</a:t>
            </a:r>
          </a:p>
        </p:txBody>
      </p:sp>
      <p:sp>
        <p:nvSpPr>
          <p:cNvPr id="555013" name="Rectangle 5"/>
          <p:cNvSpPr>
            <a:spLocks noChangeArrowheads="1"/>
          </p:cNvSpPr>
          <p:nvPr/>
        </p:nvSpPr>
        <p:spPr bwMode="auto">
          <a:xfrm>
            <a:off x="314797" y="3159046"/>
            <a:ext cx="8602663" cy="1144587"/>
          </a:xfrm>
          <a:prstGeom prst="rect">
            <a:avLst/>
          </a:prstGeom>
          <a:noFill/>
          <a:ln w="9525">
            <a:noFill/>
            <a:miter lim="800000"/>
            <a:headEnd/>
            <a:tailEnd/>
          </a:ln>
        </p:spPr>
        <p:txBody>
          <a:bodyPr/>
          <a:lstStyle/>
          <a:p>
            <a:pPr marL="342900" indent="-342900">
              <a:lnSpc>
                <a:spcPct val="110000"/>
              </a:lnSpc>
              <a:defRPr/>
            </a:pPr>
            <a:r>
              <a:rPr lang="en-US" altLang="zh-CN" sz="2800" b="1">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在数字体制中，常用的是十进制</a:t>
            </a:r>
            <a:r>
              <a:rPr lang="en-US" altLang="zh-CN" sz="2800" b="1">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它有</a:t>
            </a:r>
            <a:r>
              <a:rPr lang="en-US" altLang="zh-CN" sz="2800" b="1">
                <a:latin typeface="Times New Roman" panose="02020603050405020304" pitchFamily="18" charset="0"/>
                <a:cs typeface="Times New Roman" panose="02020603050405020304" pitchFamily="18" charset="0"/>
              </a:rPr>
              <a:t>0</a:t>
            </a:r>
            <a:r>
              <a:rPr lang="zh-CN" altLang="en-US" sz="2800" b="1">
                <a:latin typeface="Times New Roman" panose="02020603050405020304" pitchFamily="18" charset="0"/>
                <a:cs typeface="Times New Roman" panose="02020603050405020304" pitchFamily="18" charset="0"/>
              </a:rPr>
              <a:t>～</a:t>
            </a:r>
            <a:r>
              <a:rPr lang="en-US" altLang="zh-CN" sz="2800" b="1">
                <a:latin typeface="Times New Roman" panose="02020603050405020304" pitchFamily="18" charset="0"/>
                <a:cs typeface="Times New Roman" panose="02020603050405020304" pitchFamily="18" charset="0"/>
              </a:rPr>
              <a:t>9</a:t>
            </a:r>
            <a:r>
              <a:rPr lang="zh-CN" altLang="en-US" sz="2800" b="1">
                <a:latin typeface="Times New Roman" panose="02020603050405020304" pitchFamily="18" charset="0"/>
                <a:cs typeface="Times New Roman" panose="02020603050405020304" pitchFamily="18" charset="0"/>
              </a:rPr>
              <a:t>十个数</a:t>
            </a:r>
          </a:p>
          <a:p>
            <a:pPr marL="342900" indent="-342900">
              <a:lnSpc>
                <a:spcPct val="110000"/>
              </a:lnSpc>
              <a:defRPr/>
            </a:pPr>
            <a:r>
              <a:rPr lang="zh-CN" altLang="en-US" sz="2800" b="1">
                <a:latin typeface="Times New Roman" panose="02020603050405020304" pitchFamily="18" charset="0"/>
                <a:cs typeface="Times New Roman" panose="02020603050405020304" pitchFamily="18" charset="0"/>
              </a:rPr>
              <a:t>码，计数规则 “</a:t>
            </a:r>
            <a:r>
              <a:rPr lang="zh-CN" altLang="en-US" sz="2800" b="1">
                <a:solidFill>
                  <a:srgbClr val="CC0000"/>
                </a:solidFill>
                <a:latin typeface="Times New Roman" panose="02020603050405020304" pitchFamily="18" charset="0"/>
                <a:cs typeface="Times New Roman" panose="02020603050405020304" pitchFamily="18" charset="0"/>
              </a:rPr>
              <a:t>逢十进一</a:t>
            </a:r>
            <a:r>
              <a:rPr lang="zh-CN" altLang="en-US" sz="2800" b="1">
                <a:latin typeface="Times New Roman" panose="02020603050405020304" pitchFamily="18" charset="0"/>
                <a:cs typeface="Times New Roman" panose="02020603050405020304" pitchFamily="18" charset="0"/>
              </a:rPr>
              <a:t>”</a:t>
            </a:r>
            <a:r>
              <a:rPr lang="zh-CN" altLang="en-US" sz="2800" b="1">
                <a:solidFill>
                  <a:srgbClr val="CC0000"/>
                </a:solidFill>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a:t>
            </a:r>
          </a:p>
        </p:txBody>
      </p:sp>
      <p:sp>
        <p:nvSpPr>
          <p:cNvPr id="555019" name="Rectangle 11"/>
          <p:cNvSpPr>
            <a:spLocks noChangeArrowheads="1"/>
          </p:cNvSpPr>
          <p:nvPr/>
        </p:nvSpPr>
        <p:spPr bwMode="auto">
          <a:xfrm>
            <a:off x="2272185" y="520621"/>
            <a:ext cx="4992687" cy="762000"/>
          </a:xfrm>
          <a:prstGeom prst="rect">
            <a:avLst/>
          </a:prstGeom>
          <a:noFill/>
          <a:ln w="9525">
            <a:noFill/>
            <a:miter lim="800000"/>
            <a:headEnd/>
            <a:tailEnd/>
          </a:ln>
        </p:spPr>
        <p:txBody>
          <a:bodyPr/>
          <a:lstStyle/>
          <a:p>
            <a:pPr>
              <a:defRPr/>
            </a:pPr>
            <a:r>
              <a:rPr lang="en-US" altLang="zh-CN" sz="3600" b="1" dirty="0">
                <a:solidFill>
                  <a:srgbClr val="E60000"/>
                </a:solidFill>
                <a:latin typeface="Times New Roman" panose="02020603050405020304" pitchFamily="18" charset="0"/>
                <a:ea typeface="黑体" pitchFamily="2" charset="-122"/>
                <a:cs typeface="Times New Roman" panose="02020603050405020304" pitchFamily="18" charset="0"/>
              </a:rPr>
              <a:t>20.1  </a:t>
            </a:r>
            <a:r>
              <a:rPr lang="zh-CN" altLang="en-US" sz="3600" b="1" dirty="0" smtClean="0">
                <a:solidFill>
                  <a:srgbClr val="E60000"/>
                </a:solidFill>
                <a:latin typeface="Times New Roman" panose="02020603050405020304" pitchFamily="18" charset="0"/>
                <a:ea typeface="黑体" pitchFamily="2" charset="-122"/>
                <a:cs typeface="Times New Roman" panose="02020603050405020304" pitchFamily="18" charset="0"/>
              </a:rPr>
              <a:t>数制和</a:t>
            </a:r>
            <a:r>
              <a:rPr lang="zh-CN" altLang="en-US" sz="3600" b="1" dirty="0">
                <a:solidFill>
                  <a:srgbClr val="E60000"/>
                </a:solidFill>
                <a:latin typeface="Times New Roman" panose="02020603050405020304" pitchFamily="18" charset="0"/>
                <a:ea typeface="黑体" pitchFamily="2" charset="-122"/>
                <a:cs typeface="Times New Roman" panose="02020603050405020304" pitchFamily="18" charset="0"/>
              </a:rPr>
              <a:t>脉冲信号</a:t>
            </a:r>
          </a:p>
        </p:txBody>
      </p:sp>
      <p:sp>
        <p:nvSpPr>
          <p:cNvPr id="555020" name="Text Box 12"/>
          <p:cNvSpPr txBox="1">
            <a:spLocks noChangeArrowheads="1"/>
          </p:cNvSpPr>
          <p:nvPr/>
        </p:nvSpPr>
        <p:spPr bwMode="auto">
          <a:xfrm>
            <a:off x="357660" y="1401683"/>
            <a:ext cx="1986441" cy="523220"/>
          </a:xfrm>
          <a:prstGeom prst="rect">
            <a:avLst/>
          </a:prstGeom>
          <a:noFill/>
          <a:ln w="9525">
            <a:noFill/>
            <a:miter lim="800000"/>
            <a:headEnd/>
            <a:tailEnd/>
          </a:ln>
          <a:effectLst/>
        </p:spPr>
        <p:txBody>
          <a:bodyPr wrap="none">
            <a:spAutoFit/>
          </a:bodyPr>
          <a:lstStyle/>
          <a:p>
            <a:pPr>
              <a:defRPr/>
            </a:pPr>
            <a:r>
              <a:rPr lang="en-US" altLang="zh-CN" sz="2800" b="1" dirty="0">
                <a:solidFill>
                  <a:srgbClr val="E60000"/>
                </a:solidFill>
                <a:latin typeface="Times New Roman" panose="02020603050405020304" pitchFamily="18" charset="0"/>
                <a:cs typeface="Times New Roman" panose="02020603050405020304" pitchFamily="18" charset="0"/>
              </a:rPr>
              <a:t>1. </a:t>
            </a:r>
            <a:r>
              <a:rPr lang="zh-CN" altLang="en-US" sz="2800" b="1" dirty="0" smtClean="0">
                <a:solidFill>
                  <a:srgbClr val="E60000"/>
                </a:solidFill>
                <a:latin typeface="Times New Roman" panose="02020603050405020304" pitchFamily="18" charset="0"/>
                <a:cs typeface="Times New Roman" panose="02020603050405020304" pitchFamily="18" charset="0"/>
              </a:rPr>
              <a:t>常用</a:t>
            </a:r>
            <a:r>
              <a:rPr lang="zh-CN" altLang="en-US" sz="2800" b="1" dirty="0">
                <a:solidFill>
                  <a:srgbClr val="E60000"/>
                </a:solidFill>
                <a:latin typeface="Times New Roman" panose="02020603050405020304" pitchFamily="18" charset="0"/>
                <a:cs typeface="Times New Roman" panose="02020603050405020304" pitchFamily="18" charset="0"/>
              </a:rPr>
              <a:t>数制</a:t>
            </a:r>
          </a:p>
        </p:txBody>
      </p:sp>
      <p:sp>
        <p:nvSpPr>
          <p:cNvPr id="555022" name="Rectangle 14"/>
          <p:cNvSpPr>
            <a:spLocks noChangeArrowheads="1"/>
          </p:cNvSpPr>
          <p:nvPr/>
        </p:nvSpPr>
        <p:spPr bwMode="auto">
          <a:xfrm>
            <a:off x="314797" y="1876346"/>
            <a:ext cx="8569325" cy="946150"/>
          </a:xfrm>
          <a:prstGeom prst="rect">
            <a:avLst/>
          </a:prstGeom>
          <a:noFill/>
          <a:ln w="9525">
            <a:noFill/>
            <a:miter lim="800000"/>
            <a:headEnd/>
            <a:tailEnd/>
          </a:ln>
          <a:effectLst/>
        </p:spPr>
        <p:txBody>
          <a:bodyPr anchor="ctr">
            <a:spAutoFit/>
          </a:bodyPr>
          <a:lstStyle/>
          <a:p>
            <a:pPr>
              <a:defRPr/>
            </a:pPr>
            <a:r>
              <a:rPr lang="en-US" altLang="zh-CN" sz="2800" b="1">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数制是计数进位制的简称。在数字电路中常用的数制有十进制、二进制、八进制和十六进制。 </a:t>
            </a:r>
          </a:p>
        </p:txBody>
      </p:sp>
      <p:sp>
        <p:nvSpPr>
          <p:cNvPr id="555023" name="Rectangle 15"/>
          <p:cNvSpPr>
            <a:spLocks noChangeArrowheads="1"/>
          </p:cNvSpPr>
          <p:nvPr/>
        </p:nvSpPr>
        <p:spPr bwMode="auto">
          <a:xfrm>
            <a:off x="314797" y="2741533"/>
            <a:ext cx="1849438" cy="519113"/>
          </a:xfrm>
          <a:prstGeom prst="rect">
            <a:avLst/>
          </a:prstGeom>
          <a:noFill/>
          <a:ln w="9525">
            <a:noFill/>
            <a:miter lim="800000"/>
            <a:headEnd/>
            <a:tailEnd/>
          </a:ln>
          <a:effectLst/>
        </p:spPr>
        <p:txBody>
          <a:bodyPr wrap="none" anchor="ctr">
            <a:spAutoFit/>
          </a:bodyPr>
          <a:lstStyle/>
          <a:p>
            <a:pPr>
              <a:defRPr/>
            </a:pPr>
            <a:r>
              <a:rPr lang="en-US" altLang="zh-CN" sz="2800" b="1">
                <a:solidFill>
                  <a:srgbClr val="005800"/>
                </a:solidFill>
                <a:latin typeface="Times New Roman" panose="02020603050405020304" pitchFamily="18" charset="0"/>
                <a:cs typeface="Times New Roman" panose="02020603050405020304" pitchFamily="18" charset="0"/>
              </a:rPr>
              <a:t>(1) </a:t>
            </a:r>
            <a:r>
              <a:rPr lang="zh-CN" altLang="en-US" sz="2800" b="1">
                <a:solidFill>
                  <a:srgbClr val="005800"/>
                </a:solidFill>
                <a:latin typeface="Times New Roman" panose="02020603050405020304" pitchFamily="18" charset="0"/>
                <a:cs typeface="Times New Roman" panose="02020603050405020304" pitchFamily="18" charset="0"/>
              </a:rPr>
              <a:t>十进制 </a:t>
            </a:r>
          </a:p>
        </p:txBody>
      </p:sp>
      <p:sp>
        <p:nvSpPr>
          <p:cNvPr id="555024" name="Rectangle 16"/>
          <p:cNvSpPr>
            <a:spLocks noChangeArrowheads="1"/>
          </p:cNvSpPr>
          <p:nvPr/>
        </p:nvSpPr>
        <p:spPr bwMode="auto">
          <a:xfrm>
            <a:off x="314797" y="4071858"/>
            <a:ext cx="8640763" cy="2441575"/>
          </a:xfrm>
          <a:prstGeom prst="rect">
            <a:avLst/>
          </a:prstGeom>
          <a:noFill/>
          <a:ln w="9525">
            <a:noFill/>
            <a:miter lim="800000"/>
            <a:headEnd/>
            <a:tailEnd/>
          </a:ln>
          <a:effectLst/>
        </p:spPr>
        <p:txBody>
          <a:bodyPr anchor="ctr">
            <a:spAutoFit/>
          </a:bodyPr>
          <a:lstStyle/>
          <a:p>
            <a:pPr>
              <a:lnSpc>
                <a:spcPct val="110000"/>
              </a:lnSpc>
              <a:defRPr/>
            </a:pPr>
            <a:r>
              <a:rPr lang="en-US" altLang="zh-CN" sz="2800" b="1">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各个数码处于十进制数的不同数位时</a:t>
            </a:r>
            <a:r>
              <a:rPr lang="en-US" altLang="zh-CN" sz="2800" b="1">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所代表的数值不同</a:t>
            </a:r>
            <a:r>
              <a:rPr lang="en-US" altLang="zh-CN" sz="2800" b="1">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即不同数位有不同数位的“位权”值。整数部分从低位至高位每位的权依次为： </a:t>
            </a:r>
            <a:r>
              <a:rPr lang="en-US" altLang="zh-CN" sz="2800" b="1">
                <a:latin typeface="Times New Roman" panose="02020603050405020304" pitchFamily="18" charset="0"/>
                <a:cs typeface="Times New Roman" panose="02020603050405020304" pitchFamily="18" charset="0"/>
              </a:rPr>
              <a:t>10</a:t>
            </a:r>
            <a:r>
              <a:rPr lang="en-US" altLang="zh-CN" sz="2800" b="1" baseline="30000">
                <a:latin typeface="Times New Roman" panose="02020603050405020304" pitchFamily="18" charset="0"/>
                <a:cs typeface="Times New Roman" panose="02020603050405020304" pitchFamily="18" charset="0"/>
              </a:rPr>
              <a:t>0</a:t>
            </a:r>
            <a:r>
              <a:rPr lang="zh-CN" altLang="en-US" sz="2800" b="1">
                <a:latin typeface="Times New Roman" panose="02020603050405020304" pitchFamily="18" charset="0"/>
                <a:cs typeface="Times New Roman" panose="02020603050405020304" pitchFamily="18" charset="0"/>
              </a:rPr>
              <a:t>、</a:t>
            </a:r>
            <a:r>
              <a:rPr lang="en-US" altLang="zh-CN" sz="2800" b="1">
                <a:latin typeface="Times New Roman" panose="02020603050405020304" pitchFamily="18" charset="0"/>
                <a:cs typeface="Times New Roman" panose="02020603050405020304" pitchFamily="18" charset="0"/>
              </a:rPr>
              <a:t>10</a:t>
            </a:r>
            <a:r>
              <a:rPr lang="en-US" altLang="zh-CN" sz="2800" b="1" baseline="30000">
                <a:latin typeface="Times New Roman" panose="02020603050405020304" pitchFamily="18" charset="0"/>
                <a:cs typeface="Times New Roman" panose="02020603050405020304" pitchFamily="18" charset="0"/>
              </a:rPr>
              <a:t>1 </a:t>
            </a:r>
            <a:r>
              <a:rPr lang="zh-CN" altLang="en-US" sz="2800" b="1">
                <a:latin typeface="Times New Roman" panose="02020603050405020304" pitchFamily="18" charset="0"/>
                <a:cs typeface="Times New Roman" panose="02020603050405020304" pitchFamily="18" charset="0"/>
              </a:rPr>
              <a:t>、</a:t>
            </a:r>
            <a:r>
              <a:rPr lang="en-US" altLang="zh-CN" sz="2800" b="1">
                <a:latin typeface="Times New Roman" panose="02020603050405020304" pitchFamily="18" charset="0"/>
                <a:cs typeface="Times New Roman" panose="02020603050405020304" pitchFamily="18" charset="0"/>
              </a:rPr>
              <a:t>10</a:t>
            </a:r>
            <a:r>
              <a:rPr lang="en-US" altLang="zh-CN" sz="2800" b="1" baseline="30000">
                <a:latin typeface="Times New Roman" panose="02020603050405020304" pitchFamily="18" charset="0"/>
                <a:cs typeface="Times New Roman" panose="02020603050405020304" pitchFamily="18" charset="0"/>
              </a:rPr>
              <a:t>2</a:t>
            </a:r>
            <a:r>
              <a:rPr lang="en-US" altLang="zh-CN" sz="2800" b="1">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；小数部分从高位至低位每位的权依次为： </a:t>
            </a:r>
            <a:r>
              <a:rPr lang="en-US" altLang="zh-CN" sz="2800" b="1">
                <a:latin typeface="Times New Roman" panose="02020603050405020304" pitchFamily="18" charset="0"/>
                <a:cs typeface="Times New Roman" panose="02020603050405020304" pitchFamily="18" charset="0"/>
              </a:rPr>
              <a:t>10</a:t>
            </a:r>
            <a:r>
              <a:rPr lang="en-US" altLang="zh-CN" sz="2800" b="1" baseline="30000">
                <a:latin typeface="Times New Roman" panose="02020603050405020304" pitchFamily="18" charset="0"/>
                <a:cs typeface="Times New Roman" panose="02020603050405020304" pitchFamily="18" charset="0"/>
              </a:rPr>
              <a:t>-1</a:t>
            </a:r>
            <a:r>
              <a:rPr lang="en-US" altLang="zh-CN" sz="2800" b="1">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 </a:t>
            </a:r>
            <a:r>
              <a:rPr lang="en-US" altLang="zh-CN" b="1">
                <a:latin typeface="Times New Roman" panose="02020603050405020304" pitchFamily="18" charset="0"/>
                <a:cs typeface="Times New Roman" panose="02020603050405020304" pitchFamily="18" charset="0"/>
              </a:rPr>
              <a:t>10</a:t>
            </a:r>
            <a:r>
              <a:rPr lang="en-US" altLang="zh-CN" b="1" baseline="30000">
                <a:latin typeface="Times New Roman" panose="02020603050405020304" pitchFamily="18" charset="0"/>
                <a:cs typeface="Times New Roman" panose="02020603050405020304" pitchFamily="18" charset="0"/>
              </a:rPr>
              <a:t>-2 </a:t>
            </a:r>
            <a:r>
              <a:rPr lang="zh-CN" altLang="en-US" b="1">
                <a:latin typeface="Times New Roman" panose="02020603050405020304" pitchFamily="18" charset="0"/>
                <a:cs typeface="Times New Roman" panose="02020603050405020304" pitchFamily="18" charset="0"/>
              </a:rPr>
              <a:t>、 </a:t>
            </a:r>
            <a:r>
              <a:rPr lang="en-US" altLang="zh-CN" sz="2800" b="1">
                <a:latin typeface="Times New Roman" panose="02020603050405020304" pitchFamily="18" charset="0"/>
                <a:cs typeface="Times New Roman" panose="02020603050405020304" pitchFamily="18" charset="0"/>
              </a:rPr>
              <a:t>10</a:t>
            </a:r>
            <a:r>
              <a:rPr lang="en-US" altLang="zh-CN" sz="2800" b="1" baseline="30000">
                <a:latin typeface="Times New Roman" panose="02020603050405020304" pitchFamily="18" charset="0"/>
                <a:cs typeface="Times New Roman" panose="02020603050405020304" pitchFamily="18" charset="0"/>
              </a:rPr>
              <a:t>-3</a:t>
            </a:r>
            <a:r>
              <a:rPr lang="zh-CN" altLang="en-US" sz="2800" b="1">
                <a:latin typeface="Times New Roman" panose="02020603050405020304" pitchFamily="18" charset="0"/>
                <a:cs typeface="Times New Roman" panose="02020603050405020304" pitchFamily="18" charset="0"/>
              </a:rPr>
              <a:t>。十进制的基数</a:t>
            </a:r>
            <a:r>
              <a:rPr lang="en-US" altLang="zh-CN" sz="2800" b="1">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底数</a:t>
            </a:r>
            <a:r>
              <a:rPr lang="en-US" altLang="zh-CN" sz="2800" b="1">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是 </a:t>
            </a:r>
            <a:r>
              <a:rPr lang="en-US" altLang="zh-CN" sz="2800" b="1">
                <a:latin typeface="Times New Roman" panose="02020603050405020304" pitchFamily="18" charset="0"/>
                <a:cs typeface="Times New Roman" panose="02020603050405020304" pitchFamily="18" charset="0"/>
              </a:rPr>
              <a:t>10 </a:t>
            </a:r>
            <a:r>
              <a:rPr lang="zh-CN" altLang="en-US" sz="2800" b="1">
                <a:latin typeface="Times New Roman" panose="02020603050405020304" pitchFamily="18" charset="0"/>
                <a:cs typeface="Times New Roman" panose="02020603050405020304" pitchFamily="18" charset="0"/>
              </a:rPr>
              <a:t>。</a:t>
            </a:r>
          </a:p>
        </p:txBody>
      </p:sp>
      <p:sp>
        <p:nvSpPr>
          <p:cNvPr id="555028" name="Rectangle 20" descr="小棋盘"/>
          <p:cNvSpPr>
            <a:spLocks noChangeArrowheads="1"/>
          </p:cNvSpPr>
          <p:nvPr/>
        </p:nvSpPr>
        <p:spPr bwMode="auto">
          <a:xfrm>
            <a:off x="386235" y="5959396"/>
            <a:ext cx="8064500" cy="519112"/>
          </a:xfrm>
          <a:prstGeom prst="rect">
            <a:avLst/>
          </a:prstGeom>
          <a:pattFill prst="smCheck">
            <a:fgClr>
              <a:srgbClr val="FFFF0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dirty="0">
                <a:solidFill>
                  <a:srgbClr val="E60000"/>
                </a:solidFill>
                <a:cs typeface="Times New Roman" panose="02020603050405020304" pitchFamily="18" charset="0"/>
              </a:rPr>
              <a:t>  </a:t>
            </a:r>
            <a:r>
              <a:rPr lang="zh-CN" altLang="en-US" sz="2800" dirty="0">
                <a:solidFill>
                  <a:srgbClr val="E60000"/>
                </a:solidFill>
                <a:cs typeface="Times New Roman" panose="02020603050405020304" pitchFamily="18" charset="0"/>
              </a:rPr>
              <a:t>如：</a:t>
            </a:r>
            <a:r>
              <a:rPr lang="en-US" altLang="zh-CN" sz="2800" dirty="0">
                <a:solidFill>
                  <a:srgbClr val="E60000"/>
                </a:solidFill>
                <a:cs typeface="Times New Roman" panose="02020603050405020304" pitchFamily="18" charset="0"/>
              </a:rPr>
              <a:t>(123.45) </a:t>
            </a:r>
            <a:r>
              <a:rPr lang="en-US" altLang="zh-CN" sz="2800" baseline="-30000" dirty="0">
                <a:solidFill>
                  <a:srgbClr val="E60000"/>
                </a:solidFill>
                <a:cs typeface="Times New Roman" panose="02020603050405020304" pitchFamily="18" charset="0"/>
              </a:rPr>
              <a:t>10</a:t>
            </a:r>
            <a:r>
              <a:rPr lang="en-US" altLang="zh-CN" sz="2800" dirty="0">
                <a:solidFill>
                  <a:srgbClr val="E60000"/>
                </a:solidFill>
                <a:cs typeface="Times New Roman" panose="02020603050405020304" pitchFamily="18" charset="0"/>
              </a:rPr>
              <a:t>=1</a:t>
            </a:r>
            <a:r>
              <a:rPr lang="en-US" altLang="zh-CN" sz="2800" dirty="0">
                <a:solidFill>
                  <a:srgbClr val="E60000"/>
                </a:solidFill>
                <a:cs typeface="Times New Roman" panose="02020603050405020304" pitchFamily="18" charset="0"/>
                <a:sym typeface="Symbol" panose="05050102010706020507" pitchFamily="18" charset="2"/>
              </a:rPr>
              <a:t></a:t>
            </a:r>
            <a:r>
              <a:rPr lang="en-US" altLang="zh-CN" sz="2800" dirty="0" smtClean="0">
                <a:solidFill>
                  <a:srgbClr val="E60000"/>
                </a:solidFill>
                <a:cs typeface="Times New Roman" panose="02020603050405020304" pitchFamily="18" charset="0"/>
              </a:rPr>
              <a:t>10</a:t>
            </a:r>
            <a:r>
              <a:rPr lang="en-US" altLang="zh-CN" sz="2800" baseline="30000" dirty="0" smtClean="0">
                <a:solidFill>
                  <a:srgbClr val="E60000"/>
                </a:solidFill>
                <a:cs typeface="Times New Roman" panose="02020603050405020304" pitchFamily="18" charset="0"/>
                <a:sym typeface="Symbol" panose="05050102010706020507" pitchFamily="18" charset="2"/>
              </a:rPr>
              <a:t>2</a:t>
            </a:r>
            <a:r>
              <a:rPr lang="en-US" altLang="zh-CN" sz="2800" dirty="0" smtClean="0">
                <a:solidFill>
                  <a:srgbClr val="E60000"/>
                </a:solidFill>
                <a:cs typeface="Times New Roman" panose="02020603050405020304" pitchFamily="18" charset="0"/>
                <a:sym typeface="Symbol" panose="05050102010706020507" pitchFamily="18" charset="2"/>
              </a:rPr>
              <a:t>+2</a:t>
            </a:r>
            <a:r>
              <a:rPr lang="en-US" altLang="zh-CN" sz="2800" dirty="0">
                <a:solidFill>
                  <a:srgbClr val="E60000"/>
                </a:solidFill>
                <a:cs typeface="Times New Roman" panose="02020603050405020304" pitchFamily="18" charset="0"/>
              </a:rPr>
              <a:t>10</a:t>
            </a:r>
            <a:r>
              <a:rPr lang="en-US" altLang="zh-CN" sz="2800" baseline="30000" dirty="0">
                <a:solidFill>
                  <a:srgbClr val="E60000"/>
                </a:solidFill>
                <a:cs typeface="Times New Roman" panose="02020603050405020304" pitchFamily="18" charset="0"/>
                <a:sym typeface="Symbol" panose="05050102010706020507" pitchFamily="18" charset="2"/>
              </a:rPr>
              <a:t>1</a:t>
            </a:r>
            <a:r>
              <a:rPr lang="en-US" altLang="zh-CN" sz="2800" dirty="0">
                <a:solidFill>
                  <a:srgbClr val="E60000"/>
                </a:solidFill>
                <a:cs typeface="Times New Roman" panose="02020603050405020304" pitchFamily="18" charset="0"/>
                <a:sym typeface="Symbol" panose="05050102010706020507" pitchFamily="18" charset="2"/>
              </a:rPr>
              <a:t>+3</a:t>
            </a:r>
            <a:r>
              <a:rPr lang="en-US" altLang="zh-CN" sz="2800" dirty="0">
                <a:solidFill>
                  <a:srgbClr val="E60000"/>
                </a:solidFill>
                <a:cs typeface="Times New Roman" panose="02020603050405020304" pitchFamily="18" charset="0"/>
              </a:rPr>
              <a:t>10</a:t>
            </a:r>
            <a:r>
              <a:rPr lang="en-US" altLang="zh-CN" sz="2800" baseline="30000" dirty="0">
                <a:solidFill>
                  <a:srgbClr val="E60000"/>
                </a:solidFill>
                <a:cs typeface="Times New Roman" panose="02020603050405020304" pitchFamily="18" charset="0"/>
                <a:sym typeface="Symbol" panose="05050102010706020507" pitchFamily="18" charset="2"/>
              </a:rPr>
              <a:t>0</a:t>
            </a:r>
            <a:r>
              <a:rPr lang="en-US" altLang="zh-CN" sz="2800" dirty="0">
                <a:solidFill>
                  <a:srgbClr val="E60000"/>
                </a:solidFill>
                <a:cs typeface="Times New Roman" panose="02020603050405020304" pitchFamily="18" charset="0"/>
                <a:sym typeface="Symbol" panose="05050102010706020507" pitchFamily="18" charset="2"/>
              </a:rPr>
              <a:t>+410</a:t>
            </a:r>
            <a:r>
              <a:rPr lang="en-US" altLang="zh-CN" sz="2800" baseline="30000" dirty="0">
                <a:solidFill>
                  <a:srgbClr val="E60000"/>
                </a:solidFill>
                <a:cs typeface="Times New Roman" panose="02020603050405020304" pitchFamily="18" charset="0"/>
                <a:sym typeface="Symbol" panose="05050102010706020507" pitchFamily="18" charset="2"/>
              </a:rPr>
              <a:t>-1</a:t>
            </a:r>
            <a:r>
              <a:rPr lang="en-US" altLang="zh-CN" sz="2800" dirty="0">
                <a:solidFill>
                  <a:srgbClr val="E60000"/>
                </a:solidFill>
                <a:cs typeface="Times New Roman" panose="02020603050405020304" pitchFamily="18" charset="0"/>
                <a:sym typeface="Symbol" panose="05050102010706020507" pitchFamily="18" charset="2"/>
              </a:rPr>
              <a:t>+510</a:t>
            </a:r>
            <a:r>
              <a:rPr lang="en-US" altLang="zh-CN" sz="2800" baseline="30000" dirty="0">
                <a:solidFill>
                  <a:srgbClr val="E60000"/>
                </a:solidFill>
                <a:cs typeface="Times New Roman" panose="02020603050405020304" pitchFamily="18" charset="0"/>
                <a:sym typeface="Symbol" panose="05050102010706020507" pitchFamily="18" charset="2"/>
              </a:rPr>
              <a:t>-2</a:t>
            </a:r>
          </a:p>
        </p:txBody>
      </p:sp>
      <p:sp>
        <p:nvSpPr>
          <p:cNvPr id="47114" name="Rectangle 22"/>
          <p:cNvSpPr>
            <a:spLocks noChangeArrowheads="1"/>
          </p:cNvSpPr>
          <p:nvPr/>
        </p:nvSpPr>
        <p:spPr bwMode="auto">
          <a:xfrm>
            <a:off x="3337397" y="3897233"/>
            <a:ext cx="2190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cs typeface="Times New Roman" panose="02020603050405020304" pitchFamily="18" charset="0"/>
              </a:rPr>
              <a:t> </a:t>
            </a:r>
            <a:endParaRPr lang="en-US" altLang="zh-CN">
              <a:cs typeface="Times New Roman" panose="02020603050405020304" pitchFamily="18" charset="0"/>
            </a:endParaRPr>
          </a:p>
        </p:txBody>
      </p:sp>
    </p:spTree>
    <p:extLst>
      <p:ext uri="{BB962C8B-B14F-4D97-AF65-F5344CB8AC3E}">
        <p14:creationId xmlns:p14="http://schemas.microsoft.com/office/powerpoint/2010/main" val="4254714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55012"/>
                                        </p:tgtEl>
                                        <p:attrNameLst>
                                          <p:attrName>style.visibility</p:attrName>
                                        </p:attrNameLst>
                                      </p:cBhvr>
                                      <p:to>
                                        <p:strVal val="visible"/>
                                      </p:to>
                                    </p:set>
                                    <p:animEffect transition="in" filter="wipe(left)">
                                      <p:cBhvr>
                                        <p:cTn id="7" dur="500"/>
                                        <p:tgtEl>
                                          <p:spTgt spid="5550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55020"/>
                                        </p:tgtEl>
                                        <p:attrNameLst>
                                          <p:attrName>style.visibility</p:attrName>
                                        </p:attrNameLst>
                                      </p:cBhvr>
                                      <p:to>
                                        <p:strVal val="visible"/>
                                      </p:to>
                                    </p:set>
                                    <p:animEffect transition="in" filter="wipe(left)">
                                      <p:cBhvr>
                                        <p:cTn id="12" dur="500"/>
                                        <p:tgtEl>
                                          <p:spTgt spid="5550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55022"/>
                                        </p:tgtEl>
                                        <p:attrNameLst>
                                          <p:attrName>style.visibility</p:attrName>
                                        </p:attrNameLst>
                                      </p:cBhvr>
                                      <p:to>
                                        <p:strVal val="visible"/>
                                      </p:to>
                                    </p:set>
                                    <p:animEffect transition="in" filter="wipe(left)">
                                      <p:cBhvr>
                                        <p:cTn id="17" dur="500"/>
                                        <p:tgtEl>
                                          <p:spTgt spid="55502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55023"/>
                                        </p:tgtEl>
                                        <p:attrNameLst>
                                          <p:attrName>style.visibility</p:attrName>
                                        </p:attrNameLst>
                                      </p:cBhvr>
                                      <p:to>
                                        <p:strVal val="visible"/>
                                      </p:to>
                                    </p:set>
                                    <p:animEffect transition="in" filter="wipe(left)">
                                      <p:cBhvr>
                                        <p:cTn id="22" dur="500"/>
                                        <p:tgtEl>
                                          <p:spTgt spid="55502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55013"/>
                                        </p:tgtEl>
                                        <p:attrNameLst>
                                          <p:attrName>style.visibility</p:attrName>
                                        </p:attrNameLst>
                                      </p:cBhvr>
                                      <p:to>
                                        <p:strVal val="visible"/>
                                      </p:to>
                                    </p:set>
                                    <p:animEffect transition="in" filter="wipe(left)">
                                      <p:cBhvr>
                                        <p:cTn id="27" dur="500"/>
                                        <p:tgtEl>
                                          <p:spTgt spid="55501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55024"/>
                                        </p:tgtEl>
                                        <p:attrNameLst>
                                          <p:attrName>style.visibility</p:attrName>
                                        </p:attrNameLst>
                                      </p:cBhvr>
                                      <p:to>
                                        <p:strVal val="visible"/>
                                      </p:to>
                                    </p:set>
                                    <p:animEffect transition="in" filter="wipe(left)">
                                      <p:cBhvr>
                                        <p:cTn id="32" dur="500"/>
                                        <p:tgtEl>
                                          <p:spTgt spid="55502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55028"/>
                                        </p:tgtEl>
                                        <p:attrNameLst>
                                          <p:attrName>style.visibility</p:attrName>
                                        </p:attrNameLst>
                                      </p:cBhvr>
                                      <p:to>
                                        <p:strVal val="visible"/>
                                      </p:to>
                                    </p:set>
                                    <p:animEffect transition="in" filter="wipe(left)">
                                      <p:cBhvr>
                                        <p:cTn id="37" dur="500"/>
                                        <p:tgtEl>
                                          <p:spTgt spid="555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5012" grpId="0"/>
      <p:bldP spid="555013" grpId="0"/>
      <p:bldP spid="555020" grpId="0"/>
      <p:bldP spid="555022" grpId="0"/>
      <p:bldP spid="555023" grpId="0"/>
      <p:bldP spid="555024" grpId="0"/>
      <p:bldP spid="55502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90600" y="2489200"/>
            <a:ext cx="3352800" cy="1778000"/>
            <a:chOff x="624" y="1568"/>
            <a:chExt cx="2112" cy="1120"/>
          </a:xfrm>
        </p:grpSpPr>
        <p:sp>
          <p:nvSpPr>
            <p:cNvPr id="473091" name="Line 3"/>
            <p:cNvSpPr>
              <a:spLocks noChangeShapeType="1"/>
            </p:cNvSpPr>
            <p:nvPr/>
          </p:nvSpPr>
          <p:spPr bwMode="auto">
            <a:xfrm>
              <a:off x="1008" y="2304"/>
              <a:ext cx="864" cy="0"/>
            </a:xfrm>
            <a:prstGeom prst="line">
              <a:avLst/>
            </a:prstGeom>
            <a:noFill/>
            <a:ln w="28575">
              <a:solidFill>
                <a:srgbClr val="00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3092" name="Line 4"/>
            <p:cNvSpPr>
              <a:spLocks noChangeShapeType="1"/>
            </p:cNvSpPr>
            <p:nvPr/>
          </p:nvSpPr>
          <p:spPr bwMode="auto">
            <a:xfrm>
              <a:off x="1440" y="1920"/>
              <a:ext cx="0" cy="768"/>
            </a:xfrm>
            <a:prstGeom prst="line">
              <a:avLst/>
            </a:prstGeom>
            <a:noFill/>
            <a:ln w="28575">
              <a:solidFill>
                <a:srgbClr val="00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21560" name="Text Box 5"/>
            <p:cNvSpPr txBox="1">
              <a:spLocks noChangeArrowheads="1"/>
            </p:cNvSpPr>
            <p:nvPr/>
          </p:nvSpPr>
          <p:spPr bwMode="auto">
            <a:xfrm>
              <a:off x="1008" y="1685"/>
              <a:ext cx="432"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en-US" b="1">
                  <a:latin typeface="Times New Roman" panose="02020603050405020304" pitchFamily="18" charset="0"/>
                  <a:cs typeface="Times New Roman" panose="02020603050405020304" pitchFamily="18" charset="0"/>
                </a:rPr>
                <a:t>00</a:t>
              </a:r>
              <a:endParaRPr lang="en-US" altLang="zh-CN" b="1">
                <a:latin typeface="Times New Roman" panose="02020603050405020304" pitchFamily="18" charset="0"/>
                <a:cs typeface="Times New Roman" panose="02020603050405020304" pitchFamily="18" charset="0"/>
              </a:endParaRPr>
            </a:p>
          </p:txBody>
        </p:sp>
        <p:sp>
          <p:nvSpPr>
            <p:cNvPr id="473094" name="Line 6"/>
            <p:cNvSpPr>
              <a:spLocks noChangeShapeType="1"/>
            </p:cNvSpPr>
            <p:nvPr/>
          </p:nvSpPr>
          <p:spPr bwMode="auto">
            <a:xfrm>
              <a:off x="1872" y="2304"/>
              <a:ext cx="864" cy="0"/>
            </a:xfrm>
            <a:prstGeom prst="line">
              <a:avLst/>
            </a:prstGeom>
            <a:noFill/>
            <a:ln w="28575">
              <a:solidFill>
                <a:srgbClr val="00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3095" name="Line 7"/>
            <p:cNvSpPr>
              <a:spLocks noChangeShapeType="1"/>
            </p:cNvSpPr>
            <p:nvPr/>
          </p:nvSpPr>
          <p:spPr bwMode="auto">
            <a:xfrm>
              <a:off x="2304" y="1920"/>
              <a:ext cx="0" cy="768"/>
            </a:xfrm>
            <a:prstGeom prst="line">
              <a:avLst/>
            </a:prstGeom>
            <a:noFill/>
            <a:ln w="28575">
              <a:solidFill>
                <a:srgbClr val="00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nvGrpSpPr>
            <p:cNvPr id="21563" name="Group 8"/>
            <p:cNvGrpSpPr>
              <a:grpSpLocks/>
            </p:cNvGrpSpPr>
            <p:nvPr/>
          </p:nvGrpSpPr>
          <p:grpSpPr bwMode="auto">
            <a:xfrm>
              <a:off x="624" y="1568"/>
              <a:ext cx="2112" cy="1120"/>
              <a:chOff x="624" y="1568"/>
              <a:chExt cx="2112" cy="1120"/>
            </a:xfrm>
          </p:grpSpPr>
          <p:sp>
            <p:nvSpPr>
              <p:cNvPr id="473097" name="Line 9"/>
              <p:cNvSpPr>
                <a:spLocks noChangeShapeType="1"/>
              </p:cNvSpPr>
              <p:nvPr/>
            </p:nvSpPr>
            <p:spPr bwMode="auto">
              <a:xfrm flipH="1" flipV="1">
                <a:off x="768" y="1679"/>
                <a:ext cx="240" cy="240"/>
              </a:xfrm>
              <a:prstGeom prst="line">
                <a:avLst/>
              </a:prstGeom>
              <a:noFill/>
              <a:ln w="28575">
                <a:solidFill>
                  <a:srgbClr val="00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21565" name="Text Box 10"/>
              <p:cNvSpPr txBox="1">
                <a:spLocks noChangeArrowheads="1"/>
              </p:cNvSpPr>
              <p:nvPr/>
            </p:nvSpPr>
            <p:spPr bwMode="auto">
              <a:xfrm>
                <a:off x="624" y="1685"/>
                <a:ext cx="336"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zh-CN" b="1" i="1">
                    <a:latin typeface="Times New Roman" panose="02020603050405020304" pitchFamily="18" charset="0"/>
                    <a:cs typeface="Times New Roman" panose="02020603050405020304" pitchFamily="18" charset="0"/>
                  </a:rPr>
                  <a:t>A</a:t>
                </a:r>
                <a:endParaRPr lang="en-US" altLang="zh-CN" sz="2800" b="1">
                  <a:latin typeface="Times New Roman" panose="02020603050405020304" pitchFamily="18" charset="0"/>
                  <a:cs typeface="Times New Roman" panose="02020603050405020304" pitchFamily="18" charset="0"/>
                </a:endParaRPr>
              </a:p>
            </p:txBody>
          </p:sp>
          <p:sp>
            <p:nvSpPr>
              <p:cNvPr id="21566" name="Text Box 11"/>
              <p:cNvSpPr txBox="1">
                <a:spLocks noChangeArrowheads="1"/>
              </p:cNvSpPr>
              <p:nvPr/>
            </p:nvSpPr>
            <p:spPr bwMode="auto">
              <a:xfrm>
                <a:off x="768" y="1568"/>
                <a:ext cx="432"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zh-CN" b="1" i="1">
                    <a:latin typeface="Times New Roman" panose="02020603050405020304" pitchFamily="18" charset="0"/>
                    <a:cs typeface="Times New Roman" panose="02020603050405020304" pitchFamily="18" charset="0"/>
                  </a:rPr>
                  <a:t>BC</a:t>
                </a:r>
                <a:endParaRPr lang="en-US" altLang="zh-CN" sz="2800" b="1">
                  <a:latin typeface="Times New Roman" panose="02020603050405020304" pitchFamily="18" charset="0"/>
                  <a:cs typeface="Times New Roman" panose="02020603050405020304" pitchFamily="18" charset="0"/>
                </a:endParaRPr>
              </a:p>
            </p:txBody>
          </p:sp>
          <p:sp>
            <p:nvSpPr>
              <p:cNvPr id="473100" name="Rectangle 12"/>
              <p:cNvSpPr>
                <a:spLocks noChangeArrowheads="1"/>
              </p:cNvSpPr>
              <p:nvPr/>
            </p:nvSpPr>
            <p:spPr bwMode="auto">
              <a:xfrm>
                <a:off x="1008" y="1920"/>
                <a:ext cx="864" cy="768"/>
              </a:xfrm>
              <a:prstGeom prst="rect">
                <a:avLst/>
              </a:prstGeom>
              <a:noFill/>
              <a:ln w="28575">
                <a:solidFill>
                  <a:srgbClr val="0000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21568" name="Text Box 13"/>
              <p:cNvSpPr txBox="1">
                <a:spLocks noChangeArrowheads="1"/>
              </p:cNvSpPr>
              <p:nvPr/>
            </p:nvSpPr>
            <p:spPr bwMode="auto">
              <a:xfrm>
                <a:off x="720" y="2357"/>
                <a:ext cx="336"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en-US" b="1">
                    <a:latin typeface="Times New Roman" panose="02020603050405020304" pitchFamily="18" charset="0"/>
                    <a:cs typeface="Times New Roman" panose="02020603050405020304" pitchFamily="18" charset="0"/>
                  </a:rPr>
                  <a:t>1</a:t>
                </a:r>
                <a:endParaRPr lang="en-US" altLang="zh-CN" b="1">
                  <a:latin typeface="Times New Roman" panose="02020603050405020304" pitchFamily="18" charset="0"/>
                  <a:cs typeface="Times New Roman" panose="02020603050405020304" pitchFamily="18" charset="0"/>
                </a:endParaRPr>
              </a:p>
            </p:txBody>
          </p:sp>
          <p:sp>
            <p:nvSpPr>
              <p:cNvPr id="21569" name="Text Box 14"/>
              <p:cNvSpPr txBox="1">
                <a:spLocks noChangeArrowheads="1"/>
              </p:cNvSpPr>
              <p:nvPr/>
            </p:nvSpPr>
            <p:spPr bwMode="auto">
              <a:xfrm>
                <a:off x="720" y="2000"/>
                <a:ext cx="336"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en-US" b="1">
                    <a:latin typeface="Times New Roman" panose="02020603050405020304" pitchFamily="18" charset="0"/>
                    <a:cs typeface="Times New Roman" panose="02020603050405020304" pitchFamily="18" charset="0"/>
                  </a:rPr>
                  <a:t>0</a:t>
                </a:r>
                <a:endParaRPr lang="en-US" altLang="zh-CN" sz="2800" b="1">
                  <a:latin typeface="Times New Roman" panose="02020603050405020304" pitchFamily="18" charset="0"/>
                  <a:cs typeface="Times New Roman" panose="02020603050405020304" pitchFamily="18" charset="0"/>
                </a:endParaRPr>
              </a:p>
            </p:txBody>
          </p:sp>
          <p:sp>
            <p:nvSpPr>
              <p:cNvPr id="473103" name="Rectangle 15"/>
              <p:cNvSpPr>
                <a:spLocks noChangeArrowheads="1"/>
              </p:cNvSpPr>
              <p:nvPr/>
            </p:nvSpPr>
            <p:spPr bwMode="auto">
              <a:xfrm>
                <a:off x="1872" y="1920"/>
                <a:ext cx="864" cy="768"/>
              </a:xfrm>
              <a:prstGeom prst="rect">
                <a:avLst/>
              </a:prstGeom>
              <a:noFill/>
              <a:ln w="28575">
                <a:solidFill>
                  <a:srgbClr val="0000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21571" name="Text Box 16"/>
              <p:cNvSpPr txBox="1">
                <a:spLocks noChangeArrowheads="1"/>
              </p:cNvSpPr>
              <p:nvPr/>
            </p:nvSpPr>
            <p:spPr bwMode="auto">
              <a:xfrm>
                <a:off x="1440" y="1664"/>
                <a:ext cx="432"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en-US" b="1">
                    <a:latin typeface="Times New Roman" panose="02020603050405020304" pitchFamily="18" charset="0"/>
                    <a:cs typeface="Times New Roman" panose="02020603050405020304" pitchFamily="18" charset="0"/>
                  </a:rPr>
                  <a:t>01</a:t>
                </a:r>
                <a:endParaRPr lang="en-US" altLang="zh-CN" b="1">
                  <a:latin typeface="Times New Roman" panose="02020603050405020304" pitchFamily="18" charset="0"/>
                  <a:cs typeface="Times New Roman" panose="02020603050405020304" pitchFamily="18" charset="0"/>
                </a:endParaRPr>
              </a:p>
            </p:txBody>
          </p:sp>
          <p:sp>
            <p:nvSpPr>
              <p:cNvPr id="21572" name="Text Box 17"/>
              <p:cNvSpPr txBox="1">
                <a:spLocks noChangeArrowheads="1"/>
              </p:cNvSpPr>
              <p:nvPr/>
            </p:nvSpPr>
            <p:spPr bwMode="auto">
              <a:xfrm>
                <a:off x="1872" y="1664"/>
                <a:ext cx="432"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en-US" b="1">
                    <a:latin typeface="Times New Roman" panose="02020603050405020304" pitchFamily="18" charset="0"/>
                    <a:cs typeface="Times New Roman" panose="02020603050405020304" pitchFamily="18" charset="0"/>
                  </a:rPr>
                  <a:t>11</a:t>
                </a:r>
                <a:endParaRPr lang="en-US" altLang="zh-CN" b="1">
                  <a:latin typeface="Times New Roman" panose="02020603050405020304" pitchFamily="18" charset="0"/>
                  <a:cs typeface="Times New Roman" panose="02020603050405020304" pitchFamily="18" charset="0"/>
                </a:endParaRPr>
              </a:p>
            </p:txBody>
          </p:sp>
          <p:sp>
            <p:nvSpPr>
              <p:cNvPr id="21573" name="Text Box 18"/>
              <p:cNvSpPr txBox="1">
                <a:spLocks noChangeArrowheads="1"/>
              </p:cNvSpPr>
              <p:nvPr/>
            </p:nvSpPr>
            <p:spPr bwMode="auto">
              <a:xfrm>
                <a:off x="2304" y="1664"/>
                <a:ext cx="432"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en-US" b="1">
                    <a:latin typeface="Times New Roman" panose="02020603050405020304" pitchFamily="18" charset="0"/>
                    <a:cs typeface="Times New Roman" panose="02020603050405020304" pitchFamily="18" charset="0"/>
                  </a:rPr>
                  <a:t>10</a:t>
                </a:r>
                <a:endParaRPr lang="en-US" altLang="zh-CN" b="1">
                  <a:latin typeface="Times New Roman" panose="02020603050405020304" pitchFamily="18" charset="0"/>
                  <a:cs typeface="Times New Roman" panose="02020603050405020304" pitchFamily="18" charset="0"/>
                </a:endParaRPr>
              </a:p>
            </p:txBody>
          </p:sp>
          <p:sp>
            <p:nvSpPr>
              <p:cNvPr id="21574" name="Rectangle 19"/>
              <p:cNvSpPr>
                <a:spLocks noChangeArrowheads="1"/>
              </p:cNvSpPr>
              <p:nvPr/>
            </p:nvSpPr>
            <p:spPr bwMode="auto">
              <a:xfrm>
                <a:off x="1115" y="1941"/>
                <a:ext cx="190" cy="250"/>
              </a:xfrm>
              <a:prstGeom prst="rect">
                <a:avLst/>
              </a:prstGeom>
              <a:noFill/>
              <a:ln w="9525">
                <a:noFill/>
                <a:miter lim="800000"/>
                <a:headEnd/>
                <a:tailEnd/>
              </a:ln>
            </p:spPr>
            <p:txBody>
              <a:bodyPr wrap="none">
                <a:spAutoFit/>
              </a:bodyPr>
              <a:lstStyle/>
              <a:p>
                <a:pPr algn="ctr">
                  <a:lnSpc>
                    <a:spcPct val="110000"/>
                  </a:lnSpc>
                  <a:spcBef>
                    <a:spcPct val="10000"/>
                  </a:spcBef>
                  <a:defRPr/>
                </a:pPr>
                <a:r>
                  <a:rPr lang="en-US" altLang="en-US" b="1">
                    <a:latin typeface="Times New Roman" panose="02020603050405020304" pitchFamily="18" charset="0"/>
                    <a:cs typeface="Times New Roman" panose="02020603050405020304" pitchFamily="18" charset="0"/>
                  </a:rPr>
                  <a:t>1</a:t>
                </a:r>
                <a:endParaRPr lang="en-US" altLang="zh-CN" b="1">
                  <a:latin typeface="Times New Roman" panose="02020603050405020304" pitchFamily="18" charset="0"/>
                  <a:cs typeface="Times New Roman" panose="02020603050405020304" pitchFamily="18" charset="0"/>
                </a:endParaRPr>
              </a:p>
            </p:txBody>
          </p:sp>
          <p:sp>
            <p:nvSpPr>
              <p:cNvPr id="21575" name="Rectangle 20"/>
              <p:cNvSpPr>
                <a:spLocks noChangeArrowheads="1"/>
              </p:cNvSpPr>
              <p:nvPr/>
            </p:nvSpPr>
            <p:spPr bwMode="auto">
              <a:xfrm>
                <a:off x="1115" y="2325"/>
                <a:ext cx="190" cy="250"/>
              </a:xfrm>
              <a:prstGeom prst="rect">
                <a:avLst/>
              </a:prstGeom>
              <a:noFill/>
              <a:ln w="9525">
                <a:noFill/>
                <a:miter lim="800000"/>
                <a:headEnd/>
                <a:tailEnd/>
              </a:ln>
            </p:spPr>
            <p:txBody>
              <a:bodyPr wrap="none">
                <a:spAutoFit/>
              </a:bodyPr>
              <a:lstStyle/>
              <a:p>
                <a:pPr algn="ctr">
                  <a:lnSpc>
                    <a:spcPct val="110000"/>
                  </a:lnSpc>
                  <a:spcBef>
                    <a:spcPct val="10000"/>
                  </a:spcBef>
                  <a:defRPr/>
                </a:pPr>
                <a:r>
                  <a:rPr lang="en-US" altLang="en-US" b="1">
                    <a:latin typeface="Times New Roman" panose="02020603050405020304" pitchFamily="18" charset="0"/>
                    <a:cs typeface="Times New Roman" panose="02020603050405020304" pitchFamily="18" charset="0"/>
                  </a:rPr>
                  <a:t>1</a:t>
                </a:r>
                <a:endParaRPr lang="en-US" altLang="zh-CN" b="1">
                  <a:latin typeface="Times New Roman" panose="02020603050405020304" pitchFamily="18" charset="0"/>
                  <a:cs typeface="Times New Roman" panose="02020603050405020304" pitchFamily="18" charset="0"/>
                </a:endParaRPr>
              </a:p>
            </p:txBody>
          </p:sp>
          <p:sp>
            <p:nvSpPr>
              <p:cNvPr id="21576" name="Rectangle 21"/>
              <p:cNvSpPr>
                <a:spLocks noChangeArrowheads="1"/>
              </p:cNvSpPr>
              <p:nvPr/>
            </p:nvSpPr>
            <p:spPr bwMode="auto">
              <a:xfrm>
                <a:off x="1547" y="1941"/>
                <a:ext cx="190" cy="250"/>
              </a:xfrm>
              <a:prstGeom prst="rect">
                <a:avLst/>
              </a:prstGeom>
              <a:noFill/>
              <a:ln w="9525">
                <a:noFill/>
                <a:miter lim="800000"/>
                <a:headEnd/>
                <a:tailEnd/>
              </a:ln>
            </p:spPr>
            <p:txBody>
              <a:bodyPr wrap="none">
                <a:spAutoFit/>
              </a:bodyPr>
              <a:lstStyle/>
              <a:p>
                <a:pPr algn="ctr">
                  <a:lnSpc>
                    <a:spcPct val="110000"/>
                  </a:lnSpc>
                  <a:spcBef>
                    <a:spcPct val="10000"/>
                  </a:spcBef>
                  <a:defRPr/>
                </a:pPr>
                <a:r>
                  <a:rPr lang="en-US" altLang="en-US" b="1">
                    <a:latin typeface="Times New Roman" panose="02020603050405020304" pitchFamily="18" charset="0"/>
                    <a:cs typeface="Times New Roman" panose="02020603050405020304" pitchFamily="18" charset="0"/>
                  </a:rPr>
                  <a:t>1</a:t>
                </a:r>
                <a:endParaRPr lang="en-US" altLang="zh-CN" b="1">
                  <a:latin typeface="Times New Roman" panose="02020603050405020304" pitchFamily="18" charset="0"/>
                  <a:cs typeface="Times New Roman" panose="02020603050405020304" pitchFamily="18" charset="0"/>
                </a:endParaRPr>
              </a:p>
            </p:txBody>
          </p:sp>
          <p:sp>
            <p:nvSpPr>
              <p:cNvPr id="21577" name="Rectangle 22"/>
              <p:cNvSpPr>
                <a:spLocks noChangeArrowheads="1"/>
              </p:cNvSpPr>
              <p:nvPr/>
            </p:nvSpPr>
            <p:spPr bwMode="auto">
              <a:xfrm>
                <a:off x="1979" y="1941"/>
                <a:ext cx="190" cy="250"/>
              </a:xfrm>
              <a:prstGeom prst="rect">
                <a:avLst/>
              </a:prstGeom>
              <a:noFill/>
              <a:ln w="9525">
                <a:noFill/>
                <a:miter lim="800000"/>
                <a:headEnd/>
                <a:tailEnd/>
              </a:ln>
            </p:spPr>
            <p:txBody>
              <a:bodyPr wrap="none">
                <a:spAutoFit/>
              </a:bodyPr>
              <a:lstStyle/>
              <a:p>
                <a:pPr algn="ctr">
                  <a:lnSpc>
                    <a:spcPct val="110000"/>
                  </a:lnSpc>
                  <a:spcBef>
                    <a:spcPct val="10000"/>
                  </a:spcBef>
                  <a:defRPr/>
                </a:pPr>
                <a:r>
                  <a:rPr lang="en-US" altLang="en-US" b="1">
                    <a:latin typeface="Times New Roman" panose="02020603050405020304" pitchFamily="18" charset="0"/>
                    <a:cs typeface="Times New Roman" panose="02020603050405020304" pitchFamily="18" charset="0"/>
                  </a:rPr>
                  <a:t>1</a:t>
                </a:r>
                <a:endParaRPr lang="en-US" altLang="zh-CN" b="1">
                  <a:latin typeface="Times New Roman" panose="02020603050405020304" pitchFamily="18" charset="0"/>
                  <a:cs typeface="Times New Roman" panose="02020603050405020304" pitchFamily="18" charset="0"/>
                </a:endParaRPr>
              </a:p>
            </p:txBody>
          </p:sp>
        </p:grpSp>
      </p:grpSp>
      <p:sp>
        <p:nvSpPr>
          <p:cNvPr id="473111" name="Rectangle 23"/>
          <p:cNvSpPr>
            <a:spLocks noChangeArrowheads="1"/>
          </p:cNvSpPr>
          <p:nvPr/>
        </p:nvSpPr>
        <p:spPr bwMode="auto">
          <a:xfrm>
            <a:off x="457200" y="2362200"/>
            <a:ext cx="901700" cy="561975"/>
          </a:xfrm>
          <a:prstGeom prst="rect">
            <a:avLst/>
          </a:prstGeom>
          <a:noFill/>
          <a:ln w="9525">
            <a:noFill/>
            <a:miter lim="800000"/>
            <a:headEnd/>
            <a:tailEnd/>
          </a:ln>
        </p:spPr>
        <p:txBody>
          <a:bodyPr wrap="none">
            <a:spAutoFit/>
          </a:bodyPr>
          <a:lstStyle/>
          <a:p>
            <a:pPr algn="ctr">
              <a:lnSpc>
                <a:spcPct val="110000"/>
              </a:lnSpc>
              <a:spcBef>
                <a:spcPct val="10000"/>
              </a:spcBef>
              <a:defRPr/>
            </a:pPr>
            <a:r>
              <a:rPr lang="zh-CN" altLang="en-US" sz="2800" b="1">
                <a:solidFill>
                  <a:schemeClr val="tx2"/>
                </a:solidFill>
                <a:latin typeface="Times New Roman" panose="02020603050405020304" pitchFamily="18" charset="0"/>
                <a:cs typeface="Times New Roman" panose="02020603050405020304" pitchFamily="18" charset="0"/>
              </a:rPr>
              <a:t>解：</a:t>
            </a:r>
          </a:p>
        </p:txBody>
      </p:sp>
      <p:sp>
        <p:nvSpPr>
          <p:cNvPr id="473112" name="Oval 24"/>
          <p:cNvSpPr>
            <a:spLocks noChangeArrowheads="1"/>
          </p:cNvSpPr>
          <p:nvPr/>
        </p:nvSpPr>
        <p:spPr bwMode="auto">
          <a:xfrm>
            <a:off x="1752600" y="3124200"/>
            <a:ext cx="381000" cy="990600"/>
          </a:xfrm>
          <a:prstGeom prst="ellipse">
            <a:avLst/>
          </a:prstGeom>
          <a:noFill/>
          <a:ln w="28575">
            <a:solidFill>
              <a:srgbClr val="CC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3113" name="Oval 25"/>
          <p:cNvSpPr>
            <a:spLocks noChangeArrowheads="1"/>
          </p:cNvSpPr>
          <p:nvPr/>
        </p:nvSpPr>
        <p:spPr bwMode="auto">
          <a:xfrm>
            <a:off x="1676400" y="3124200"/>
            <a:ext cx="1143000" cy="381000"/>
          </a:xfrm>
          <a:prstGeom prst="ellipse">
            <a:avLst/>
          </a:prstGeom>
          <a:noFill/>
          <a:ln w="28575">
            <a:solidFill>
              <a:srgbClr val="006600"/>
            </a:solidFill>
            <a:prstDash val="dash"/>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3114" name="Oval 26"/>
          <p:cNvSpPr>
            <a:spLocks noChangeArrowheads="1"/>
          </p:cNvSpPr>
          <p:nvPr/>
        </p:nvSpPr>
        <p:spPr bwMode="auto">
          <a:xfrm>
            <a:off x="2362200" y="3200400"/>
            <a:ext cx="1143000" cy="381000"/>
          </a:xfrm>
          <a:prstGeom prst="ellipse">
            <a:avLst/>
          </a:prstGeom>
          <a:noFill/>
          <a:ln w="28575">
            <a:solidFill>
              <a:srgbClr val="CC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3115" name="Rectangle 27"/>
          <p:cNvSpPr>
            <a:spLocks noChangeArrowheads="1"/>
          </p:cNvSpPr>
          <p:nvPr/>
        </p:nvSpPr>
        <p:spPr bwMode="auto">
          <a:xfrm>
            <a:off x="1300163" y="4495800"/>
            <a:ext cx="2684462" cy="561975"/>
          </a:xfrm>
          <a:prstGeom prst="rect">
            <a:avLst/>
          </a:prstGeom>
          <a:noFill/>
          <a:ln w="9525">
            <a:noFill/>
            <a:miter lim="800000"/>
            <a:headEnd/>
            <a:tailEnd/>
          </a:ln>
          <a:effectLst/>
        </p:spPr>
        <p:txBody>
          <a:bodyPr wrap="none">
            <a:spAutoFit/>
          </a:bodyPr>
          <a:lstStyle/>
          <a:p>
            <a:pPr algn="ctr">
              <a:lnSpc>
                <a:spcPct val="110000"/>
              </a:lnSpc>
              <a:spcBef>
                <a:spcPct val="10000"/>
              </a:spcBef>
              <a:defRPr/>
            </a:pPr>
            <a:r>
              <a:rPr lang="zh-CN" altLang="en-US" sz="2800" b="1">
                <a:latin typeface="Times New Roman" panose="02020603050405020304" pitchFamily="18" charset="0"/>
                <a:cs typeface="Times New Roman" panose="02020603050405020304" pitchFamily="18" charset="0"/>
              </a:rPr>
              <a:t>写出简化逻辑式</a:t>
            </a:r>
          </a:p>
        </p:txBody>
      </p:sp>
      <p:graphicFrame>
        <p:nvGraphicFramePr>
          <p:cNvPr id="473116" name="Object 28"/>
          <p:cNvGraphicFramePr>
            <a:graphicFrameLocks noChangeAspect="1"/>
          </p:cNvGraphicFramePr>
          <p:nvPr>
            <p:extLst/>
          </p:nvPr>
        </p:nvGraphicFramePr>
        <p:xfrm>
          <a:off x="1338263" y="5257800"/>
          <a:ext cx="2579687" cy="606425"/>
        </p:xfrm>
        <a:graphic>
          <a:graphicData uri="http://schemas.openxmlformats.org/presentationml/2006/ole">
            <mc:AlternateContent xmlns:mc="http://schemas.openxmlformats.org/markup-compatibility/2006">
              <mc:Choice xmlns:v="urn:schemas-microsoft-com:vml" Requires="v">
                <p:oleObj spid="_x0000_s19470" name="公式" r:id="rId3" imgW="952200" imgH="228600" progId="Equation.3">
                  <p:embed/>
                </p:oleObj>
              </mc:Choice>
              <mc:Fallback>
                <p:oleObj name="公式" r:id="rId3" imgW="9522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8263" y="5257800"/>
                        <a:ext cx="2579687" cy="606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3117" name="AutoShape 29"/>
          <p:cNvSpPr>
            <a:spLocks noChangeArrowheads="1"/>
          </p:cNvSpPr>
          <p:nvPr/>
        </p:nvSpPr>
        <p:spPr bwMode="auto">
          <a:xfrm>
            <a:off x="2895600" y="3733800"/>
            <a:ext cx="914400" cy="487363"/>
          </a:xfrm>
          <a:prstGeom prst="wedgeRoundRectCallout">
            <a:avLst>
              <a:gd name="adj1" fmla="val -117708"/>
              <a:gd name="adj2" fmla="val -121333"/>
              <a:gd name="adj3" fmla="val 16667"/>
            </a:avLst>
          </a:prstGeom>
          <a:solidFill>
            <a:srgbClr val="FFFFCC"/>
          </a:solidFill>
          <a:ln w="28575">
            <a:solidFill>
              <a:srgbClr val="006600"/>
            </a:solidFill>
            <a:miter lim="800000"/>
            <a:headEnd/>
            <a:tailEnd/>
          </a:ln>
          <a:effectLst/>
        </p:spPr>
        <p:txBody>
          <a:bodyPr wrap="none" anchor="ctr"/>
          <a:lstStyle/>
          <a:p>
            <a:pPr algn="ctr">
              <a:lnSpc>
                <a:spcPct val="110000"/>
              </a:lnSpc>
              <a:spcBef>
                <a:spcPct val="10000"/>
              </a:spcBef>
              <a:defRPr/>
            </a:pPr>
            <a:r>
              <a:rPr lang="zh-CN" altLang="en-US" b="1">
                <a:solidFill>
                  <a:srgbClr val="FF0000"/>
                </a:solidFill>
                <a:latin typeface="Times New Roman" panose="02020603050405020304" pitchFamily="18" charset="0"/>
                <a:cs typeface="Times New Roman" panose="02020603050405020304" pitchFamily="18" charset="0"/>
              </a:rPr>
              <a:t>多余</a:t>
            </a:r>
          </a:p>
        </p:txBody>
      </p:sp>
      <p:grpSp>
        <p:nvGrpSpPr>
          <p:cNvPr id="4" name="Group 30"/>
          <p:cNvGrpSpPr>
            <a:grpSpLocks/>
          </p:cNvGrpSpPr>
          <p:nvPr/>
        </p:nvGrpSpPr>
        <p:grpSpPr bwMode="auto">
          <a:xfrm>
            <a:off x="4572000" y="2260600"/>
            <a:ext cx="3581400" cy="3073400"/>
            <a:chOff x="2880" y="1424"/>
            <a:chExt cx="2256" cy="1936"/>
          </a:xfrm>
        </p:grpSpPr>
        <p:sp>
          <p:nvSpPr>
            <p:cNvPr id="473119" name="Rectangle 31"/>
            <p:cNvSpPr>
              <a:spLocks noChangeArrowheads="1"/>
            </p:cNvSpPr>
            <p:nvPr/>
          </p:nvSpPr>
          <p:spPr bwMode="auto">
            <a:xfrm>
              <a:off x="3408" y="1824"/>
              <a:ext cx="864" cy="768"/>
            </a:xfrm>
            <a:prstGeom prst="rect">
              <a:avLst/>
            </a:prstGeom>
            <a:noFill/>
            <a:ln w="28575">
              <a:solidFill>
                <a:srgbClr val="0000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3120" name="Line 32"/>
            <p:cNvSpPr>
              <a:spLocks noChangeShapeType="1"/>
            </p:cNvSpPr>
            <p:nvPr/>
          </p:nvSpPr>
          <p:spPr bwMode="auto">
            <a:xfrm>
              <a:off x="3408" y="2208"/>
              <a:ext cx="864" cy="0"/>
            </a:xfrm>
            <a:prstGeom prst="line">
              <a:avLst/>
            </a:prstGeom>
            <a:noFill/>
            <a:ln w="28575">
              <a:solidFill>
                <a:srgbClr val="00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3121" name="Line 33"/>
            <p:cNvSpPr>
              <a:spLocks noChangeShapeType="1"/>
            </p:cNvSpPr>
            <p:nvPr/>
          </p:nvSpPr>
          <p:spPr bwMode="auto">
            <a:xfrm>
              <a:off x="3840" y="1824"/>
              <a:ext cx="0" cy="768"/>
            </a:xfrm>
            <a:prstGeom prst="line">
              <a:avLst/>
            </a:prstGeom>
            <a:noFill/>
            <a:ln w="28575">
              <a:solidFill>
                <a:srgbClr val="00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3122" name="Line 34"/>
            <p:cNvSpPr>
              <a:spLocks noChangeShapeType="1"/>
            </p:cNvSpPr>
            <p:nvPr/>
          </p:nvSpPr>
          <p:spPr bwMode="auto">
            <a:xfrm flipH="1" flipV="1">
              <a:off x="3168" y="1584"/>
              <a:ext cx="240" cy="240"/>
            </a:xfrm>
            <a:prstGeom prst="line">
              <a:avLst/>
            </a:prstGeom>
            <a:noFill/>
            <a:ln w="28575">
              <a:solidFill>
                <a:srgbClr val="00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21535" name="Text Box 35"/>
            <p:cNvSpPr txBox="1">
              <a:spLocks noChangeArrowheads="1"/>
            </p:cNvSpPr>
            <p:nvPr/>
          </p:nvSpPr>
          <p:spPr bwMode="auto">
            <a:xfrm>
              <a:off x="2880" y="1589"/>
              <a:ext cx="432"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zh-CN" b="1" i="1">
                  <a:latin typeface="Times New Roman" panose="02020603050405020304" pitchFamily="18" charset="0"/>
                  <a:cs typeface="Times New Roman" panose="02020603050405020304" pitchFamily="18" charset="0"/>
                </a:rPr>
                <a:t>AB</a:t>
              </a:r>
              <a:endParaRPr lang="en-US" altLang="zh-CN" sz="2800" b="1">
                <a:latin typeface="Times New Roman" panose="02020603050405020304" pitchFamily="18" charset="0"/>
                <a:cs typeface="Times New Roman" panose="02020603050405020304" pitchFamily="18" charset="0"/>
              </a:endParaRPr>
            </a:p>
          </p:txBody>
        </p:sp>
        <p:sp>
          <p:nvSpPr>
            <p:cNvPr id="21536" name="Text Box 36"/>
            <p:cNvSpPr txBox="1">
              <a:spLocks noChangeArrowheads="1"/>
            </p:cNvSpPr>
            <p:nvPr/>
          </p:nvSpPr>
          <p:spPr bwMode="auto">
            <a:xfrm>
              <a:off x="3408" y="1589"/>
              <a:ext cx="432"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en-US" b="1">
                  <a:latin typeface="Times New Roman" panose="02020603050405020304" pitchFamily="18" charset="0"/>
                  <a:cs typeface="Times New Roman" panose="02020603050405020304" pitchFamily="18" charset="0"/>
                </a:rPr>
                <a:t>00</a:t>
              </a:r>
              <a:endParaRPr lang="en-US" altLang="zh-CN" b="1">
                <a:latin typeface="Times New Roman" panose="02020603050405020304" pitchFamily="18" charset="0"/>
                <a:cs typeface="Times New Roman" panose="02020603050405020304" pitchFamily="18" charset="0"/>
              </a:endParaRPr>
            </a:p>
          </p:txBody>
        </p:sp>
        <p:sp>
          <p:nvSpPr>
            <p:cNvPr id="473125" name="Rectangle 37"/>
            <p:cNvSpPr>
              <a:spLocks noChangeArrowheads="1"/>
            </p:cNvSpPr>
            <p:nvPr/>
          </p:nvSpPr>
          <p:spPr bwMode="auto">
            <a:xfrm>
              <a:off x="4272" y="1824"/>
              <a:ext cx="864" cy="768"/>
            </a:xfrm>
            <a:prstGeom prst="rect">
              <a:avLst/>
            </a:prstGeom>
            <a:noFill/>
            <a:ln w="28575">
              <a:solidFill>
                <a:srgbClr val="0000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3126" name="Line 38"/>
            <p:cNvSpPr>
              <a:spLocks noChangeShapeType="1"/>
            </p:cNvSpPr>
            <p:nvPr/>
          </p:nvSpPr>
          <p:spPr bwMode="auto">
            <a:xfrm>
              <a:off x="4272" y="2208"/>
              <a:ext cx="864" cy="0"/>
            </a:xfrm>
            <a:prstGeom prst="line">
              <a:avLst/>
            </a:prstGeom>
            <a:noFill/>
            <a:ln w="28575">
              <a:solidFill>
                <a:srgbClr val="00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3127" name="Line 39"/>
            <p:cNvSpPr>
              <a:spLocks noChangeShapeType="1"/>
            </p:cNvSpPr>
            <p:nvPr/>
          </p:nvSpPr>
          <p:spPr bwMode="auto">
            <a:xfrm>
              <a:off x="4704" y="1824"/>
              <a:ext cx="0" cy="768"/>
            </a:xfrm>
            <a:prstGeom prst="line">
              <a:avLst/>
            </a:prstGeom>
            <a:noFill/>
            <a:ln w="28575">
              <a:solidFill>
                <a:srgbClr val="00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21540" name="Text Box 40"/>
            <p:cNvSpPr txBox="1">
              <a:spLocks noChangeArrowheads="1"/>
            </p:cNvSpPr>
            <p:nvPr/>
          </p:nvSpPr>
          <p:spPr bwMode="auto">
            <a:xfrm>
              <a:off x="3840" y="1568"/>
              <a:ext cx="432"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en-US" b="1">
                  <a:latin typeface="Times New Roman" panose="02020603050405020304" pitchFamily="18" charset="0"/>
                  <a:cs typeface="Times New Roman" panose="02020603050405020304" pitchFamily="18" charset="0"/>
                </a:rPr>
                <a:t>01</a:t>
              </a:r>
              <a:endParaRPr lang="en-US" altLang="zh-CN" b="1">
                <a:latin typeface="Times New Roman" panose="02020603050405020304" pitchFamily="18" charset="0"/>
                <a:cs typeface="Times New Roman" panose="02020603050405020304" pitchFamily="18" charset="0"/>
              </a:endParaRPr>
            </a:p>
          </p:txBody>
        </p:sp>
        <p:sp>
          <p:nvSpPr>
            <p:cNvPr id="21541" name="Text Box 41"/>
            <p:cNvSpPr txBox="1">
              <a:spLocks noChangeArrowheads="1"/>
            </p:cNvSpPr>
            <p:nvPr/>
          </p:nvSpPr>
          <p:spPr bwMode="auto">
            <a:xfrm>
              <a:off x="4272" y="1568"/>
              <a:ext cx="432"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en-US" b="1">
                  <a:latin typeface="Times New Roman" panose="02020603050405020304" pitchFamily="18" charset="0"/>
                  <a:cs typeface="Times New Roman" panose="02020603050405020304" pitchFamily="18" charset="0"/>
                </a:rPr>
                <a:t>11</a:t>
              </a:r>
              <a:endParaRPr lang="en-US" altLang="zh-CN" b="1">
                <a:latin typeface="Times New Roman" panose="02020603050405020304" pitchFamily="18" charset="0"/>
                <a:cs typeface="Times New Roman" panose="02020603050405020304" pitchFamily="18" charset="0"/>
              </a:endParaRPr>
            </a:p>
          </p:txBody>
        </p:sp>
        <p:sp>
          <p:nvSpPr>
            <p:cNvPr id="21542" name="Text Box 42"/>
            <p:cNvSpPr txBox="1">
              <a:spLocks noChangeArrowheads="1"/>
            </p:cNvSpPr>
            <p:nvPr/>
          </p:nvSpPr>
          <p:spPr bwMode="auto">
            <a:xfrm>
              <a:off x="4704" y="1568"/>
              <a:ext cx="432"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en-US" b="1">
                  <a:latin typeface="Times New Roman" panose="02020603050405020304" pitchFamily="18" charset="0"/>
                  <a:cs typeface="Times New Roman" panose="02020603050405020304" pitchFamily="18" charset="0"/>
                </a:rPr>
                <a:t>10</a:t>
              </a:r>
              <a:endParaRPr lang="en-US" altLang="zh-CN" b="1">
                <a:latin typeface="Times New Roman" panose="02020603050405020304" pitchFamily="18" charset="0"/>
                <a:cs typeface="Times New Roman" panose="02020603050405020304" pitchFamily="18" charset="0"/>
              </a:endParaRPr>
            </a:p>
          </p:txBody>
        </p:sp>
        <p:sp>
          <p:nvSpPr>
            <p:cNvPr id="21543" name="Text Box 43"/>
            <p:cNvSpPr txBox="1">
              <a:spLocks noChangeArrowheads="1"/>
            </p:cNvSpPr>
            <p:nvPr/>
          </p:nvSpPr>
          <p:spPr bwMode="auto">
            <a:xfrm>
              <a:off x="3072" y="1424"/>
              <a:ext cx="576"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zh-CN" b="1" i="1">
                  <a:latin typeface="Times New Roman" panose="02020603050405020304" pitchFamily="18" charset="0"/>
                  <a:cs typeface="Times New Roman" panose="02020603050405020304" pitchFamily="18" charset="0"/>
                </a:rPr>
                <a:t>CD</a:t>
              </a:r>
              <a:endParaRPr lang="en-US" altLang="zh-CN" b="1">
                <a:latin typeface="Times New Roman" panose="02020603050405020304" pitchFamily="18" charset="0"/>
                <a:cs typeface="Times New Roman" panose="02020603050405020304" pitchFamily="18" charset="0"/>
              </a:endParaRPr>
            </a:p>
          </p:txBody>
        </p:sp>
        <p:sp>
          <p:nvSpPr>
            <p:cNvPr id="21544" name="Text Box 44"/>
            <p:cNvSpPr txBox="1">
              <a:spLocks noChangeArrowheads="1"/>
            </p:cNvSpPr>
            <p:nvPr/>
          </p:nvSpPr>
          <p:spPr bwMode="auto">
            <a:xfrm>
              <a:off x="3024" y="1904"/>
              <a:ext cx="432"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en-US" b="1">
                  <a:latin typeface="Times New Roman" panose="02020603050405020304" pitchFamily="18" charset="0"/>
                  <a:cs typeface="Times New Roman" panose="02020603050405020304" pitchFamily="18" charset="0"/>
                </a:rPr>
                <a:t>00</a:t>
              </a:r>
              <a:endParaRPr lang="en-US" altLang="zh-CN" b="1">
                <a:latin typeface="Times New Roman" panose="02020603050405020304" pitchFamily="18" charset="0"/>
                <a:cs typeface="Times New Roman" panose="02020603050405020304" pitchFamily="18" charset="0"/>
              </a:endParaRPr>
            </a:p>
          </p:txBody>
        </p:sp>
        <p:sp>
          <p:nvSpPr>
            <p:cNvPr id="21545" name="Text Box 45"/>
            <p:cNvSpPr txBox="1">
              <a:spLocks noChangeArrowheads="1"/>
            </p:cNvSpPr>
            <p:nvPr/>
          </p:nvSpPr>
          <p:spPr bwMode="auto">
            <a:xfrm>
              <a:off x="3024" y="2240"/>
              <a:ext cx="432"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en-US" b="1">
                  <a:latin typeface="Times New Roman" panose="02020603050405020304" pitchFamily="18" charset="0"/>
                  <a:cs typeface="Times New Roman" panose="02020603050405020304" pitchFamily="18" charset="0"/>
                </a:rPr>
                <a:t>01</a:t>
              </a:r>
              <a:endParaRPr lang="en-US" altLang="zh-CN" b="1">
                <a:latin typeface="Times New Roman" panose="02020603050405020304" pitchFamily="18" charset="0"/>
                <a:cs typeface="Times New Roman" panose="02020603050405020304" pitchFamily="18" charset="0"/>
              </a:endParaRPr>
            </a:p>
          </p:txBody>
        </p:sp>
        <p:sp>
          <p:nvSpPr>
            <p:cNvPr id="21546" name="Text Box 46"/>
            <p:cNvSpPr txBox="1">
              <a:spLocks noChangeArrowheads="1"/>
            </p:cNvSpPr>
            <p:nvPr/>
          </p:nvSpPr>
          <p:spPr bwMode="auto">
            <a:xfrm>
              <a:off x="3024" y="2624"/>
              <a:ext cx="432"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en-US" b="1">
                  <a:latin typeface="Times New Roman" panose="02020603050405020304" pitchFamily="18" charset="0"/>
                  <a:cs typeface="Times New Roman" panose="02020603050405020304" pitchFamily="18" charset="0"/>
                </a:rPr>
                <a:t>11</a:t>
              </a:r>
              <a:endParaRPr lang="en-US" altLang="zh-CN" b="1">
                <a:latin typeface="Times New Roman" panose="02020603050405020304" pitchFamily="18" charset="0"/>
                <a:cs typeface="Times New Roman" panose="02020603050405020304" pitchFamily="18" charset="0"/>
              </a:endParaRPr>
            </a:p>
          </p:txBody>
        </p:sp>
        <p:sp>
          <p:nvSpPr>
            <p:cNvPr id="21547" name="Text Box 47"/>
            <p:cNvSpPr txBox="1">
              <a:spLocks noChangeArrowheads="1"/>
            </p:cNvSpPr>
            <p:nvPr/>
          </p:nvSpPr>
          <p:spPr bwMode="auto">
            <a:xfrm>
              <a:off x="3024" y="3008"/>
              <a:ext cx="432"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en-US" b="1">
                  <a:latin typeface="Times New Roman" panose="02020603050405020304" pitchFamily="18" charset="0"/>
                  <a:cs typeface="Times New Roman" panose="02020603050405020304" pitchFamily="18" charset="0"/>
                </a:rPr>
                <a:t>10</a:t>
              </a:r>
              <a:endParaRPr lang="en-US" altLang="zh-CN" b="1">
                <a:latin typeface="Times New Roman" panose="02020603050405020304" pitchFamily="18" charset="0"/>
                <a:cs typeface="Times New Roman" panose="02020603050405020304" pitchFamily="18" charset="0"/>
              </a:endParaRPr>
            </a:p>
          </p:txBody>
        </p:sp>
        <p:sp>
          <p:nvSpPr>
            <p:cNvPr id="473136" name="Rectangle 48"/>
            <p:cNvSpPr>
              <a:spLocks noChangeArrowheads="1"/>
            </p:cNvSpPr>
            <p:nvPr/>
          </p:nvSpPr>
          <p:spPr bwMode="auto">
            <a:xfrm>
              <a:off x="3408" y="2592"/>
              <a:ext cx="864" cy="768"/>
            </a:xfrm>
            <a:prstGeom prst="rect">
              <a:avLst/>
            </a:prstGeom>
            <a:noFill/>
            <a:ln w="28575">
              <a:solidFill>
                <a:srgbClr val="0000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3137" name="Line 49"/>
            <p:cNvSpPr>
              <a:spLocks noChangeShapeType="1"/>
            </p:cNvSpPr>
            <p:nvPr/>
          </p:nvSpPr>
          <p:spPr bwMode="auto">
            <a:xfrm>
              <a:off x="3408" y="2976"/>
              <a:ext cx="864" cy="0"/>
            </a:xfrm>
            <a:prstGeom prst="line">
              <a:avLst/>
            </a:prstGeom>
            <a:noFill/>
            <a:ln w="28575">
              <a:solidFill>
                <a:srgbClr val="00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3138" name="Line 50"/>
            <p:cNvSpPr>
              <a:spLocks noChangeShapeType="1"/>
            </p:cNvSpPr>
            <p:nvPr/>
          </p:nvSpPr>
          <p:spPr bwMode="auto">
            <a:xfrm>
              <a:off x="3840" y="2592"/>
              <a:ext cx="0" cy="768"/>
            </a:xfrm>
            <a:prstGeom prst="line">
              <a:avLst/>
            </a:prstGeom>
            <a:noFill/>
            <a:ln w="28575">
              <a:solidFill>
                <a:srgbClr val="00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3139" name="Rectangle 51"/>
            <p:cNvSpPr>
              <a:spLocks noChangeArrowheads="1"/>
            </p:cNvSpPr>
            <p:nvPr/>
          </p:nvSpPr>
          <p:spPr bwMode="auto">
            <a:xfrm>
              <a:off x="4272" y="2592"/>
              <a:ext cx="864" cy="768"/>
            </a:xfrm>
            <a:prstGeom prst="rect">
              <a:avLst/>
            </a:prstGeom>
            <a:noFill/>
            <a:ln w="28575">
              <a:solidFill>
                <a:srgbClr val="0000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3140" name="Line 52"/>
            <p:cNvSpPr>
              <a:spLocks noChangeShapeType="1"/>
            </p:cNvSpPr>
            <p:nvPr/>
          </p:nvSpPr>
          <p:spPr bwMode="auto">
            <a:xfrm>
              <a:off x="4272" y="2976"/>
              <a:ext cx="864" cy="0"/>
            </a:xfrm>
            <a:prstGeom prst="line">
              <a:avLst/>
            </a:prstGeom>
            <a:noFill/>
            <a:ln w="28575">
              <a:solidFill>
                <a:srgbClr val="00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3141" name="Line 53"/>
            <p:cNvSpPr>
              <a:spLocks noChangeShapeType="1"/>
            </p:cNvSpPr>
            <p:nvPr/>
          </p:nvSpPr>
          <p:spPr bwMode="auto">
            <a:xfrm>
              <a:off x="4704" y="2592"/>
              <a:ext cx="0" cy="768"/>
            </a:xfrm>
            <a:prstGeom prst="line">
              <a:avLst/>
            </a:prstGeom>
            <a:noFill/>
            <a:ln w="28575">
              <a:solidFill>
                <a:srgbClr val="00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21554" name="Rectangle 54"/>
            <p:cNvSpPr>
              <a:spLocks noChangeArrowheads="1"/>
            </p:cNvSpPr>
            <p:nvPr/>
          </p:nvSpPr>
          <p:spPr bwMode="auto">
            <a:xfrm>
              <a:off x="3467" y="1824"/>
              <a:ext cx="190" cy="250"/>
            </a:xfrm>
            <a:prstGeom prst="rect">
              <a:avLst/>
            </a:prstGeom>
            <a:noFill/>
            <a:ln w="9525">
              <a:noFill/>
              <a:miter lim="800000"/>
              <a:headEnd/>
              <a:tailEnd/>
            </a:ln>
          </p:spPr>
          <p:txBody>
            <a:bodyPr wrap="none">
              <a:spAutoFit/>
            </a:bodyPr>
            <a:lstStyle/>
            <a:p>
              <a:pPr algn="ctr">
                <a:lnSpc>
                  <a:spcPct val="110000"/>
                </a:lnSpc>
                <a:spcBef>
                  <a:spcPct val="10000"/>
                </a:spcBef>
                <a:defRPr/>
              </a:pPr>
              <a:r>
                <a:rPr lang="en-US" altLang="en-US" b="1">
                  <a:latin typeface="Times New Roman" panose="02020603050405020304" pitchFamily="18" charset="0"/>
                  <a:cs typeface="Times New Roman" panose="02020603050405020304" pitchFamily="18" charset="0"/>
                </a:rPr>
                <a:t>1</a:t>
              </a:r>
              <a:endParaRPr lang="en-US" altLang="zh-CN" b="1">
                <a:latin typeface="Times New Roman" panose="02020603050405020304" pitchFamily="18" charset="0"/>
                <a:cs typeface="Times New Roman" panose="02020603050405020304" pitchFamily="18" charset="0"/>
              </a:endParaRPr>
            </a:p>
          </p:txBody>
        </p:sp>
        <p:sp>
          <p:nvSpPr>
            <p:cNvPr id="21555" name="Rectangle 55"/>
            <p:cNvSpPr>
              <a:spLocks noChangeArrowheads="1"/>
            </p:cNvSpPr>
            <p:nvPr/>
          </p:nvSpPr>
          <p:spPr bwMode="auto">
            <a:xfrm>
              <a:off x="4907" y="1824"/>
              <a:ext cx="190" cy="250"/>
            </a:xfrm>
            <a:prstGeom prst="rect">
              <a:avLst/>
            </a:prstGeom>
            <a:noFill/>
            <a:ln w="9525">
              <a:noFill/>
              <a:miter lim="800000"/>
              <a:headEnd/>
              <a:tailEnd/>
            </a:ln>
          </p:spPr>
          <p:txBody>
            <a:bodyPr wrap="none">
              <a:spAutoFit/>
            </a:bodyPr>
            <a:lstStyle/>
            <a:p>
              <a:pPr algn="ctr">
                <a:lnSpc>
                  <a:spcPct val="110000"/>
                </a:lnSpc>
                <a:spcBef>
                  <a:spcPct val="10000"/>
                </a:spcBef>
                <a:defRPr/>
              </a:pPr>
              <a:r>
                <a:rPr lang="en-US" altLang="en-US" b="1">
                  <a:latin typeface="Times New Roman" panose="02020603050405020304" pitchFamily="18" charset="0"/>
                  <a:cs typeface="Times New Roman" panose="02020603050405020304" pitchFamily="18" charset="0"/>
                </a:rPr>
                <a:t>1</a:t>
              </a:r>
              <a:endParaRPr lang="en-US" altLang="zh-CN" b="1">
                <a:latin typeface="Times New Roman" panose="02020603050405020304" pitchFamily="18" charset="0"/>
                <a:cs typeface="Times New Roman" panose="02020603050405020304" pitchFamily="18" charset="0"/>
              </a:endParaRPr>
            </a:p>
          </p:txBody>
        </p:sp>
        <p:sp>
          <p:nvSpPr>
            <p:cNvPr id="21556" name="Rectangle 56"/>
            <p:cNvSpPr>
              <a:spLocks noChangeArrowheads="1"/>
            </p:cNvSpPr>
            <p:nvPr/>
          </p:nvSpPr>
          <p:spPr bwMode="auto">
            <a:xfrm>
              <a:off x="3467" y="3072"/>
              <a:ext cx="190" cy="250"/>
            </a:xfrm>
            <a:prstGeom prst="rect">
              <a:avLst/>
            </a:prstGeom>
            <a:noFill/>
            <a:ln w="9525">
              <a:noFill/>
              <a:miter lim="800000"/>
              <a:headEnd/>
              <a:tailEnd/>
            </a:ln>
          </p:spPr>
          <p:txBody>
            <a:bodyPr wrap="none">
              <a:spAutoFit/>
            </a:bodyPr>
            <a:lstStyle/>
            <a:p>
              <a:pPr algn="ctr">
                <a:lnSpc>
                  <a:spcPct val="110000"/>
                </a:lnSpc>
                <a:spcBef>
                  <a:spcPct val="10000"/>
                </a:spcBef>
                <a:defRPr/>
              </a:pPr>
              <a:r>
                <a:rPr lang="en-US" altLang="en-US" b="1">
                  <a:latin typeface="Times New Roman" panose="02020603050405020304" pitchFamily="18" charset="0"/>
                  <a:cs typeface="Times New Roman" panose="02020603050405020304" pitchFamily="18" charset="0"/>
                </a:rPr>
                <a:t>1</a:t>
              </a:r>
              <a:endParaRPr lang="en-US" altLang="zh-CN" b="1">
                <a:latin typeface="Times New Roman" panose="02020603050405020304" pitchFamily="18" charset="0"/>
                <a:cs typeface="Times New Roman" panose="02020603050405020304" pitchFamily="18" charset="0"/>
              </a:endParaRPr>
            </a:p>
          </p:txBody>
        </p:sp>
        <p:sp>
          <p:nvSpPr>
            <p:cNvPr id="21557" name="Rectangle 57"/>
            <p:cNvSpPr>
              <a:spLocks noChangeArrowheads="1"/>
            </p:cNvSpPr>
            <p:nvPr/>
          </p:nvSpPr>
          <p:spPr bwMode="auto">
            <a:xfrm>
              <a:off x="4859" y="3024"/>
              <a:ext cx="190" cy="250"/>
            </a:xfrm>
            <a:prstGeom prst="rect">
              <a:avLst/>
            </a:prstGeom>
            <a:noFill/>
            <a:ln w="9525">
              <a:noFill/>
              <a:miter lim="800000"/>
              <a:headEnd/>
              <a:tailEnd/>
            </a:ln>
          </p:spPr>
          <p:txBody>
            <a:bodyPr wrap="none">
              <a:spAutoFit/>
            </a:bodyPr>
            <a:lstStyle/>
            <a:p>
              <a:pPr algn="ctr">
                <a:lnSpc>
                  <a:spcPct val="110000"/>
                </a:lnSpc>
                <a:spcBef>
                  <a:spcPct val="10000"/>
                </a:spcBef>
                <a:defRPr/>
              </a:pPr>
              <a:r>
                <a:rPr lang="en-US" altLang="en-US" b="1">
                  <a:latin typeface="Times New Roman" panose="02020603050405020304" pitchFamily="18" charset="0"/>
                  <a:cs typeface="Times New Roman" panose="02020603050405020304" pitchFamily="18" charset="0"/>
                </a:rPr>
                <a:t>1</a:t>
              </a:r>
              <a:endParaRPr lang="en-US" altLang="zh-CN" b="1">
                <a:latin typeface="Times New Roman" panose="02020603050405020304" pitchFamily="18" charset="0"/>
                <a:cs typeface="Times New Roman" panose="02020603050405020304" pitchFamily="18" charset="0"/>
              </a:endParaRPr>
            </a:p>
          </p:txBody>
        </p:sp>
      </p:grpSp>
      <p:grpSp>
        <p:nvGrpSpPr>
          <p:cNvPr id="5" name="Group 58"/>
          <p:cNvGrpSpPr>
            <a:grpSpLocks/>
          </p:cNvGrpSpPr>
          <p:nvPr/>
        </p:nvGrpSpPr>
        <p:grpSpPr bwMode="auto">
          <a:xfrm>
            <a:off x="5410200" y="2895600"/>
            <a:ext cx="2743200" cy="2438400"/>
            <a:chOff x="3408" y="1824"/>
            <a:chExt cx="1728" cy="1536"/>
          </a:xfrm>
        </p:grpSpPr>
        <p:sp>
          <p:nvSpPr>
            <p:cNvPr id="473147" name="Freeform 59"/>
            <p:cNvSpPr>
              <a:spLocks/>
            </p:cNvSpPr>
            <p:nvPr/>
          </p:nvSpPr>
          <p:spPr bwMode="auto">
            <a:xfrm>
              <a:off x="3408" y="3072"/>
              <a:ext cx="336" cy="288"/>
            </a:xfrm>
            <a:custGeom>
              <a:avLst/>
              <a:gdLst/>
              <a:ahLst/>
              <a:cxnLst>
                <a:cxn ang="0">
                  <a:pos x="0" y="48"/>
                </a:cxn>
                <a:cxn ang="0">
                  <a:pos x="336" y="48"/>
                </a:cxn>
                <a:cxn ang="0">
                  <a:pos x="336" y="336"/>
                </a:cxn>
              </a:cxnLst>
              <a:rect l="0" t="0" r="r" b="b"/>
              <a:pathLst>
                <a:path w="392" h="336">
                  <a:moveTo>
                    <a:pt x="0" y="48"/>
                  </a:moveTo>
                  <a:cubicBezTo>
                    <a:pt x="140" y="24"/>
                    <a:pt x="280" y="0"/>
                    <a:pt x="336" y="48"/>
                  </a:cubicBezTo>
                  <a:cubicBezTo>
                    <a:pt x="392" y="96"/>
                    <a:pt x="364" y="216"/>
                    <a:pt x="336" y="336"/>
                  </a:cubicBezTo>
                </a:path>
              </a:pathLst>
            </a:custGeom>
            <a:noFill/>
            <a:ln w="28575" cap="flat" cmpd="sng">
              <a:solidFill>
                <a:srgbClr val="CC0000"/>
              </a:solidFill>
              <a:prstDash val="solid"/>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3148" name="Freeform 60"/>
            <p:cNvSpPr>
              <a:spLocks/>
            </p:cNvSpPr>
            <p:nvPr/>
          </p:nvSpPr>
          <p:spPr bwMode="auto">
            <a:xfrm>
              <a:off x="4800" y="1824"/>
              <a:ext cx="336" cy="336"/>
            </a:xfrm>
            <a:custGeom>
              <a:avLst/>
              <a:gdLst/>
              <a:ahLst/>
              <a:cxnLst>
                <a:cxn ang="0">
                  <a:pos x="56" y="0"/>
                </a:cxn>
                <a:cxn ang="0">
                  <a:pos x="56" y="288"/>
                </a:cxn>
                <a:cxn ang="0">
                  <a:pos x="392" y="336"/>
                </a:cxn>
              </a:cxnLst>
              <a:rect l="0" t="0" r="r" b="b"/>
              <a:pathLst>
                <a:path w="392" h="344">
                  <a:moveTo>
                    <a:pt x="56" y="0"/>
                  </a:moveTo>
                  <a:cubicBezTo>
                    <a:pt x="28" y="116"/>
                    <a:pt x="0" y="232"/>
                    <a:pt x="56" y="288"/>
                  </a:cubicBezTo>
                  <a:cubicBezTo>
                    <a:pt x="112" y="344"/>
                    <a:pt x="252" y="340"/>
                    <a:pt x="392" y="336"/>
                  </a:cubicBezTo>
                </a:path>
              </a:pathLst>
            </a:custGeom>
            <a:noFill/>
            <a:ln w="28575" cap="flat" cmpd="sng">
              <a:solidFill>
                <a:srgbClr val="CC0000"/>
              </a:solidFill>
              <a:prstDash val="solid"/>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3149" name="Freeform 61"/>
            <p:cNvSpPr>
              <a:spLocks/>
            </p:cNvSpPr>
            <p:nvPr/>
          </p:nvSpPr>
          <p:spPr bwMode="auto">
            <a:xfrm>
              <a:off x="4848" y="3024"/>
              <a:ext cx="288" cy="336"/>
            </a:xfrm>
            <a:custGeom>
              <a:avLst/>
              <a:gdLst/>
              <a:ahLst/>
              <a:cxnLst>
                <a:cxn ang="0">
                  <a:pos x="288" y="48"/>
                </a:cxn>
                <a:cxn ang="0">
                  <a:pos x="48" y="48"/>
                </a:cxn>
                <a:cxn ang="0">
                  <a:pos x="0" y="336"/>
                </a:cxn>
              </a:cxnLst>
              <a:rect l="0" t="0" r="r" b="b"/>
              <a:pathLst>
                <a:path w="288" h="336">
                  <a:moveTo>
                    <a:pt x="288" y="48"/>
                  </a:moveTo>
                  <a:cubicBezTo>
                    <a:pt x="192" y="24"/>
                    <a:pt x="96" y="0"/>
                    <a:pt x="48" y="48"/>
                  </a:cubicBezTo>
                  <a:cubicBezTo>
                    <a:pt x="0" y="96"/>
                    <a:pt x="0" y="216"/>
                    <a:pt x="0" y="336"/>
                  </a:cubicBezTo>
                </a:path>
              </a:pathLst>
            </a:custGeom>
            <a:noFill/>
            <a:ln w="28575" cap="flat" cmpd="sng">
              <a:solidFill>
                <a:srgbClr val="CC0000"/>
              </a:solidFill>
              <a:prstDash val="solid"/>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3150" name="Freeform 62"/>
            <p:cNvSpPr>
              <a:spLocks/>
            </p:cNvSpPr>
            <p:nvPr/>
          </p:nvSpPr>
          <p:spPr bwMode="auto">
            <a:xfrm>
              <a:off x="3408" y="1824"/>
              <a:ext cx="288" cy="288"/>
            </a:xfrm>
            <a:custGeom>
              <a:avLst/>
              <a:gdLst/>
              <a:ahLst/>
              <a:cxnLst>
                <a:cxn ang="0">
                  <a:pos x="288" y="0"/>
                </a:cxn>
                <a:cxn ang="0">
                  <a:pos x="240" y="240"/>
                </a:cxn>
                <a:cxn ang="0">
                  <a:pos x="0" y="288"/>
                </a:cxn>
              </a:cxnLst>
              <a:rect l="0" t="0" r="r" b="b"/>
              <a:pathLst>
                <a:path w="288" h="288">
                  <a:moveTo>
                    <a:pt x="288" y="0"/>
                  </a:moveTo>
                  <a:cubicBezTo>
                    <a:pt x="288" y="96"/>
                    <a:pt x="288" y="192"/>
                    <a:pt x="240" y="240"/>
                  </a:cubicBezTo>
                  <a:cubicBezTo>
                    <a:pt x="192" y="288"/>
                    <a:pt x="96" y="288"/>
                    <a:pt x="0" y="288"/>
                  </a:cubicBezTo>
                </a:path>
              </a:pathLst>
            </a:custGeom>
            <a:noFill/>
            <a:ln w="28575" cap="flat" cmpd="sng">
              <a:solidFill>
                <a:srgbClr val="CC0000"/>
              </a:solidFill>
              <a:prstDash val="solid"/>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nvGrpSpPr>
          <p:cNvPr id="6" name="Group 63"/>
          <p:cNvGrpSpPr>
            <a:grpSpLocks/>
          </p:cNvGrpSpPr>
          <p:nvPr/>
        </p:nvGrpSpPr>
        <p:grpSpPr bwMode="auto">
          <a:xfrm>
            <a:off x="5867400" y="3276600"/>
            <a:ext cx="1797050" cy="1357313"/>
            <a:chOff x="3696" y="2064"/>
            <a:chExt cx="1132" cy="855"/>
          </a:xfrm>
        </p:grpSpPr>
        <p:sp>
          <p:nvSpPr>
            <p:cNvPr id="473152" name="AutoShape 64"/>
            <p:cNvSpPr>
              <a:spLocks noChangeArrowheads="1"/>
            </p:cNvSpPr>
            <p:nvPr/>
          </p:nvSpPr>
          <p:spPr bwMode="auto">
            <a:xfrm rot="2673494">
              <a:off x="3696" y="2064"/>
              <a:ext cx="1132" cy="855"/>
            </a:xfrm>
            <a:custGeom>
              <a:avLst/>
              <a:gdLst>
                <a:gd name="G0" fmla="+- 3841 0 0"/>
                <a:gd name="G1" fmla="+- 8100 0 0"/>
                <a:gd name="G2" fmla="+- 2700 0 0"/>
                <a:gd name="G3" fmla="+- 9450 0 0"/>
                <a:gd name="G4" fmla="+- 21600 0 8100"/>
                <a:gd name="G5" fmla="+- 21600 0 9450"/>
                <a:gd name="G6" fmla="+- 3841 21600 0"/>
                <a:gd name="G7" fmla="*/ G6 1 2"/>
                <a:gd name="G8" fmla="+- 21600 0 3841"/>
                <a:gd name="G9" fmla="+- 21600 0 2700"/>
                <a:gd name="T0" fmla="*/ G0 w 21600"/>
                <a:gd name="T1" fmla="*/ G0 h 21600"/>
                <a:gd name="T2" fmla="*/ G8 w 21600"/>
                <a:gd name="T3" fmla="*/ G8 h 21600"/>
              </a:gdLst>
              <a:ahLst/>
              <a:cxnLst>
                <a:cxn ang="0">
                  <a:pos x="r" y="vc"/>
                </a:cxn>
                <a:cxn ang="5400000">
                  <a:pos x="hc" y="b"/>
                </a:cxn>
                <a:cxn ang="10800000">
                  <a:pos x="l" y="vc"/>
                </a:cxn>
                <a:cxn ang="16200000">
                  <a:pos x="hc" y="t"/>
                </a:cxn>
              </a:cxnLst>
              <a:rect l="T0" t="T1" r="T2" b="T3"/>
              <a:pathLst>
                <a:path w="21600" h="21600">
                  <a:moveTo>
                    <a:pt x="3841" y="3841"/>
                  </a:moveTo>
                  <a:lnTo>
                    <a:pt x="9450" y="3841"/>
                  </a:lnTo>
                  <a:lnTo>
                    <a:pt x="9450" y="2700"/>
                  </a:lnTo>
                  <a:lnTo>
                    <a:pt x="8100" y="2700"/>
                  </a:lnTo>
                  <a:lnTo>
                    <a:pt x="10800" y="0"/>
                  </a:lnTo>
                  <a:lnTo>
                    <a:pt x="13500" y="2700"/>
                  </a:lnTo>
                  <a:lnTo>
                    <a:pt x="12150" y="2700"/>
                  </a:lnTo>
                  <a:lnTo>
                    <a:pt x="12150" y="3841"/>
                  </a:lnTo>
                  <a:lnTo>
                    <a:pt x="17759" y="3841"/>
                  </a:lnTo>
                  <a:lnTo>
                    <a:pt x="17759" y="9450"/>
                  </a:lnTo>
                  <a:lnTo>
                    <a:pt x="18900" y="9450"/>
                  </a:lnTo>
                  <a:lnTo>
                    <a:pt x="18900" y="8100"/>
                  </a:lnTo>
                  <a:lnTo>
                    <a:pt x="21600" y="10800"/>
                  </a:lnTo>
                  <a:lnTo>
                    <a:pt x="18900" y="13500"/>
                  </a:lnTo>
                  <a:lnTo>
                    <a:pt x="18900" y="12150"/>
                  </a:lnTo>
                  <a:lnTo>
                    <a:pt x="17759" y="12150"/>
                  </a:lnTo>
                  <a:lnTo>
                    <a:pt x="17759" y="17759"/>
                  </a:lnTo>
                  <a:lnTo>
                    <a:pt x="12150" y="17759"/>
                  </a:lnTo>
                  <a:lnTo>
                    <a:pt x="12150" y="18900"/>
                  </a:lnTo>
                  <a:lnTo>
                    <a:pt x="13500" y="18900"/>
                  </a:lnTo>
                  <a:lnTo>
                    <a:pt x="10800" y="21600"/>
                  </a:lnTo>
                  <a:lnTo>
                    <a:pt x="8100" y="18900"/>
                  </a:lnTo>
                  <a:lnTo>
                    <a:pt x="9450" y="18900"/>
                  </a:lnTo>
                  <a:lnTo>
                    <a:pt x="9450" y="17759"/>
                  </a:lnTo>
                  <a:lnTo>
                    <a:pt x="3841" y="17759"/>
                  </a:lnTo>
                  <a:lnTo>
                    <a:pt x="3841" y="12150"/>
                  </a:lnTo>
                  <a:lnTo>
                    <a:pt x="2700" y="12150"/>
                  </a:lnTo>
                  <a:lnTo>
                    <a:pt x="2700" y="13500"/>
                  </a:lnTo>
                  <a:lnTo>
                    <a:pt x="0" y="10800"/>
                  </a:lnTo>
                  <a:lnTo>
                    <a:pt x="2700" y="8100"/>
                  </a:lnTo>
                  <a:lnTo>
                    <a:pt x="2700" y="9450"/>
                  </a:lnTo>
                  <a:lnTo>
                    <a:pt x="3841" y="9450"/>
                  </a:lnTo>
                  <a:close/>
                </a:path>
              </a:pathLst>
            </a:custGeom>
            <a:solidFill>
              <a:srgbClr val="FFFFCC"/>
            </a:solidFill>
            <a:ln w="28575">
              <a:solidFill>
                <a:srgbClr val="CC00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3153" name="Text Box 65"/>
            <p:cNvSpPr txBox="1">
              <a:spLocks noChangeArrowheads="1"/>
            </p:cNvSpPr>
            <p:nvPr/>
          </p:nvSpPr>
          <p:spPr bwMode="auto">
            <a:xfrm>
              <a:off x="3936" y="2304"/>
              <a:ext cx="672" cy="250"/>
            </a:xfrm>
            <a:prstGeom prst="rect">
              <a:avLst/>
            </a:prstGeom>
            <a:noFill/>
            <a:ln w="9525">
              <a:noFill/>
              <a:miter lim="800000"/>
              <a:headEnd/>
              <a:tailEnd/>
            </a:ln>
            <a:effectLst/>
          </p:spPr>
          <p:txBody>
            <a:bodyPr>
              <a:spAutoFit/>
            </a:bodyPr>
            <a:lstStyle/>
            <a:p>
              <a:pPr algn="ctr">
                <a:lnSpc>
                  <a:spcPct val="110000"/>
                </a:lnSpc>
                <a:spcBef>
                  <a:spcPct val="50000"/>
                </a:spcBef>
                <a:defRPr/>
              </a:pPr>
              <a:r>
                <a:rPr lang="zh-CN" altLang="en-US" b="1">
                  <a:solidFill>
                    <a:srgbClr val="CC0000"/>
                  </a:solidFill>
                  <a:latin typeface="Times New Roman" panose="02020603050405020304" pitchFamily="18" charset="0"/>
                  <a:cs typeface="Times New Roman" panose="02020603050405020304" pitchFamily="18" charset="0"/>
                </a:rPr>
                <a:t>相邻</a:t>
              </a:r>
            </a:p>
          </p:txBody>
        </p:sp>
      </p:grpSp>
      <p:graphicFrame>
        <p:nvGraphicFramePr>
          <p:cNvPr id="473154" name="Object 66"/>
          <p:cNvGraphicFramePr>
            <a:graphicFrameLocks noChangeAspect="1"/>
          </p:cNvGraphicFramePr>
          <p:nvPr>
            <p:extLst/>
          </p:nvPr>
        </p:nvGraphicFramePr>
        <p:xfrm>
          <a:off x="5378450" y="5486400"/>
          <a:ext cx="1579563" cy="606425"/>
        </p:xfrm>
        <a:graphic>
          <a:graphicData uri="http://schemas.openxmlformats.org/presentationml/2006/ole">
            <mc:AlternateContent xmlns:mc="http://schemas.openxmlformats.org/markup-compatibility/2006">
              <mc:Choice xmlns:v="urn:schemas-microsoft-com:vml" Requires="v">
                <p:oleObj spid="_x0000_s19471" name="公式" r:id="rId5" imgW="583920" imgH="228600" progId="Equation.3">
                  <p:embed/>
                </p:oleObj>
              </mc:Choice>
              <mc:Fallback>
                <p:oleObj name="公式" r:id="rId5" imgW="58392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78450" y="5486400"/>
                        <a:ext cx="1579563" cy="606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3155" name="Text Box 67"/>
          <p:cNvSpPr txBox="1">
            <a:spLocks noChangeArrowheads="1"/>
          </p:cNvSpPr>
          <p:nvPr/>
        </p:nvSpPr>
        <p:spPr bwMode="auto">
          <a:xfrm>
            <a:off x="609600" y="533400"/>
            <a:ext cx="5638800" cy="566309"/>
          </a:xfrm>
          <a:prstGeom prst="rect">
            <a:avLst/>
          </a:prstGeom>
          <a:noFill/>
          <a:ln w="9525">
            <a:noFill/>
            <a:miter lim="800000"/>
            <a:headEnd/>
            <a:tailEnd/>
          </a:ln>
          <a:effectLst/>
        </p:spPr>
        <p:txBody>
          <a:bodyPr>
            <a:spAutoFit/>
          </a:bodyPr>
          <a:lstStyle/>
          <a:p>
            <a:pPr>
              <a:lnSpc>
                <a:spcPct val="110000"/>
              </a:lnSpc>
              <a:spcBef>
                <a:spcPct val="50000"/>
              </a:spcBef>
              <a:defRPr/>
            </a:pPr>
            <a:r>
              <a:rPr lang="zh-CN" altLang="en-US" sz="2800" b="1">
                <a:solidFill>
                  <a:srgbClr val="FF0000"/>
                </a:solidFill>
                <a:latin typeface="Times New Roman" panose="02020603050405020304" pitchFamily="18" charset="0"/>
                <a:cs typeface="Times New Roman" panose="02020603050405020304" pitchFamily="18" charset="0"/>
              </a:rPr>
              <a:t>例</a:t>
            </a:r>
            <a:r>
              <a:rPr lang="en-US" altLang="zh-CN" sz="2800" b="1">
                <a:solidFill>
                  <a:srgbClr val="FF0000"/>
                </a:solidFill>
                <a:latin typeface="Times New Roman" panose="02020603050405020304" pitchFamily="18" charset="0"/>
                <a:cs typeface="Times New Roman" panose="02020603050405020304" pitchFamily="18" charset="0"/>
              </a:rPr>
              <a:t>6. </a:t>
            </a:r>
            <a:r>
              <a:rPr lang="zh-CN" altLang="en-US" sz="2800" b="1">
                <a:latin typeface="Times New Roman" panose="02020603050405020304" pitchFamily="18" charset="0"/>
                <a:cs typeface="Times New Roman" panose="02020603050405020304" pitchFamily="18" charset="0"/>
              </a:rPr>
              <a:t>应用卡诺图化简逻辑函数</a:t>
            </a:r>
          </a:p>
        </p:txBody>
      </p:sp>
      <p:grpSp>
        <p:nvGrpSpPr>
          <p:cNvPr id="7" name="Group 68"/>
          <p:cNvGrpSpPr>
            <a:grpSpLocks/>
          </p:cNvGrpSpPr>
          <p:nvPr/>
        </p:nvGrpSpPr>
        <p:grpSpPr bwMode="auto">
          <a:xfrm>
            <a:off x="685800" y="1066800"/>
            <a:ext cx="6499225" cy="604838"/>
            <a:chOff x="432" y="672"/>
            <a:chExt cx="4094" cy="381"/>
          </a:xfrm>
        </p:grpSpPr>
        <p:graphicFrame>
          <p:nvGraphicFramePr>
            <p:cNvPr id="21509" name="Object 69"/>
            <p:cNvGraphicFramePr>
              <a:graphicFrameLocks noChangeAspect="1"/>
            </p:cNvGraphicFramePr>
            <p:nvPr/>
          </p:nvGraphicFramePr>
          <p:xfrm>
            <a:off x="714" y="672"/>
            <a:ext cx="3812" cy="381"/>
          </p:xfrm>
          <a:graphic>
            <a:graphicData uri="http://schemas.openxmlformats.org/presentationml/2006/ole">
              <mc:AlternateContent xmlns:mc="http://schemas.openxmlformats.org/markup-compatibility/2006">
                <mc:Choice xmlns:v="urn:schemas-microsoft-com:vml" Requires="v">
                  <p:oleObj spid="_x0000_s19472" name="公式" r:id="rId7" imgW="2234880" imgH="228600" progId="Equation.3">
                    <p:embed/>
                  </p:oleObj>
                </mc:Choice>
                <mc:Fallback>
                  <p:oleObj name="公式" r:id="rId7" imgW="223488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4" y="672"/>
                          <a:ext cx="3812" cy="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24" name="Text Box 70"/>
            <p:cNvSpPr txBox="1">
              <a:spLocks noChangeArrowheads="1"/>
            </p:cNvSpPr>
            <p:nvPr/>
          </p:nvSpPr>
          <p:spPr bwMode="auto">
            <a:xfrm>
              <a:off x="432" y="672"/>
              <a:ext cx="576" cy="354"/>
            </a:xfrm>
            <a:prstGeom prst="rect">
              <a:avLst/>
            </a:prstGeom>
            <a:noFill/>
            <a:ln w="9525">
              <a:noFill/>
              <a:miter lim="800000"/>
              <a:headEnd/>
              <a:tailEnd/>
            </a:ln>
          </p:spPr>
          <p:txBody>
            <a:bodyPr>
              <a:spAutoFit/>
            </a:bodyPr>
            <a:lstStyle/>
            <a:p>
              <a:pPr>
                <a:lnSpc>
                  <a:spcPct val="110000"/>
                </a:lnSpc>
                <a:spcBef>
                  <a:spcPct val="50000"/>
                </a:spcBef>
                <a:defRPr/>
              </a:pPr>
              <a:r>
                <a:rPr lang="en-US" altLang="zh-CN" sz="2800" b="1">
                  <a:latin typeface="Times New Roman" panose="02020603050405020304" pitchFamily="18" charset="0"/>
                  <a:cs typeface="Times New Roman" panose="02020603050405020304" pitchFamily="18" charset="0"/>
                </a:rPr>
                <a:t>(1)</a:t>
              </a:r>
            </a:p>
          </p:txBody>
        </p:sp>
      </p:grpSp>
      <p:grpSp>
        <p:nvGrpSpPr>
          <p:cNvPr id="8" name="Group 71"/>
          <p:cNvGrpSpPr>
            <a:grpSpLocks/>
          </p:cNvGrpSpPr>
          <p:nvPr/>
        </p:nvGrpSpPr>
        <p:grpSpPr bwMode="auto">
          <a:xfrm>
            <a:off x="609600" y="1600200"/>
            <a:ext cx="8089900" cy="604838"/>
            <a:chOff x="384" y="1008"/>
            <a:chExt cx="5096" cy="381"/>
          </a:xfrm>
        </p:grpSpPr>
        <p:sp>
          <p:nvSpPr>
            <p:cNvPr id="21523" name="Text Box 72"/>
            <p:cNvSpPr txBox="1">
              <a:spLocks noChangeArrowheads="1"/>
            </p:cNvSpPr>
            <p:nvPr/>
          </p:nvSpPr>
          <p:spPr bwMode="auto">
            <a:xfrm>
              <a:off x="384" y="1008"/>
              <a:ext cx="576" cy="354"/>
            </a:xfrm>
            <a:prstGeom prst="rect">
              <a:avLst/>
            </a:prstGeom>
            <a:noFill/>
            <a:ln w="9525">
              <a:noFill/>
              <a:miter lim="800000"/>
              <a:headEnd/>
              <a:tailEnd/>
            </a:ln>
          </p:spPr>
          <p:txBody>
            <a:bodyPr>
              <a:spAutoFit/>
            </a:bodyPr>
            <a:lstStyle/>
            <a:p>
              <a:pPr>
                <a:lnSpc>
                  <a:spcPct val="110000"/>
                </a:lnSpc>
                <a:spcBef>
                  <a:spcPct val="50000"/>
                </a:spcBef>
                <a:defRPr/>
              </a:pPr>
              <a:r>
                <a:rPr lang="en-US" altLang="zh-CN" sz="2800" b="1">
                  <a:latin typeface="Times New Roman" panose="02020603050405020304" pitchFamily="18" charset="0"/>
                  <a:cs typeface="Times New Roman" panose="02020603050405020304" pitchFamily="18" charset="0"/>
                </a:rPr>
                <a:t>(2)</a:t>
              </a:r>
            </a:p>
          </p:txBody>
        </p:sp>
        <p:graphicFrame>
          <p:nvGraphicFramePr>
            <p:cNvPr id="21508" name="Object 73"/>
            <p:cNvGraphicFramePr>
              <a:graphicFrameLocks noChangeAspect="1"/>
            </p:cNvGraphicFramePr>
            <p:nvPr/>
          </p:nvGraphicFramePr>
          <p:xfrm>
            <a:off x="672" y="1008"/>
            <a:ext cx="4808" cy="381"/>
          </p:xfrm>
          <a:graphic>
            <a:graphicData uri="http://schemas.openxmlformats.org/presentationml/2006/ole">
              <mc:AlternateContent xmlns:mc="http://schemas.openxmlformats.org/markup-compatibility/2006">
                <mc:Choice xmlns:v="urn:schemas-microsoft-com:vml" Requires="v">
                  <p:oleObj spid="_x0000_s19473" name="公式" r:id="rId9" imgW="2819160" imgH="228600" progId="Equation.3">
                    <p:embed/>
                  </p:oleObj>
                </mc:Choice>
                <mc:Fallback>
                  <p:oleObj name="公式" r:id="rId9" imgW="281916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2" y="1008"/>
                          <a:ext cx="4808" cy="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24128047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73111"/>
                                        </p:tgtEl>
                                        <p:attrNameLst>
                                          <p:attrName>style.visibility</p:attrName>
                                        </p:attrNameLst>
                                      </p:cBhvr>
                                      <p:to>
                                        <p:strVal val="visible"/>
                                      </p:to>
                                    </p:set>
                                    <p:animEffect transition="in" filter="wipe(left)">
                                      <p:cBhvr>
                                        <p:cTn id="12" dur="500"/>
                                        <p:tgtEl>
                                          <p:spTgt spid="4731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3" presetClass="entr" presetSubtype="272"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strVal val="2/3*#ppt_w"/>
                                          </p:val>
                                        </p:tav>
                                        <p:tav tm="100000">
                                          <p:val>
                                            <p:strVal val="#ppt_w"/>
                                          </p:val>
                                        </p:tav>
                                      </p:tavLst>
                                    </p:anim>
                                    <p:anim calcmode="lin" valueType="num">
                                      <p:cBhvr>
                                        <p:cTn id="18" dur="500" fill="hold"/>
                                        <p:tgtEl>
                                          <p:spTgt spid="2"/>
                                        </p:tgtEl>
                                        <p:attrNameLst>
                                          <p:attrName>ppt_h</p:attrName>
                                        </p:attrNameLst>
                                      </p:cBhvr>
                                      <p:tavLst>
                                        <p:tav tm="0">
                                          <p:val>
                                            <p:strVal val="2/3*#ppt_h"/>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473112"/>
                                        </p:tgtEl>
                                        <p:attrNameLst>
                                          <p:attrName>style.visibility</p:attrName>
                                        </p:attrNameLst>
                                      </p:cBhvr>
                                      <p:to>
                                        <p:strVal val="visible"/>
                                      </p:to>
                                    </p:set>
                                    <p:animEffect transition="in" filter="wipe(up)">
                                      <p:cBhvr>
                                        <p:cTn id="23" dur="500"/>
                                        <p:tgtEl>
                                          <p:spTgt spid="47311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473114"/>
                                        </p:tgtEl>
                                        <p:attrNameLst>
                                          <p:attrName>style.visibility</p:attrName>
                                        </p:attrNameLst>
                                      </p:cBhvr>
                                      <p:to>
                                        <p:strVal val="visible"/>
                                      </p:to>
                                    </p:set>
                                    <p:animEffect transition="in" filter="wipe(left)">
                                      <p:cBhvr>
                                        <p:cTn id="28" dur="500"/>
                                        <p:tgtEl>
                                          <p:spTgt spid="473114"/>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473113"/>
                                        </p:tgtEl>
                                        <p:attrNameLst>
                                          <p:attrName>style.visibility</p:attrName>
                                        </p:attrNameLst>
                                      </p:cBhvr>
                                      <p:to>
                                        <p:strVal val="visible"/>
                                      </p:to>
                                    </p:set>
                                    <p:animEffect transition="in" filter="wipe(left)">
                                      <p:cBhvr>
                                        <p:cTn id="33" dur="500"/>
                                        <p:tgtEl>
                                          <p:spTgt spid="473113"/>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473117"/>
                                        </p:tgtEl>
                                        <p:attrNameLst>
                                          <p:attrName>style.visibility</p:attrName>
                                        </p:attrNameLst>
                                      </p:cBhvr>
                                      <p:to>
                                        <p:strVal val="visible"/>
                                      </p:to>
                                    </p:set>
                                    <p:animEffect transition="in" filter="wipe(down)">
                                      <p:cBhvr>
                                        <p:cTn id="38" dur="500"/>
                                        <p:tgtEl>
                                          <p:spTgt spid="473117"/>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473115"/>
                                        </p:tgtEl>
                                        <p:attrNameLst>
                                          <p:attrName>style.visibility</p:attrName>
                                        </p:attrNameLst>
                                      </p:cBhvr>
                                      <p:to>
                                        <p:strVal val="visible"/>
                                      </p:to>
                                    </p:set>
                                    <p:animEffect transition="in" filter="wipe(left)">
                                      <p:cBhvr>
                                        <p:cTn id="43" dur="500"/>
                                        <p:tgtEl>
                                          <p:spTgt spid="473115"/>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473116"/>
                                        </p:tgtEl>
                                        <p:attrNameLst>
                                          <p:attrName>style.visibility</p:attrName>
                                        </p:attrNameLst>
                                      </p:cBhvr>
                                      <p:to>
                                        <p:strVal val="visible"/>
                                      </p:to>
                                    </p:set>
                                    <p:animEffect transition="in" filter="wipe(left)">
                                      <p:cBhvr>
                                        <p:cTn id="48" dur="500"/>
                                        <p:tgtEl>
                                          <p:spTgt spid="473116"/>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wipe(left)">
                                      <p:cBhvr>
                                        <p:cTn id="53" dur="500"/>
                                        <p:tgtEl>
                                          <p:spTgt spid="8"/>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3" presetClass="entr" presetSubtype="272" fill="hold" nodeType="clickEffect">
                                  <p:stCondLst>
                                    <p:cond delay="0"/>
                                  </p:stCondLst>
                                  <p:childTnLst>
                                    <p:set>
                                      <p:cBhvr>
                                        <p:cTn id="57" dur="1" fill="hold">
                                          <p:stCondLst>
                                            <p:cond delay="0"/>
                                          </p:stCondLst>
                                        </p:cTn>
                                        <p:tgtEl>
                                          <p:spTgt spid="4"/>
                                        </p:tgtEl>
                                        <p:attrNameLst>
                                          <p:attrName>style.visibility</p:attrName>
                                        </p:attrNameLst>
                                      </p:cBhvr>
                                      <p:to>
                                        <p:strVal val="visible"/>
                                      </p:to>
                                    </p:set>
                                    <p:anim calcmode="lin" valueType="num">
                                      <p:cBhvr>
                                        <p:cTn id="58" dur="500" fill="hold"/>
                                        <p:tgtEl>
                                          <p:spTgt spid="4"/>
                                        </p:tgtEl>
                                        <p:attrNameLst>
                                          <p:attrName>ppt_w</p:attrName>
                                        </p:attrNameLst>
                                      </p:cBhvr>
                                      <p:tavLst>
                                        <p:tav tm="0">
                                          <p:val>
                                            <p:strVal val="2/3*#ppt_w"/>
                                          </p:val>
                                        </p:tav>
                                        <p:tav tm="100000">
                                          <p:val>
                                            <p:strVal val="#ppt_w"/>
                                          </p:val>
                                        </p:tav>
                                      </p:tavLst>
                                    </p:anim>
                                    <p:anim calcmode="lin" valueType="num">
                                      <p:cBhvr>
                                        <p:cTn id="59" dur="500" fill="hold"/>
                                        <p:tgtEl>
                                          <p:spTgt spid="4"/>
                                        </p:tgtEl>
                                        <p:attrNameLst>
                                          <p:attrName>ppt_h</p:attrName>
                                        </p:attrNameLst>
                                      </p:cBhvr>
                                      <p:tavLst>
                                        <p:tav tm="0">
                                          <p:val>
                                            <p:strVal val="2/3*#ppt_h"/>
                                          </p:val>
                                        </p:tav>
                                        <p:tav tm="100000">
                                          <p:val>
                                            <p:strVal val="#ppt_h"/>
                                          </p:val>
                                        </p:tav>
                                      </p:tavLst>
                                    </p:anim>
                                  </p:childTnLst>
                                </p:cTn>
                              </p:par>
                            </p:childTnLst>
                          </p:cTn>
                        </p:par>
                      </p:childTnLst>
                    </p:cTn>
                  </p:par>
                  <p:par>
                    <p:cTn id="60" fill="hold" nodeType="clickPar">
                      <p:stCondLst>
                        <p:cond delay="indefinite"/>
                      </p:stCondLst>
                      <p:childTnLst>
                        <p:par>
                          <p:cTn id="61" fill="hold" nodeType="withGroup">
                            <p:stCondLst>
                              <p:cond delay="0"/>
                            </p:stCondLst>
                            <p:childTnLst>
                              <p:par>
                                <p:cTn id="62" presetID="23" presetClass="entr" presetSubtype="272" fill="hold" nodeType="clickEffect">
                                  <p:stCondLst>
                                    <p:cond delay="0"/>
                                  </p:stCondLst>
                                  <p:childTnLst>
                                    <p:set>
                                      <p:cBhvr>
                                        <p:cTn id="63" dur="1" fill="hold">
                                          <p:stCondLst>
                                            <p:cond delay="0"/>
                                          </p:stCondLst>
                                        </p:cTn>
                                        <p:tgtEl>
                                          <p:spTgt spid="5"/>
                                        </p:tgtEl>
                                        <p:attrNameLst>
                                          <p:attrName>style.visibility</p:attrName>
                                        </p:attrNameLst>
                                      </p:cBhvr>
                                      <p:to>
                                        <p:strVal val="visible"/>
                                      </p:to>
                                    </p:set>
                                    <p:anim calcmode="lin" valueType="num">
                                      <p:cBhvr>
                                        <p:cTn id="64" dur="500" fill="hold"/>
                                        <p:tgtEl>
                                          <p:spTgt spid="5"/>
                                        </p:tgtEl>
                                        <p:attrNameLst>
                                          <p:attrName>ppt_w</p:attrName>
                                        </p:attrNameLst>
                                      </p:cBhvr>
                                      <p:tavLst>
                                        <p:tav tm="0">
                                          <p:val>
                                            <p:strVal val="2/3*#ppt_w"/>
                                          </p:val>
                                        </p:tav>
                                        <p:tav tm="100000">
                                          <p:val>
                                            <p:strVal val="#ppt_w"/>
                                          </p:val>
                                        </p:tav>
                                      </p:tavLst>
                                    </p:anim>
                                    <p:anim calcmode="lin" valueType="num">
                                      <p:cBhvr>
                                        <p:cTn id="65" dur="500" fill="hold"/>
                                        <p:tgtEl>
                                          <p:spTgt spid="5"/>
                                        </p:tgtEl>
                                        <p:attrNameLst>
                                          <p:attrName>ppt_h</p:attrName>
                                        </p:attrNameLst>
                                      </p:cBhvr>
                                      <p:tavLst>
                                        <p:tav tm="0">
                                          <p:val>
                                            <p:strVal val="2/3*#ppt_h"/>
                                          </p:val>
                                        </p:tav>
                                        <p:tav tm="100000">
                                          <p:val>
                                            <p:strVal val="#ppt_h"/>
                                          </p:val>
                                        </p:tav>
                                      </p:tavLst>
                                    </p:anim>
                                  </p:childTnLst>
                                </p:cTn>
                              </p:par>
                            </p:childTnLst>
                          </p:cTn>
                        </p:par>
                      </p:childTnLst>
                    </p:cTn>
                  </p:par>
                  <p:par>
                    <p:cTn id="66" fill="hold" nodeType="clickPar">
                      <p:stCondLst>
                        <p:cond delay="indefinite"/>
                      </p:stCondLst>
                      <p:childTnLst>
                        <p:par>
                          <p:cTn id="67" fill="hold" nodeType="withGroup">
                            <p:stCondLst>
                              <p:cond delay="0"/>
                            </p:stCondLst>
                            <p:childTnLst>
                              <p:par>
                                <p:cTn id="68" presetID="9" presetClass="entr" presetSubtype="0" fill="hold" nodeType="clickEffect">
                                  <p:stCondLst>
                                    <p:cond delay="0"/>
                                  </p:stCondLst>
                                  <p:childTnLst>
                                    <p:set>
                                      <p:cBhvr>
                                        <p:cTn id="69" dur="1" fill="hold">
                                          <p:stCondLst>
                                            <p:cond delay="0"/>
                                          </p:stCondLst>
                                        </p:cTn>
                                        <p:tgtEl>
                                          <p:spTgt spid="6"/>
                                        </p:tgtEl>
                                        <p:attrNameLst>
                                          <p:attrName>style.visibility</p:attrName>
                                        </p:attrNameLst>
                                      </p:cBhvr>
                                      <p:to>
                                        <p:strVal val="visible"/>
                                      </p:to>
                                    </p:set>
                                    <p:animEffect transition="in" filter="dissolve">
                                      <p:cBhvr>
                                        <p:cTn id="70" dur="500"/>
                                        <p:tgtEl>
                                          <p:spTgt spid="6"/>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nodeType="clickEffect">
                                  <p:stCondLst>
                                    <p:cond delay="0"/>
                                  </p:stCondLst>
                                  <p:childTnLst>
                                    <p:set>
                                      <p:cBhvr>
                                        <p:cTn id="74" dur="1" fill="hold">
                                          <p:stCondLst>
                                            <p:cond delay="0"/>
                                          </p:stCondLst>
                                        </p:cTn>
                                        <p:tgtEl>
                                          <p:spTgt spid="473154"/>
                                        </p:tgtEl>
                                        <p:attrNameLst>
                                          <p:attrName>style.visibility</p:attrName>
                                        </p:attrNameLst>
                                      </p:cBhvr>
                                      <p:to>
                                        <p:strVal val="visible"/>
                                      </p:to>
                                    </p:set>
                                    <p:animEffect transition="in" filter="wipe(left)">
                                      <p:cBhvr>
                                        <p:cTn id="75" dur="500"/>
                                        <p:tgtEl>
                                          <p:spTgt spid="473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111" grpId="0" autoUpdateAnimBg="0"/>
      <p:bldP spid="473112" grpId="0" animBg="1"/>
      <p:bldP spid="473113" grpId="0" animBg="1"/>
      <p:bldP spid="473114" grpId="0" animBg="1"/>
      <p:bldP spid="473115" grpId="0" autoUpdateAnimBg="0"/>
      <p:bldP spid="473117" grpId="0" animBg="1"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ChangeArrowheads="1"/>
          </p:cNvSpPr>
          <p:nvPr/>
        </p:nvSpPr>
        <p:spPr bwMode="auto">
          <a:xfrm>
            <a:off x="685800" y="1828800"/>
            <a:ext cx="901700" cy="561975"/>
          </a:xfrm>
          <a:prstGeom prst="rect">
            <a:avLst/>
          </a:prstGeom>
          <a:noFill/>
          <a:ln w="9525">
            <a:noFill/>
            <a:miter lim="800000"/>
            <a:headEnd/>
            <a:tailEnd/>
          </a:ln>
        </p:spPr>
        <p:txBody>
          <a:bodyPr wrap="none">
            <a:spAutoFit/>
          </a:bodyPr>
          <a:lstStyle/>
          <a:p>
            <a:pPr algn="ctr">
              <a:lnSpc>
                <a:spcPct val="110000"/>
              </a:lnSpc>
              <a:spcBef>
                <a:spcPct val="10000"/>
              </a:spcBef>
              <a:defRPr/>
            </a:pPr>
            <a:r>
              <a:rPr lang="zh-CN" altLang="en-US" sz="2800" b="1">
                <a:solidFill>
                  <a:schemeClr val="tx2"/>
                </a:solidFill>
                <a:latin typeface="Times New Roman" panose="02020603050405020304" pitchFamily="18" charset="0"/>
                <a:cs typeface="Times New Roman" panose="02020603050405020304" pitchFamily="18" charset="0"/>
              </a:rPr>
              <a:t>解：</a:t>
            </a:r>
          </a:p>
        </p:txBody>
      </p:sp>
      <p:sp>
        <p:nvSpPr>
          <p:cNvPr id="474115" name="Rectangle 3"/>
          <p:cNvSpPr>
            <a:spLocks noChangeArrowheads="1"/>
          </p:cNvSpPr>
          <p:nvPr/>
        </p:nvSpPr>
        <p:spPr bwMode="auto">
          <a:xfrm>
            <a:off x="842963" y="5105400"/>
            <a:ext cx="2684462" cy="561975"/>
          </a:xfrm>
          <a:prstGeom prst="rect">
            <a:avLst/>
          </a:prstGeom>
          <a:noFill/>
          <a:ln w="9525">
            <a:noFill/>
            <a:miter lim="800000"/>
            <a:headEnd/>
            <a:tailEnd/>
          </a:ln>
          <a:effectLst/>
        </p:spPr>
        <p:txBody>
          <a:bodyPr wrap="none">
            <a:spAutoFit/>
          </a:bodyPr>
          <a:lstStyle/>
          <a:p>
            <a:pPr algn="ctr">
              <a:lnSpc>
                <a:spcPct val="110000"/>
              </a:lnSpc>
              <a:spcBef>
                <a:spcPct val="10000"/>
              </a:spcBef>
              <a:defRPr/>
            </a:pPr>
            <a:r>
              <a:rPr lang="zh-CN" altLang="en-US" sz="2800" b="1">
                <a:latin typeface="Times New Roman" panose="02020603050405020304" pitchFamily="18" charset="0"/>
                <a:cs typeface="Times New Roman" panose="02020603050405020304" pitchFamily="18" charset="0"/>
              </a:rPr>
              <a:t>写出简化逻辑式</a:t>
            </a:r>
          </a:p>
        </p:txBody>
      </p:sp>
      <p:graphicFrame>
        <p:nvGraphicFramePr>
          <p:cNvPr id="474116" name="Object 4"/>
          <p:cNvGraphicFramePr>
            <a:graphicFrameLocks noChangeAspect="1"/>
          </p:cNvGraphicFramePr>
          <p:nvPr>
            <p:extLst/>
          </p:nvPr>
        </p:nvGraphicFramePr>
        <p:xfrm>
          <a:off x="3259138" y="5638800"/>
          <a:ext cx="2166937" cy="504825"/>
        </p:xfrm>
        <a:graphic>
          <a:graphicData uri="http://schemas.openxmlformats.org/presentationml/2006/ole">
            <mc:AlternateContent xmlns:mc="http://schemas.openxmlformats.org/markup-compatibility/2006">
              <mc:Choice xmlns:v="urn:schemas-microsoft-com:vml" Requires="v">
                <p:oleObj spid="_x0000_s20488" name="公式" r:id="rId3" imgW="799920" imgH="190440" progId="Equation.3">
                  <p:embed/>
                </p:oleObj>
              </mc:Choice>
              <mc:Fallback>
                <p:oleObj name="公式" r:id="rId3" imgW="799920" imgH="1904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5638800"/>
                        <a:ext cx="21669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2534" name="Group 5"/>
          <p:cNvGrpSpPr>
            <a:grpSpLocks/>
          </p:cNvGrpSpPr>
          <p:nvPr/>
        </p:nvGrpSpPr>
        <p:grpSpPr bwMode="auto">
          <a:xfrm>
            <a:off x="1295400" y="1803400"/>
            <a:ext cx="3581400" cy="3073400"/>
            <a:chOff x="1248" y="1136"/>
            <a:chExt cx="2256" cy="1936"/>
          </a:xfrm>
        </p:grpSpPr>
        <p:sp>
          <p:nvSpPr>
            <p:cNvPr id="474118" name="Rectangle 6"/>
            <p:cNvSpPr>
              <a:spLocks noChangeArrowheads="1"/>
            </p:cNvSpPr>
            <p:nvPr/>
          </p:nvSpPr>
          <p:spPr bwMode="auto">
            <a:xfrm>
              <a:off x="1776" y="1536"/>
              <a:ext cx="864" cy="768"/>
            </a:xfrm>
            <a:prstGeom prst="rect">
              <a:avLst/>
            </a:prstGeom>
            <a:noFill/>
            <a:ln w="28575">
              <a:solidFill>
                <a:srgbClr val="0000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4119" name="Line 7"/>
            <p:cNvSpPr>
              <a:spLocks noChangeShapeType="1"/>
            </p:cNvSpPr>
            <p:nvPr/>
          </p:nvSpPr>
          <p:spPr bwMode="auto">
            <a:xfrm>
              <a:off x="1776" y="1920"/>
              <a:ext cx="864" cy="0"/>
            </a:xfrm>
            <a:prstGeom prst="line">
              <a:avLst/>
            </a:prstGeom>
            <a:noFill/>
            <a:ln w="28575">
              <a:solidFill>
                <a:srgbClr val="00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4120" name="Line 8"/>
            <p:cNvSpPr>
              <a:spLocks noChangeShapeType="1"/>
            </p:cNvSpPr>
            <p:nvPr/>
          </p:nvSpPr>
          <p:spPr bwMode="auto">
            <a:xfrm>
              <a:off x="2208" y="1536"/>
              <a:ext cx="0" cy="768"/>
            </a:xfrm>
            <a:prstGeom prst="line">
              <a:avLst/>
            </a:prstGeom>
            <a:noFill/>
            <a:ln w="28575">
              <a:solidFill>
                <a:srgbClr val="00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4121" name="Line 9"/>
            <p:cNvSpPr>
              <a:spLocks noChangeShapeType="1"/>
            </p:cNvSpPr>
            <p:nvPr/>
          </p:nvSpPr>
          <p:spPr bwMode="auto">
            <a:xfrm flipH="1" flipV="1">
              <a:off x="1536" y="1296"/>
              <a:ext cx="240" cy="240"/>
            </a:xfrm>
            <a:prstGeom prst="line">
              <a:avLst/>
            </a:prstGeom>
            <a:noFill/>
            <a:ln w="28575">
              <a:solidFill>
                <a:srgbClr val="00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22566" name="Text Box 10"/>
            <p:cNvSpPr txBox="1">
              <a:spLocks noChangeArrowheads="1"/>
            </p:cNvSpPr>
            <p:nvPr/>
          </p:nvSpPr>
          <p:spPr bwMode="auto">
            <a:xfrm>
              <a:off x="1248" y="1301"/>
              <a:ext cx="432"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zh-CN" b="1" i="1">
                  <a:latin typeface="Times New Roman" panose="02020603050405020304" pitchFamily="18" charset="0"/>
                  <a:cs typeface="Times New Roman" panose="02020603050405020304" pitchFamily="18" charset="0"/>
                </a:rPr>
                <a:t>AB</a:t>
              </a:r>
              <a:endParaRPr lang="en-US" altLang="zh-CN" sz="2800" b="1">
                <a:latin typeface="Times New Roman" panose="02020603050405020304" pitchFamily="18" charset="0"/>
                <a:cs typeface="Times New Roman" panose="02020603050405020304" pitchFamily="18" charset="0"/>
              </a:endParaRPr>
            </a:p>
          </p:txBody>
        </p:sp>
        <p:sp>
          <p:nvSpPr>
            <p:cNvPr id="22567" name="Text Box 11"/>
            <p:cNvSpPr txBox="1">
              <a:spLocks noChangeArrowheads="1"/>
            </p:cNvSpPr>
            <p:nvPr/>
          </p:nvSpPr>
          <p:spPr bwMode="auto">
            <a:xfrm>
              <a:off x="1776" y="1301"/>
              <a:ext cx="432"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en-US" b="1">
                  <a:latin typeface="Times New Roman" panose="02020603050405020304" pitchFamily="18" charset="0"/>
                  <a:cs typeface="Times New Roman" panose="02020603050405020304" pitchFamily="18" charset="0"/>
                </a:rPr>
                <a:t>00</a:t>
              </a:r>
              <a:endParaRPr lang="en-US" altLang="zh-CN" b="1">
                <a:latin typeface="Times New Roman" panose="02020603050405020304" pitchFamily="18" charset="0"/>
                <a:cs typeface="Times New Roman" panose="02020603050405020304" pitchFamily="18" charset="0"/>
              </a:endParaRPr>
            </a:p>
          </p:txBody>
        </p:sp>
        <p:sp>
          <p:nvSpPr>
            <p:cNvPr id="474124" name="Rectangle 12"/>
            <p:cNvSpPr>
              <a:spLocks noChangeArrowheads="1"/>
            </p:cNvSpPr>
            <p:nvPr/>
          </p:nvSpPr>
          <p:spPr bwMode="auto">
            <a:xfrm>
              <a:off x="2640" y="1536"/>
              <a:ext cx="864" cy="768"/>
            </a:xfrm>
            <a:prstGeom prst="rect">
              <a:avLst/>
            </a:prstGeom>
            <a:noFill/>
            <a:ln w="28575">
              <a:solidFill>
                <a:srgbClr val="0000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4125" name="Line 13"/>
            <p:cNvSpPr>
              <a:spLocks noChangeShapeType="1"/>
            </p:cNvSpPr>
            <p:nvPr/>
          </p:nvSpPr>
          <p:spPr bwMode="auto">
            <a:xfrm>
              <a:off x="2640" y="1920"/>
              <a:ext cx="864" cy="0"/>
            </a:xfrm>
            <a:prstGeom prst="line">
              <a:avLst/>
            </a:prstGeom>
            <a:noFill/>
            <a:ln w="28575">
              <a:solidFill>
                <a:srgbClr val="00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4126" name="Line 14"/>
            <p:cNvSpPr>
              <a:spLocks noChangeShapeType="1"/>
            </p:cNvSpPr>
            <p:nvPr/>
          </p:nvSpPr>
          <p:spPr bwMode="auto">
            <a:xfrm>
              <a:off x="3072" y="1536"/>
              <a:ext cx="0" cy="768"/>
            </a:xfrm>
            <a:prstGeom prst="line">
              <a:avLst/>
            </a:prstGeom>
            <a:noFill/>
            <a:ln w="28575">
              <a:solidFill>
                <a:srgbClr val="00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22571" name="Text Box 15"/>
            <p:cNvSpPr txBox="1">
              <a:spLocks noChangeArrowheads="1"/>
            </p:cNvSpPr>
            <p:nvPr/>
          </p:nvSpPr>
          <p:spPr bwMode="auto">
            <a:xfrm>
              <a:off x="2208" y="1280"/>
              <a:ext cx="432"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en-US" b="1">
                  <a:latin typeface="Times New Roman" panose="02020603050405020304" pitchFamily="18" charset="0"/>
                  <a:cs typeface="Times New Roman" panose="02020603050405020304" pitchFamily="18" charset="0"/>
                </a:rPr>
                <a:t>01</a:t>
              </a:r>
              <a:endParaRPr lang="en-US" altLang="zh-CN" b="1">
                <a:latin typeface="Times New Roman" panose="02020603050405020304" pitchFamily="18" charset="0"/>
                <a:cs typeface="Times New Roman" panose="02020603050405020304" pitchFamily="18" charset="0"/>
              </a:endParaRPr>
            </a:p>
          </p:txBody>
        </p:sp>
        <p:sp>
          <p:nvSpPr>
            <p:cNvPr id="22572" name="Text Box 16"/>
            <p:cNvSpPr txBox="1">
              <a:spLocks noChangeArrowheads="1"/>
            </p:cNvSpPr>
            <p:nvPr/>
          </p:nvSpPr>
          <p:spPr bwMode="auto">
            <a:xfrm>
              <a:off x="2640" y="1280"/>
              <a:ext cx="432"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en-US" b="1">
                  <a:latin typeface="Times New Roman" panose="02020603050405020304" pitchFamily="18" charset="0"/>
                  <a:cs typeface="Times New Roman" panose="02020603050405020304" pitchFamily="18" charset="0"/>
                </a:rPr>
                <a:t>11</a:t>
              </a:r>
              <a:endParaRPr lang="en-US" altLang="zh-CN" b="1">
                <a:latin typeface="Times New Roman" panose="02020603050405020304" pitchFamily="18" charset="0"/>
                <a:cs typeface="Times New Roman" panose="02020603050405020304" pitchFamily="18" charset="0"/>
              </a:endParaRPr>
            </a:p>
          </p:txBody>
        </p:sp>
        <p:sp>
          <p:nvSpPr>
            <p:cNvPr id="22573" name="Text Box 17"/>
            <p:cNvSpPr txBox="1">
              <a:spLocks noChangeArrowheads="1"/>
            </p:cNvSpPr>
            <p:nvPr/>
          </p:nvSpPr>
          <p:spPr bwMode="auto">
            <a:xfrm>
              <a:off x="3072" y="1280"/>
              <a:ext cx="432"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en-US" b="1">
                  <a:latin typeface="Times New Roman" panose="02020603050405020304" pitchFamily="18" charset="0"/>
                  <a:cs typeface="Times New Roman" panose="02020603050405020304" pitchFamily="18" charset="0"/>
                </a:rPr>
                <a:t>10</a:t>
              </a:r>
              <a:endParaRPr lang="en-US" altLang="zh-CN" b="1">
                <a:latin typeface="Times New Roman" panose="02020603050405020304" pitchFamily="18" charset="0"/>
                <a:cs typeface="Times New Roman" panose="02020603050405020304" pitchFamily="18" charset="0"/>
              </a:endParaRPr>
            </a:p>
          </p:txBody>
        </p:sp>
        <p:sp>
          <p:nvSpPr>
            <p:cNvPr id="22574" name="Text Box 18"/>
            <p:cNvSpPr txBox="1">
              <a:spLocks noChangeArrowheads="1"/>
            </p:cNvSpPr>
            <p:nvPr/>
          </p:nvSpPr>
          <p:spPr bwMode="auto">
            <a:xfrm>
              <a:off x="1440" y="1136"/>
              <a:ext cx="576"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zh-CN" b="1" i="1">
                  <a:latin typeface="Times New Roman" panose="02020603050405020304" pitchFamily="18" charset="0"/>
                  <a:cs typeface="Times New Roman" panose="02020603050405020304" pitchFamily="18" charset="0"/>
                </a:rPr>
                <a:t>CD</a:t>
              </a:r>
              <a:endParaRPr lang="en-US" altLang="zh-CN" b="1">
                <a:latin typeface="Times New Roman" panose="02020603050405020304" pitchFamily="18" charset="0"/>
                <a:cs typeface="Times New Roman" panose="02020603050405020304" pitchFamily="18" charset="0"/>
              </a:endParaRPr>
            </a:p>
          </p:txBody>
        </p:sp>
        <p:sp>
          <p:nvSpPr>
            <p:cNvPr id="22575" name="Text Box 19"/>
            <p:cNvSpPr txBox="1">
              <a:spLocks noChangeArrowheads="1"/>
            </p:cNvSpPr>
            <p:nvPr/>
          </p:nvSpPr>
          <p:spPr bwMode="auto">
            <a:xfrm>
              <a:off x="1392" y="1616"/>
              <a:ext cx="432"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en-US" b="1">
                  <a:latin typeface="Times New Roman" panose="02020603050405020304" pitchFamily="18" charset="0"/>
                  <a:cs typeface="Times New Roman" panose="02020603050405020304" pitchFamily="18" charset="0"/>
                </a:rPr>
                <a:t>00</a:t>
              </a:r>
              <a:endParaRPr lang="en-US" altLang="zh-CN" b="1">
                <a:latin typeface="Times New Roman" panose="02020603050405020304" pitchFamily="18" charset="0"/>
                <a:cs typeface="Times New Roman" panose="02020603050405020304" pitchFamily="18" charset="0"/>
              </a:endParaRPr>
            </a:p>
          </p:txBody>
        </p:sp>
        <p:sp>
          <p:nvSpPr>
            <p:cNvPr id="22576" name="Text Box 20"/>
            <p:cNvSpPr txBox="1">
              <a:spLocks noChangeArrowheads="1"/>
            </p:cNvSpPr>
            <p:nvPr/>
          </p:nvSpPr>
          <p:spPr bwMode="auto">
            <a:xfrm>
              <a:off x="1392" y="1952"/>
              <a:ext cx="432"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en-US" b="1">
                  <a:latin typeface="Times New Roman" panose="02020603050405020304" pitchFamily="18" charset="0"/>
                  <a:cs typeface="Times New Roman" panose="02020603050405020304" pitchFamily="18" charset="0"/>
                </a:rPr>
                <a:t>01</a:t>
              </a:r>
              <a:endParaRPr lang="en-US" altLang="zh-CN" b="1">
                <a:latin typeface="Times New Roman" panose="02020603050405020304" pitchFamily="18" charset="0"/>
                <a:cs typeface="Times New Roman" panose="02020603050405020304" pitchFamily="18" charset="0"/>
              </a:endParaRPr>
            </a:p>
          </p:txBody>
        </p:sp>
        <p:sp>
          <p:nvSpPr>
            <p:cNvPr id="22577" name="Text Box 21"/>
            <p:cNvSpPr txBox="1">
              <a:spLocks noChangeArrowheads="1"/>
            </p:cNvSpPr>
            <p:nvPr/>
          </p:nvSpPr>
          <p:spPr bwMode="auto">
            <a:xfrm>
              <a:off x="1392" y="2336"/>
              <a:ext cx="432"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en-US" b="1">
                  <a:latin typeface="Times New Roman" panose="02020603050405020304" pitchFamily="18" charset="0"/>
                  <a:cs typeface="Times New Roman" panose="02020603050405020304" pitchFamily="18" charset="0"/>
                </a:rPr>
                <a:t>11</a:t>
              </a:r>
              <a:endParaRPr lang="en-US" altLang="zh-CN" b="1">
                <a:latin typeface="Times New Roman" panose="02020603050405020304" pitchFamily="18" charset="0"/>
                <a:cs typeface="Times New Roman" panose="02020603050405020304" pitchFamily="18" charset="0"/>
              </a:endParaRPr>
            </a:p>
          </p:txBody>
        </p:sp>
        <p:sp>
          <p:nvSpPr>
            <p:cNvPr id="22578" name="Text Box 22"/>
            <p:cNvSpPr txBox="1">
              <a:spLocks noChangeArrowheads="1"/>
            </p:cNvSpPr>
            <p:nvPr/>
          </p:nvSpPr>
          <p:spPr bwMode="auto">
            <a:xfrm>
              <a:off x="1392" y="2720"/>
              <a:ext cx="432"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en-US" b="1">
                  <a:latin typeface="Times New Roman" panose="02020603050405020304" pitchFamily="18" charset="0"/>
                  <a:cs typeface="Times New Roman" panose="02020603050405020304" pitchFamily="18" charset="0"/>
                </a:rPr>
                <a:t>10</a:t>
              </a:r>
              <a:endParaRPr lang="en-US" altLang="zh-CN" b="1">
                <a:latin typeface="Times New Roman" panose="02020603050405020304" pitchFamily="18" charset="0"/>
                <a:cs typeface="Times New Roman" panose="02020603050405020304" pitchFamily="18" charset="0"/>
              </a:endParaRPr>
            </a:p>
          </p:txBody>
        </p:sp>
        <p:sp>
          <p:nvSpPr>
            <p:cNvPr id="474135" name="Rectangle 23"/>
            <p:cNvSpPr>
              <a:spLocks noChangeArrowheads="1"/>
            </p:cNvSpPr>
            <p:nvPr/>
          </p:nvSpPr>
          <p:spPr bwMode="auto">
            <a:xfrm>
              <a:off x="1776" y="2304"/>
              <a:ext cx="864" cy="768"/>
            </a:xfrm>
            <a:prstGeom prst="rect">
              <a:avLst/>
            </a:prstGeom>
            <a:noFill/>
            <a:ln w="28575">
              <a:solidFill>
                <a:srgbClr val="0000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4136" name="Line 24"/>
            <p:cNvSpPr>
              <a:spLocks noChangeShapeType="1"/>
            </p:cNvSpPr>
            <p:nvPr/>
          </p:nvSpPr>
          <p:spPr bwMode="auto">
            <a:xfrm>
              <a:off x="1776" y="2688"/>
              <a:ext cx="864" cy="0"/>
            </a:xfrm>
            <a:prstGeom prst="line">
              <a:avLst/>
            </a:prstGeom>
            <a:noFill/>
            <a:ln w="28575">
              <a:solidFill>
                <a:srgbClr val="00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4137" name="Line 25"/>
            <p:cNvSpPr>
              <a:spLocks noChangeShapeType="1"/>
            </p:cNvSpPr>
            <p:nvPr/>
          </p:nvSpPr>
          <p:spPr bwMode="auto">
            <a:xfrm>
              <a:off x="2208" y="2304"/>
              <a:ext cx="0" cy="768"/>
            </a:xfrm>
            <a:prstGeom prst="line">
              <a:avLst/>
            </a:prstGeom>
            <a:noFill/>
            <a:ln w="28575">
              <a:solidFill>
                <a:srgbClr val="00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4138" name="Rectangle 26"/>
            <p:cNvSpPr>
              <a:spLocks noChangeArrowheads="1"/>
            </p:cNvSpPr>
            <p:nvPr/>
          </p:nvSpPr>
          <p:spPr bwMode="auto">
            <a:xfrm>
              <a:off x="2640" y="2304"/>
              <a:ext cx="864" cy="768"/>
            </a:xfrm>
            <a:prstGeom prst="rect">
              <a:avLst/>
            </a:prstGeom>
            <a:noFill/>
            <a:ln w="28575">
              <a:solidFill>
                <a:srgbClr val="0000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4139" name="Line 27"/>
            <p:cNvSpPr>
              <a:spLocks noChangeShapeType="1"/>
            </p:cNvSpPr>
            <p:nvPr/>
          </p:nvSpPr>
          <p:spPr bwMode="auto">
            <a:xfrm>
              <a:off x="2640" y="2688"/>
              <a:ext cx="864" cy="0"/>
            </a:xfrm>
            <a:prstGeom prst="line">
              <a:avLst/>
            </a:prstGeom>
            <a:noFill/>
            <a:ln w="28575">
              <a:solidFill>
                <a:srgbClr val="00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4140" name="Line 28"/>
            <p:cNvSpPr>
              <a:spLocks noChangeShapeType="1"/>
            </p:cNvSpPr>
            <p:nvPr/>
          </p:nvSpPr>
          <p:spPr bwMode="auto">
            <a:xfrm>
              <a:off x="3072" y="2304"/>
              <a:ext cx="0" cy="768"/>
            </a:xfrm>
            <a:prstGeom prst="line">
              <a:avLst/>
            </a:prstGeom>
            <a:noFill/>
            <a:ln w="28575">
              <a:solidFill>
                <a:srgbClr val="00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sp>
        <p:nvSpPr>
          <p:cNvPr id="474141" name="Rectangle 29"/>
          <p:cNvSpPr>
            <a:spLocks noChangeArrowheads="1"/>
          </p:cNvSpPr>
          <p:nvPr/>
        </p:nvSpPr>
        <p:spPr bwMode="auto">
          <a:xfrm>
            <a:off x="4361626" y="3733800"/>
            <a:ext cx="301686" cy="397032"/>
          </a:xfrm>
          <a:prstGeom prst="rect">
            <a:avLst/>
          </a:prstGeom>
          <a:noFill/>
          <a:ln w="9525">
            <a:noFill/>
            <a:miter lim="800000"/>
            <a:headEnd/>
            <a:tailEnd/>
          </a:ln>
        </p:spPr>
        <p:txBody>
          <a:bodyPr wrap="none">
            <a:spAutoFit/>
          </a:bodyPr>
          <a:lstStyle/>
          <a:p>
            <a:pPr algn="ctr">
              <a:lnSpc>
                <a:spcPct val="110000"/>
              </a:lnSpc>
              <a:spcBef>
                <a:spcPct val="10000"/>
              </a:spcBef>
              <a:defRPr/>
            </a:pPr>
            <a:r>
              <a:rPr lang="en-US" altLang="en-US" b="1">
                <a:latin typeface="Times New Roman" panose="02020603050405020304" pitchFamily="18" charset="0"/>
                <a:cs typeface="Times New Roman" panose="02020603050405020304" pitchFamily="18" charset="0"/>
              </a:rPr>
              <a:t>1</a:t>
            </a:r>
            <a:endParaRPr lang="en-US" altLang="zh-CN" b="1">
              <a:latin typeface="Times New Roman" panose="02020603050405020304" pitchFamily="18" charset="0"/>
              <a:cs typeface="Times New Roman" panose="02020603050405020304" pitchFamily="18" charset="0"/>
            </a:endParaRPr>
          </a:p>
        </p:txBody>
      </p:sp>
      <p:sp>
        <p:nvSpPr>
          <p:cNvPr id="474142" name="Text Box 30"/>
          <p:cNvSpPr txBox="1">
            <a:spLocks noChangeArrowheads="1"/>
          </p:cNvSpPr>
          <p:nvPr/>
        </p:nvSpPr>
        <p:spPr bwMode="auto">
          <a:xfrm>
            <a:off x="762000" y="533400"/>
            <a:ext cx="5638800" cy="566309"/>
          </a:xfrm>
          <a:prstGeom prst="rect">
            <a:avLst/>
          </a:prstGeom>
          <a:noFill/>
          <a:ln w="9525">
            <a:noFill/>
            <a:miter lim="800000"/>
            <a:headEnd/>
            <a:tailEnd/>
          </a:ln>
          <a:effectLst/>
        </p:spPr>
        <p:txBody>
          <a:bodyPr>
            <a:spAutoFit/>
          </a:bodyPr>
          <a:lstStyle/>
          <a:p>
            <a:pPr>
              <a:lnSpc>
                <a:spcPct val="110000"/>
              </a:lnSpc>
              <a:spcBef>
                <a:spcPct val="50000"/>
              </a:spcBef>
              <a:defRPr/>
            </a:pPr>
            <a:r>
              <a:rPr lang="zh-CN" altLang="en-US" sz="2800" b="1">
                <a:solidFill>
                  <a:srgbClr val="FF0000"/>
                </a:solidFill>
                <a:latin typeface="Times New Roman" panose="02020603050405020304" pitchFamily="18" charset="0"/>
                <a:cs typeface="Times New Roman" panose="02020603050405020304" pitchFamily="18" charset="0"/>
              </a:rPr>
              <a:t>例</a:t>
            </a:r>
            <a:r>
              <a:rPr lang="en-US" altLang="zh-CN" sz="2800" b="1">
                <a:solidFill>
                  <a:srgbClr val="FF0000"/>
                </a:solidFill>
                <a:latin typeface="Times New Roman" panose="02020603050405020304" pitchFamily="18" charset="0"/>
                <a:cs typeface="Times New Roman" panose="02020603050405020304" pitchFamily="18" charset="0"/>
              </a:rPr>
              <a:t>7.  </a:t>
            </a:r>
            <a:r>
              <a:rPr lang="zh-CN" altLang="en-US" sz="2800" b="1">
                <a:latin typeface="Times New Roman" panose="02020603050405020304" pitchFamily="18" charset="0"/>
                <a:cs typeface="Times New Roman" panose="02020603050405020304" pitchFamily="18" charset="0"/>
              </a:rPr>
              <a:t>应用卡诺图化简逻辑函数</a:t>
            </a:r>
          </a:p>
        </p:txBody>
      </p:sp>
      <p:graphicFrame>
        <p:nvGraphicFramePr>
          <p:cNvPr id="22531" name="Object 31"/>
          <p:cNvGraphicFramePr>
            <a:graphicFrameLocks noChangeAspect="1"/>
          </p:cNvGraphicFramePr>
          <p:nvPr>
            <p:extLst/>
          </p:nvPr>
        </p:nvGraphicFramePr>
        <p:xfrm>
          <a:off x="1016000" y="1143000"/>
          <a:ext cx="4570413" cy="604838"/>
        </p:xfrm>
        <a:graphic>
          <a:graphicData uri="http://schemas.openxmlformats.org/presentationml/2006/ole">
            <mc:AlternateContent xmlns:mc="http://schemas.openxmlformats.org/markup-compatibility/2006">
              <mc:Choice xmlns:v="urn:schemas-microsoft-com:vml" Requires="v">
                <p:oleObj spid="_x0000_s20489" name="公式" r:id="rId5" imgW="1688760" imgH="228600" progId="Equation.3">
                  <p:embed/>
                </p:oleObj>
              </mc:Choice>
              <mc:Fallback>
                <p:oleObj name="公式" r:id="rId5" imgW="168876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000" y="1143000"/>
                        <a:ext cx="4570413" cy="604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 name="Group 32"/>
          <p:cNvGrpSpPr>
            <a:grpSpLocks/>
          </p:cNvGrpSpPr>
          <p:nvPr/>
        </p:nvGrpSpPr>
        <p:grpSpPr bwMode="auto">
          <a:xfrm>
            <a:off x="2303462" y="2514600"/>
            <a:ext cx="2376488" cy="1006475"/>
            <a:chOff x="1883" y="1584"/>
            <a:chExt cx="1497" cy="634"/>
          </a:xfrm>
        </p:grpSpPr>
        <p:sp>
          <p:nvSpPr>
            <p:cNvPr id="22554" name="Rectangle 33"/>
            <p:cNvSpPr>
              <a:spLocks noChangeArrowheads="1"/>
            </p:cNvSpPr>
            <p:nvPr/>
          </p:nvSpPr>
          <p:spPr bwMode="auto">
            <a:xfrm>
              <a:off x="3179" y="1968"/>
              <a:ext cx="190" cy="250"/>
            </a:xfrm>
            <a:prstGeom prst="rect">
              <a:avLst/>
            </a:prstGeom>
            <a:noFill/>
            <a:ln w="9525">
              <a:noFill/>
              <a:miter lim="800000"/>
              <a:headEnd/>
              <a:tailEnd/>
            </a:ln>
          </p:spPr>
          <p:txBody>
            <a:bodyPr wrap="none">
              <a:spAutoFit/>
            </a:bodyPr>
            <a:lstStyle/>
            <a:p>
              <a:pPr algn="ctr">
                <a:lnSpc>
                  <a:spcPct val="110000"/>
                </a:lnSpc>
                <a:spcBef>
                  <a:spcPct val="10000"/>
                </a:spcBef>
                <a:defRPr/>
              </a:pPr>
              <a:r>
                <a:rPr lang="en-US" altLang="en-US" b="1">
                  <a:latin typeface="Times New Roman" panose="02020603050405020304" pitchFamily="18" charset="0"/>
                  <a:cs typeface="Times New Roman" panose="02020603050405020304" pitchFamily="18" charset="0"/>
                </a:rPr>
                <a:t>1</a:t>
              </a:r>
              <a:endParaRPr lang="en-US" altLang="zh-CN" b="1">
                <a:latin typeface="Times New Roman" panose="02020603050405020304" pitchFamily="18" charset="0"/>
                <a:cs typeface="Times New Roman" panose="02020603050405020304" pitchFamily="18" charset="0"/>
              </a:endParaRPr>
            </a:p>
          </p:txBody>
        </p:sp>
        <p:sp>
          <p:nvSpPr>
            <p:cNvPr id="22555" name="Rectangle 34"/>
            <p:cNvSpPr>
              <a:spLocks noChangeArrowheads="1"/>
            </p:cNvSpPr>
            <p:nvPr/>
          </p:nvSpPr>
          <p:spPr bwMode="auto">
            <a:xfrm>
              <a:off x="3168" y="1584"/>
              <a:ext cx="212" cy="250"/>
            </a:xfrm>
            <a:prstGeom prst="rect">
              <a:avLst/>
            </a:prstGeom>
            <a:noFill/>
            <a:ln w="9525">
              <a:noFill/>
              <a:miter lim="800000"/>
              <a:headEnd/>
              <a:tailEnd/>
            </a:ln>
          </p:spPr>
          <p:txBody>
            <a:bodyPr>
              <a:spAutoFit/>
            </a:bodyPr>
            <a:lstStyle/>
            <a:p>
              <a:pPr algn="ctr">
                <a:lnSpc>
                  <a:spcPct val="110000"/>
                </a:lnSpc>
                <a:spcBef>
                  <a:spcPct val="10000"/>
                </a:spcBef>
                <a:defRPr/>
              </a:pPr>
              <a:r>
                <a:rPr lang="en-US" altLang="en-US" b="1">
                  <a:latin typeface="Times New Roman" panose="02020603050405020304" pitchFamily="18" charset="0"/>
                  <a:cs typeface="Times New Roman" panose="02020603050405020304" pitchFamily="18" charset="0"/>
                </a:rPr>
                <a:t>1</a:t>
              </a:r>
              <a:endParaRPr lang="en-US" altLang="zh-CN" b="1">
                <a:latin typeface="Times New Roman" panose="02020603050405020304" pitchFamily="18" charset="0"/>
                <a:cs typeface="Times New Roman" panose="02020603050405020304" pitchFamily="18" charset="0"/>
              </a:endParaRPr>
            </a:p>
          </p:txBody>
        </p:sp>
        <p:sp>
          <p:nvSpPr>
            <p:cNvPr id="22556" name="Rectangle 35"/>
            <p:cNvSpPr>
              <a:spLocks noChangeArrowheads="1"/>
            </p:cNvSpPr>
            <p:nvPr/>
          </p:nvSpPr>
          <p:spPr bwMode="auto">
            <a:xfrm>
              <a:off x="2315" y="1584"/>
              <a:ext cx="190" cy="250"/>
            </a:xfrm>
            <a:prstGeom prst="rect">
              <a:avLst/>
            </a:prstGeom>
            <a:noFill/>
            <a:ln w="9525">
              <a:noFill/>
              <a:miter lim="800000"/>
              <a:headEnd/>
              <a:tailEnd/>
            </a:ln>
          </p:spPr>
          <p:txBody>
            <a:bodyPr wrap="none">
              <a:spAutoFit/>
            </a:bodyPr>
            <a:lstStyle/>
            <a:p>
              <a:pPr algn="ctr">
                <a:lnSpc>
                  <a:spcPct val="110000"/>
                </a:lnSpc>
                <a:spcBef>
                  <a:spcPct val="10000"/>
                </a:spcBef>
                <a:defRPr/>
              </a:pPr>
              <a:r>
                <a:rPr lang="en-US" altLang="en-US" b="1">
                  <a:latin typeface="Times New Roman" panose="02020603050405020304" pitchFamily="18" charset="0"/>
                  <a:cs typeface="Times New Roman" panose="02020603050405020304" pitchFamily="18" charset="0"/>
                </a:rPr>
                <a:t>1</a:t>
              </a:r>
              <a:endParaRPr lang="en-US" altLang="zh-CN" b="1">
                <a:latin typeface="Times New Roman" panose="02020603050405020304" pitchFamily="18" charset="0"/>
                <a:cs typeface="Times New Roman" panose="02020603050405020304" pitchFamily="18" charset="0"/>
              </a:endParaRPr>
            </a:p>
          </p:txBody>
        </p:sp>
        <p:sp>
          <p:nvSpPr>
            <p:cNvPr id="22557" name="Rectangle 36"/>
            <p:cNvSpPr>
              <a:spLocks noChangeArrowheads="1"/>
            </p:cNvSpPr>
            <p:nvPr/>
          </p:nvSpPr>
          <p:spPr bwMode="auto">
            <a:xfrm>
              <a:off x="2747" y="1584"/>
              <a:ext cx="190" cy="250"/>
            </a:xfrm>
            <a:prstGeom prst="rect">
              <a:avLst/>
            </a:prstGeom>
            <a:noFill/>
            <a:ln w="9525">
              <a:noFill/>
              <a:miter lim="800000"/>
              <a:headEnd/>
              <a:tailEnd/>
            </a:ln>
          </p:spPr>
          <p:txBody>
            <a:bodyPr wrap="none">
              <a:spAutoFit/>
            </a:bodyPr>
            <a:lstStyle/>
            <a:p>
              <a:pPr algn="ctr">
                <a:lnSpc>
                  <a:spcPct val="110000"/>
                </a:lnSpc>
                <a:spcBef>
                  <a:spcPct val="10000"/>
                </a:spcBef>
                <a:defRPr/>
              </a:pPr>
              <a:r>
                <a:rPr lang="en-US" altLang="en-US" b="1">
                  <a:latin typeface="Times New Roman" panose="02020603050405020304" pitchFamily="18" charset="0"/>
                  <a:cs typeface="Times New Roman" panose="02020603050405020304" pitchFamily="18" charset="0"/>
                </a:rPr>
                <a:t>1</a:t>
              </a:r>
              <a:endParaRPr lang="en-US" altLang="zh-CN" b="1">
                <a:latin typeface="Times New Roman" panose="02020603050405020304" pitchFamily="18" charset="0"/>
                <a:cs typeface="Times New Roman" panose="02020603050405020304" pitchFamily="18" charset="0"/>
              </a:endParaRPr>
            </a:p>
          </p:txBody>
        </p:sp>
        <p:sp>
          <p:nvSpPr>
            <p:cNvPr id="22558" name="Rectangle 37"/>
            <p:cNvSpPr>
              <a:spLocks noChangeArrowheads="1"/>
            </p:cNvSpPr>
            <p:nvPr/>
          </p:nvSpPr>
          <p:spPr bwMode="auto">
            <a:xfrm>
              <a:off x="1883" y="1968"/>
              <a:ext cx="190" cy="250"/>
            </a:xfrm>
            <a:prstGeom prst="rect">
              <a:avLst/>
            </a:prstGeom>
            <a:noFill/>
            <a:ln w="9525">
              <a:noFill/>
              <a:miter lim="800000"/>
              <a:headEnd/>
              <a:tailEnd/>
            </a:ln>
          </p:spPr>
          <p:txBody>
            <a:bodyPr wrap="none">
              <a:spAutoFit/>
            </a:bodyPr>
            <a:lstStyle/>
            <a:p>
              <a:pPr algn="ctr">
                <a:lnSpc>
                  <a:spcPct val="110000"/>
                </a:lnSpc>
                <a:spcBef>
                  <a:spcPct val="10000"/>
                </a:spcBef>
                <a:defRPr/>
              </a:pPr>
              <a:r>
                <a:rPr lang="en-US" altLang="en-US" b="1">
                  <a:latin typeface="Times New Roman" panose="02020603050405020304" pitchFamily="18" charset="0"/>
                  <a:cs typeface="Times New Roman" panose="02020603050405020304" pitchFamily="18" charset="0"/>
                </a:rPr>
                <a:t>1</a:t>
              </a:r>
              <a:endParaRPr lang="en-US" altLang="zh-CN" b="1">
                <a:latin typeface="Times New Roman" panose="02020603050405020304" pitchFamily="18" charset="0"/>
                <a:cs typeface="Times New Roman" panose="02020603050405020304" pitchFamily="18" charset="0"/>
              </a:endParaRPr>
            </a:p>
          </p:txBody>
        </p:sp>
        <p:sp>
          <p:nvSpPr>
            <p:cNvPr id="22559" name="Rectangle 38"/>
            <p:cNvSpPr>
              <a:spLocks noChangeArrowheads="1"/>
            </p:cNvSpPr>
            <p:nvPr/>
          </p:nvSpPr>
          <p:spPr bwMode="auto">
            <a:xfrm>
              <a:off x="2315" y="1968"/>
              <a:ext cx="190" cy="250"/>
            </a:xfrm>
            <a:prstGeom prst="rect">
              <a:avLst/>
            </a:prstGeom>
            <a:noFill/>
            <a:ln w="9525">
              <a:noFill/>
              <a:miter lim="800000"/>
              <a:headEnd/>
              <a:tailEnd/>
            </a:ln>
          </p:spPr>
          <p:txBody>
            <a:bodyPr wrap="none">
              <a:spAutoFit/>
            </a:bodyPr>
            <a:lstStyle/>
            <a:p>
              <a:pPr algn="ctr">
                <a:lnSpc>
                  <a:spcPct val="110000"/>
                </a:lnSpc>
                <a:spcBef>
                  <a:spcPct val="10000"/>
                </a:spcBef>
                <a:defRPr/>
              </a:pPr>
              <a:r>
                <a:rPr lang="en-US" altLang="en-US" b="1">
                  <a:latin typeface="Times New Roman" panose="02020603050405020304" pitchFamily="18" charset="0"/>
                  <a:cs typeface="Times New Roman" panose="02020603050405020304" pitchFamily="18" charset="0"/>
                </a:rPr>
                <a:t>1</a:t>
              </a:r>
              <a:endParaRPr lang="en-US" altLang="zh-CN" b="1">
                <a:latin typeface="Times New Roman" panose="02020603050405020304" pitchFamily="18" charset="0"/>
                <a:cs typeface="Times New Roman" panose="02020603050405020304" pitchFamily="18" charset="0"/>
              </a:endParaRPr>
            </a:p>
          </p:txBody>
        </p:sp>
        <p:sp>
          <p:nvSpPr>
            <p:cNvPr id="22560" name="Rectangle 39"/>
            <p:cNvSpPr>
              <a:spLocks noChangeArrowheads="1"/>
            </p:cNvSpPr>
            <p:nvPr/>
          </p:nvSpPr>
          <p:spPr bwMode="auto">
            <a:xfrm>
              <a:off x="2747" y="1968"/>
              <a:ext cx="190" cy="250"/>
            </a:xfrm>
            <a:prstGeom prst="rect">
              <a:avLst/>
            </a:prstGeom>
            <a:noFill/>
            <a:ln w="9525">
              <a:noFill/>
              <a:miter lim="800000"/>
              <a:headEnd/>
              <a:tailEnd/>
            </a:ln>
          </p:spPr>
          <p:txBody>
            <a:bodyPr wrap="none">
              <a:spAutoFit/>
            </a:bodyPr>
            <a:lstStyle/>
            <a:p>
              <a:pPr algn="ctr">
                <a:lnSpc>
                  <a:spcPct val="110000"/>
                </a:lnSpc>
                <a:spcBef>
                  <a:spcPct val="10000"/>
                </a:spcBef>
                <a:defRPr/>
              </a:pPr>
              <a:r>
                <a:rPr lang="en-US" altLang="en-US" b="1">
                  <a:latin typeface="Times New Roman" panose="02020603050405020304" pitchFamily="18" charset="0"/>
                  <a:cs typeface="Times New Roman" panose="02020603050405020304" pitchFamily="18" charset="0"/>
                </a:rPr>
                <a:t>1</a:t>
              </a:r>
              <a:endParaRPr lang="en-US" altLang="zh-CN" b="1">
                <a:latin typeface="Times New Roman" panose="02020603050405020304" pitchFamily="18" charset="0"/>
                <a:cs typeface="Times New Roman" panose="02020603050405020304" pitchFamily="18" charset="0"/>
              </a:endParaRPr>
            </a:p>
          </p:txBody>
        </p:sp>
        <p:sp>
          <p:nvSpPr>
            <p:cNvPr id="22561" name="Rectangle 40"/>
            <p:cNvSpPr>
              <a:spLocks noChangeArrowheads="1"/>
            </p:cNvSpPr>
            <p:nvPr/>
          </p:nvSpPr>
          <p:spPr bwMode="auto">
            <a:xfrm>
              <a:off x="1883" y="1584"/>
              <a:ext cx="190" cy="250"/>
            </a:xfrm>
            <a:prstGeom prst="rect">
              <a:avLst/>
            </a:prstGeom>
            <a:noFill/>
            <a:ln w="9525">
              <a:noFill/>
              <a:miter lim="800000"/>
              <a:headEnd/>
              <a:tailEnd/>
            </a:ln>
          </p:spPr>
          <p:txBody>
            <a:bodyPr wrap="none">
              <a:spAutoFit/>
            </a:bodyPr>
            <a:lstStyle/>
            <a:p>
              <a:pPr algn="ctr">
                <a:lnSpc>
                  <a:spcPct val="110000"/>
                </a:lnSpc>
                <a:spcBef>
                  <a:spcPct val="10000"/>
                </a:spcBef>
                <a:defRPr/>
              </a:pPr>
              <a:r>
                <a:rPr lang="en-US" altLang="en-US" b="1">
                  <a:latin typeface="Times New Roman" panose="02020603050405020304" pitchFamily="18" charset="0"/>
                  <a:cs typeface="Times New Roman" panose="02020603050405020304" pitchFamily="18" charset="0"/>
                </a:rPr>
                <a:t>1</a:t>
              </a:r>
              <a:endParaRPr lang="en-US" altLang="zh-CN" b="1">
                <a:latin typeface="Times New Roman" panose="02020603050405020304" pitchFamily="18" charset="0"/>
                <a:cs typeface="Times New Roman" panose="02020603050405020304" pitchFamily="18" charset="0"/>
              </a:endParaRPr>
            </a:p>
          </p:txBody>
        </p:sp>
      </p:grpSp>
      <p:sp>
        <p:nvSpPr>
          <p:cNvPr id="474153" name="Oval 41"/>
          <p:cNvSpPr>
            <a:spLocks noChangeArrowheads="1"/>
          </p:cNvSpPr>
          <p:nvPr/>
        </p:nvSpPr>
        <p:spPr bwMode="auto">
          <a:xfrm>
            <a:off x="1676400" y="1066800"/>
            <a:ext cx="609600" cy="685800"/>
          </a:xfrm>
          <a:prstGeom prst="ellipse">
            <a:avLst/>
          </a:prstGeom>
          <a:noFill/>
          <a:ln w="28575">
            <a:solidFill>
              <a:srgbClr val="CC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4154" name="Oval 42"/>
          <p:cNvSpPr>
            <a:spLocks noChangeArrowheads="1"/>
          </p:cNvSpPr>
          <p:nvPr/>
        </p:nvSpPr>
        <p:spPr bwMode="auto">
          <a:xfrm>
            <a:off x="2133600" y="2438400"/>
            <a:ext cx="2743200" cy="1219200"/>
          </a:xfrm>
          <a:prstGeom prst="ellipse">
            <a:avLst/>
          </a:prstGeom>
          <a:noFill/>
          <a:ln w="28575">
            <a:solidFill>
              <a:srgbClr val="CC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4155" name="Line 43"/>
          <p:cNvSpPr>
            <a:spLocks noChangeShapeType="1"/>
          </p:cNvSpPr>
          <p:nvPr/>
        </p:nvSpPr>
        <p:spPr bwMode="auto">
          <a:xfrm>
            <a:off x="3581400" y="1676400"/>
            <a:ext cx="838200" cy="0"/>
          </a:xfrm>
          <a:prstGeom prst="line">
            <a:avLst/>
          </a:prstGeom>
          <a:noFill/>
          <a:ln w="38100">
            <a:solidFill>
              <a:srgbClr val="FF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4156" name="Line 44"/>
          <p:cNvSpPr>
            <a:spLocks noChangeShapeType="1"/>
          </p:cNvSpPr>
          <p:nvPr/>
        </p:nvSpPr>
        <p:spPr bwMode="auto">
          <a:xfrm>
            <a:off x="4800600" y="1676400"/>
            <a:ext cx="685800" cy="0"/>
          </a:xfrm>
          <a:prstGeom prst="line">
            <a:avLst/>
          </a:prstGeom>
          <a:noFill/>
          <a:ln w="38100">
            <a:solidFill>
              <a:srgbClr val="FF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4157" name="Rectangle 45"/>
          <p:cNvSpPr>
            <a:spLocks noChangeArrowheads="1"/>
          </p:cNvSpPr>
          <p:nvPr/>
        </p:nvSpPr>
        <p:spPr bwMode="auto">
          <a:xfrm>
            <a:off x="2304226" y="3733800"/>
            <a:ext cx="301686" cy="397032"/>
          </a:xfrm>
          <a:prstGeom prst="rect">
            <a:avLst/>
          </a:prstGeom>
          <a:noFill/>
          <a:ln w="9525">
            <a:noFill/>
            <a:miter lim="800000"/>
            <a:headEnd/>
            <a:tailEnd/>
          </a:ln>
        </p:spPr>
        <p:txBody>
          <a:bodyPr wrap="none">
            <a:spAutoFit/>
          </a:bodyPr>
          <a:lstStyle/>
          <a:p>
            <a:pPr algn="ctr">
              <a:lnSpc>
                <a:spcPct val="110000"/>
              </a:lnSpc>
              <a:spcBef>
                <a:spcPct val="10000"/>
              </a:spcBef>
              <a:defRPr/>
            </a:pPr>
            <a:r>
              <a:rPr lang="en-US" altLang="en-US" b="1">
                <a:latin typeface="Times New Roman" panose="02020603050405020304" pitchFamily="18" charset="0"/>
                <a:cs typeface="Times New Roman" panose="02020603050405020304" pitchFamily="18" charset="0"/>
              </a:rPr>
              <a:t>1</a:t>
            </a:r>
            <a:endParaRPr lang="en-US" altLang="zh-CN" b="1">
              <a:latin typeface="Times New Roman" panose="02020603050405020304" pitchFamily="18" charset="0"/>
              <a:cs typeface="Times New Roman" panose="02020603050405020304" pitchFamily="18" charset="0"/>
            </a:endParaRPr>
          </a:p>
        </p:txBody>
      </p:sp>
      <p:grpSp>
        <p:nvGrpSpPr>
          <p:cNvPr id="4" name="Group 46"/>
          <p:cNvGrpSpPr>
            <a:grpSpLocks/>
          </p:cNvGrpSpPr>
          <p:nvPr/>
        </p:nvGrpSpPr>
        <p:grpSpPr bwMode="auto">
          <a:xfrm>
            <a:off x="5181600" y="1828800"/>
            <a:ext cx="2247900" cy="685800"/>
            <a:chOff x="3264" y="1152"/>
            <a:chExt cx="1416" cy="432"/>
          </a:xfrm>
        </p:grpSpPr>
        <p:sp>
          <p:nvSpPr>
            <p:cNvPr id="474159" name="AutoShape 47"/>
            <p:cNvSpPr>
              <a:spLocks noChangeArrowheads="1"/>
            </p:cNvSpPr>
            <p:nvPr/>
          </p:nvSpPr>
          <p:spPr bwMode="auto">
            <a:xfrm>
              <a:off x="3264" y="1152"/>
              <a:ext cx="1416" cy="432"/>
            </a:xfrm>
            <a:prstGeom prst="wedgeRoundRectCallout">
              <a:avLst>
                <a:gd name="adj1" fmla="val -89600"/>
                <a:gd name="adj2" fmla="val 87462"/>
                <a:gd name="adj3" fmla="val 16667"/>
              </a:avLst>
            </a:prstGeom>
            <a:solidFill>
              <a:srgbClr val="FFFFFF"/>
            </a:solidFill>
            <a:ln w="28575">
              <a:solidFill>
                <a:srgbClr val="CC0000"/>
              </a:solidFill>
              <a:miter lim="800000"/>
              <a:headEnd/>
              <a:tailEnd/>
            </a:ln>
            <a:effectLst/>
          </p:spPr>
          <p:txBody>
            <a:bodyPr wrap="none" anchor="ctr"/>
            <a:lstStyle/>
            <a:p>
              <a:pPr algn="ctr">
                <a:lnSpc>
                  <a:spcPct val="110000"/>
                </a:lnSpc>
                <a:spcBef>
                  <a:spcPct val="10000"/>
                </a:spcBef>
                <a:defRPr/>
              </a:pPr>
              <a:r>
                <a:rPr lang="en-US" altLang="zh-CN" sz="2800" b="1" dirty="0">
                  <a:solidFill>
                    <a:srgbClr val="CC0000"/>
                  </a:solidFill>
                  <a:latin typeface="Times New Roman" panose="02020603050405020304" pitchFamily="18" charset="0"/>
                  <a:cs typeface="Times New Roman" panose="02020603050405020304" pitchFamily="18" charset="0"/>
                </a:rPr>
                <a:t> </a:t>
              </a:r>
              <a:r>
                <a:rPr lang="zh-CN" altLang="en-US" sz="2800" b="1" dirty="0">
                  <a:solidFill>
                    <a:srgbClr val="CC0000"/>
                  </a:solidFill>
                  <a:latin typeface="Times New Roman" panose="02020603050405020304" pitchFamily="18" charset="0"/>
                  <a:cs typeface="Times New Roman" panose="02020603050405020304" pitchFamily="18" charset="0"/>
                </a:rPr>
                <a:t>含</a:t>
              </a:r>
              <a:r>
                <a:rPr lang="en-US" altLang="zh-CN" sz="2800" b="1" i="1" dirty="0">
                  <a:solidFill>
                    <a:srgbClr val="CC0000"/>
                  </a:solidFill>
                  <a:latin typeface="Times New Roman" panose="02020603050405020304" pitchFamily="18" charset="0"/>
                  <a:cs typeface="Times New Roman" panose="02020603050405020304" pitchFamily="18" charset="0"/>
                </a:rPr>
                <a:t>A</a:t>
              </a:r>
              <a:r>
                <a:rPr lang="zh-CN" altLang="en-US" sz="2800" b="1" dirty="0">
                  <a:solidFill>
                    <a:srgbClr val="CC0000"/>
                  </a:solidFill>
                  <a:latin typeface="Times New Roman" panose="02020603050405020304" pitchFamily="18" charset="0"/>
                  <a:cs typeface="Times New Roman" panose="02020603050405020304" pitchFamily="18" charset="0"/>
                </a:rPr>
                <a:t>均填“</a:t>
              </a:r>
              <a:r>
                <a:rPr lang="en-US" altLang="zh-CN" sz="2800" b="1" dirty="0">
                  <a:solidFill>
                    <a:srgbClr val="CC0000"/>
                  </a:solidFill>
                  <a:latin typeface="Times New Roman" panose="02020603050405020304" pitchFamily="18" charset="0"/>
                  <a:cs typeface="Times New Roman" panose="02020603050405020304" pitchFamily="18" charset="0"/>
                </a:rPr>
                <a:t>1”</a:t>
              </a:r>
            </a:p>
          </p:txBody>
        </p:sp>
        <p:sp>
          <p:nvSpPr>
            <p:cNvPr id="474160" name="Line 48"/>
            <p:cNvSpPr>
              <a:spLocks noChangeShapeType="1"/>
            </p:cNvSpPr>
            <p:nvPr/>
          </p:nvSpPr>
          <p:spPr bwMode="auto">
            <a:xfrm>
              <a:off x="3605" y="1254"/>
              <a:ext cx="144" cy="0"/>
            </a:xfrm>
            <a:prstGeom prst="line">
              <a:avLst/>
            </a:prstGeom>
            <a:noFill/>
            <a:ln w="28575">
              <a:solidFill>
                <a:srgbClr val="CC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nvGrpSpPr>
          <p:cNvPr id="5" name="Group 49"/>
          <p:cNvGrpSpPr>
            <a:grpSpLocks/>
          </p:cNvGrpSpPr>
          <p:nvPr/>
        </p:nvGrpSpPr>
        <p:grpSpPr bwMode="auto">
          <a:xfrm>
            <a:off x="5257800" y="2514600"/>
            <a:ext cx="3711575" cy="3101975"/>
            <a:chOff x="3120" y="1584"/>
            <a:chExt cx="2338" cy="1954"/>
          </a:xfrm>
        </p:grpSpPr>
        <p:sp>
          <p:nvSpPr>
            <p:cNvPr id="474162" name="Text Box 50"/>
            <p:cNvSpPr txBox="1">
              <a:spLocks noChangeArrowheads="1"/>
            </p:cNvSpPr>
            <p:nvPr/>
          </p:nvSpPr>
          <p:spPr bwMode="auto">
            <a:xfrm>
              <a:off x="3168" y="1584"/>
              <a:ext cx="912" cy="354"/>
            </a:xfrm>
            <a:prstGeom prst="rect">
              <a:avLst/>
            </a:prstGeom>
            <a:noFill/>
            <a:ln w="9525">
              <a:noFill/>
              <a:miter lim="800000"/>
              <a:headEnd/>
              <a:tailEnd/>
            </a:ln>
            <a:effectLst/>
          </p:spPr>
          <p:txBody>
            <a:bodyPr>
              <a:spAutoFit/>
            </a:bodyPr>
            <a:lstStyle/>
            <a:p>
              <a:pPr algn="ctr">
                <a:lnSpc>
                  <a:spcPct val="110000"/>
                </a:lnSpc>
                <a:spcBef>
                  <a:spcPct val="50000"/>
                </a:spcBef>
                <a:defRPr/>
              </a:pPr>
              <a:r>
                <a:rPr lang="zh-CN" altLang="en-US" sz="2800" b="1">
                  <a:solidFill>
                    <a:srgbClr val="CC0000"/>
                  </a:solidFill>
                  <a:latin typeface="Times New Roman" panose="02020603050405020304" pitchFamily="18" charset="0"/>
                  <a:cs typeface="Times New Roman" panose="02020603050405020304" pitchFamily="18" charset="0"/>
                </a:rPr>
                <a:t>注意：</a:t>
              </a:r>
            </a:p>
          </p:txBody>
        </p:sp>
        <p:sp>
          <p:nvSpPr>
            <p:cNvPr id="474163" name="Rectangle 51"/>
            <p:cNvSpPr>
              <a:spLocks noChangeArrowheads="1"/>
            </p:cNvSpPr>
            <p:nvPr/>
          </p:nvSpPr>
          <p:spPr bwMode="auto">
            <a:xfrm>
              <a:off x="3159" y="1920"/>
              <a:ext cx="1882" cy="357"/>
            </a:xfrm>
            <a:prstGeom prst="rect">
              <a:avLst/>
            </a:prstGeom>
            <a:noFill/>
            <a:ln w="9525">
              <a:noFill/>
              <a:miter lim="800000"/>
              <a:headEnd/>
              <a:tailEnd/>
            </a:ln>
            <a:effectLst/>
          </p:spPr>
          <p:txBody>
            <a:bodyPr wrap="none">
              <a:spAutoFit/>
            </a:bodyPr>
            <a:lstStyle/>
            <a:p>
              <a:pPr algn="ctr">
                <a:lnSpc>
                  <a:spcPct val="110000"/>
                </a:lnSpc>
                <a:spcBef>
                  <a:spcPct val="10000"/>
                </a:spcBef>
                <a:defRPr/>
              </a:pPr>
              <a:r>
                <a:rPr lang="en-US" altLang="zh-CN" sz="2800" b="1">
                  <a:latin typeface="Times New Roman" panose="02020603050405020304" pitchFamily="18" charset="0"/>
                  <a:cs typeface="Times New Roman" panose="02020603050405020304" pitchFamily="18" charset="0"/>
                </a:rPr>
                <a:t>1.</a:t>
              </a:r>
              <a:r>
                <a:rPr lang="zh-CN" altLang="en-US" sz="2800" b="1">
                  <a:latin typeface="Times New Roman" panose="02020603050405020304" pitchFamily="18" charset="0"/>
                  <a:cs typeface="Times New Roman" panose="02020603050405020304" pitchFamily="18" charset="0"/>
                </a:rPr>
                <a:t>圈的个数应最少</a:t>
              </a:r>
            </a:p>
          </p:txBody>
        </p:sp>
        <p:sp>
          <p:nvSpPr>
            <p:cNvPr id="474164" name="Rectangle 52"/>
            <p:cNvSpPr>
              <a:spLocks noChangeArrowheads="1"/>
            </p:cNvSpPr>
            <p:nvPr/>
          </p:nvSpPr>
          <p:spPr bwMode="auto">
            <a:xfrm>
              <a:off x="3159" y="2256"/>
              <a:ext cx="2110" cy="357"/>
            </a:xfrm>
            <a:prstGeom prst="rect">
              <a:avLst/>
            </a:prstGeom>
            <a:noFill/>
            <a:ln w="9525">
              <a:noFill/>
              <a:miter lim="800000"/>
              <a:headEnd/>
              <a:tailEnd/>
            </a:ln>
            <a:effectLst/>
          </p:spPr>
          <p:txBody>
            <a:bodyPr wrap="none">
              <a:spAutoFit/>
            </a:bodyPr>
            <a:lstStyle/>
            <a:p>
              <a:pPr algn="ctr">
                <a:lnSpc>
                  <a:spcPct val="110000"/>
                </a:lnSpc>
                <a:spcBef>
                  <a:spcPct val="10000"/>
                </a:spcBef>
                <a:defRPr/>
              </a:pPr>
              <a:r>
                <a:rPr lang="en-US" altLang="zh-CN" sz="2800" b="1">
                  <a:latin typeface="Times New Roman" panose="02020603050405020304" pitchFamily="18" charset="0"/>
                  <a:cs typeface="Times New Roman" panose="02020603050405020304" pitchFamily="18" charset="0"/>
                </a:rPr>
                <a:t>2.</a:t>
              </a:r>
              <a:r>
                <a:rPr lang="zh-CN" altLang="en-US" sz="2800" b="1">
                  <a:latin typeface="Times New Roman" panose="02020603050405020304" pitchFamily="18" charset="0"/>
                  <a:cs typeface="Times New Roman" panose="02020603050405020304" pitchFamily="18" charset="0"/>
                </a:rPr>
                <a:t>每个“圈”要最大</a:t>
              </a:r>
            </a:p>
          </p:txBody>
        </p:sp>
        <p:sp>
          <p:nvSpPr>
            <p:cNvPr id="474165" name="Rectangle 53"/>
            <p:cNvSpPr>
              <a:spLocks noChangeArrowheads="1"/>
            </p:cNvSpPr>
            <p:nvPr/>
          </p:nvSpPr>
          <p:spPr bwMode="auto">
            <a:xfrm>
              <a:off x="3120" y="2592"/>
              <a:ext cx="2338" cy="946"/>
            </a:xfrm>
            <a:prstGeom prst="rect">
              <a:avLst/>
            </a:prstGeom>
            <a:noFill/>
            <a:ln w="9525">
              <a:noFill/>
              <a:miter lim="800000"/>
              <a:headEnd/>
              <a:tailEnd/>
            </a:ln>
            <a:effectLst/>
          </p:spPr>
          <p:txBody>
            <a:bodyPr>
              <a:spAutoFit/>
            </a:bodyPr>
            <a:lstStyle/>
            <a:p>
              <a:pPr>
                <a:lnSpc>
                  <a:spcPct val="110000"/>
                </a:lnSpc>
                <a:spcBef>
                  <a:spcPct val="10000"/>
                </a:spcBef>
                <a:defRPr/>
              </a:pPr>
              <a:r>
                <a:rPr lang="en-US" altLang="zh-CN" sz="2800" b="1">
                  <a:latin typeface="Times New Roman" panose="02020603050405020304" pitchFamily="18" charset="0"/>
                  <a:cs typeface="Times New Roman" panose="02020603050405020304" pitchFamily="18" charset="0"/>
                </a:rPr>
                <a:t> 3.</a:t>
              </a:r>
              <a:r>
                <a:rPr lang="zh-CN" altLang="en-US" sz="2800" b="1">
                  <a:latin typeface="Times New Roman" panose="02020603050405020304" pitchFamily="18" charset="0"/>
                  <a:cs typeface="Times New Roman" panose="02020603050405020304" pitchFamily="18" charset="0"/>
                </a:rPr>
                <a:t>每个“圈”至少要 包含一个未被圈过的最小项。</a:t>
              </a:r>
            </a:p>
          </p:txBody>
        </p:sp>
      </p:grpSp>
      <p:grpSp>
        <p:nvGrpSpPr>
          <p:cNvPr id="6" name="Group 54"/>
          <p:cNvGrpSpPr>
            <a:grpSpLocks/>
          </p:cNvGrpSpPr>
          <p:nvPr/>
        </p:nvGrpSpPr>
        <p:grpSpPr bwMode="auto">
          <a:xfrm>
            <a:off x="2133600" y="3124200"/>
            <a:ext cx="2743200" cy="1143000"/>
            <a:chOff x="1344" y="1968"/>
            <a:chExt cx="1728" cy="720"/>
          </a:xfrm>
        </p:grpSpPr>
        <p:sp>
          <p:nvSpPr>
            <p:cNvPr id="474167" name="Freeform 55"/>
            <p:cNvSpPr>
              <a:spLocks/>
            </p:cNvSpPr>
            <p:nvPr/>
          </p:nvSpPr>
          <p:spPr bwMode="auto">
            <a:xfrm>
              <a:off x="1344" y="1968"/>
              <a:ext cx="336" cy="720"/>
            </a:xfrm>
            <a:custGeom>
              <a:avLst/>
              <a:gdLst/>
              <a:ahLst/>
              <a:cxnLst>
                <a:cxn ang="0">
                  <a:pos x="0" y="104"/>
                </a:cxn>
                <a:cxn ang="0">
                  <a:pos x="384" y="104"/>
                </a:cxn>
                <a:cxn ang="0">
                  <a:pos x="336" y="728"/>
                </a:cxn>
                <a:cxn ang="0">
                  <a:pos x="0" y="728"/>
                </a:cxn>
              </a:cxnLst>
              <a:rect l="0" t="0" r="r" b="b"/>
              <a:pathLst>
                <a:path w="440" h="832">
                  <a:moveTo>
                    <a:pt x="0" y="104"/>
                  </a:moveTo>
                  <a:cubicBezTo>
                    <a:pt x="164" y="52"/>
                    <a:pt x="328" y="0"/>
                    <a:pt x="384" y="104"/>
                  </a:cubicBezTo>
                  <a:cubicBezTo>
                    <a:pt x="440" y="208"/>
                    <a:pt x="400" y="624"/>
                    <a:pt x="336" y="728"/>
                  </a:cubicBezTo>
                  <a:cubicBezTo>
                    <a:pt x="272" y="832"/>
                    <a:pt x="56" y="728"/>
                    <a:pt x="0" y="728"/>
                  </a:cubicBezTo>
                </a:path>
              </a:pathLst>
            </a:custGeom>
            <a:noFill/>
            <a:ln w="28575" cap="flat" cmpd="sng">
              <a:solidFill>
                <a:srgbClr val="0000FF"/>
              </a:solidFill>
              <a:prstDash val="solid"/>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4168" name="Freeform 56"/>
            <p:cNvSpPr>
              <a:spLocks/>
            </p:cNvSpPr>
            <p:nvPr/>
          </p:nvSpPr>
          <p:spPr bwMode="auto">
            <a:xfrm>
              <a:off x="2688" y="1968"/>
              <a:ext cx="384" cy="720"/>
            </a:xfrm>
            <a:custGeom>
              <a:avLst/>
              <a:gdLst/>
              <a:ahLst/>
              <a:cxnLst>
                <a:cxn ang="0">
                  <a:pos x="384" y="104"/>
                </a:cxn>
                <a:cxn ang="0">
                  <a:pos x="48" y="104"/>
                </a:cxn>
                <a:cxn ang="0">
                  <a:pos x="96" y="728"/>
                </a:cxn>
                <a:cxn ang="0">
                  <a:pos x="384" y="632"/>
                </a:cxn>
              </a:cxnLst>
              <a:rect l="0" t="0" r="r" b="b"/>
              <a:pathLst>
                <a:path w="384" h="816">
                  <a:moveTo>
                    <a:pt x="384" y="104"/>
                  </a:moveTo>
                  <a:cubicBezTo>
                    <a:pt x="240" y="52"/>
                    <a:pt x="96" y="0"/>
                    <a:pt x="48" y="104"/>
                  </a:cubicBezTo>
                  <a:cubicBezTo>
                    <a:pt x="0" y="208"/>
                    <a:pt x="40" y="640"/>
                    <a:pt x="96" y="728"/>
                  </a:cubicBezTo>
                  <a:cubicBezTo>
                    <a:pt x="152" y="816"/>
                    <a:pt x="268" y="724"/>
                    <a:pt x="384" y="632"/>
                  </a:cubicBezTo>
                </a:path>
              </a:pathLst>
            </a:custGeom>
            <a:noFill/>
            <a:ln w="28575" cap="flat" cmpd="sng">
              <a:solidFill>
                <a:srgbClr val="0000FF"/>
              </a:solidFill>
              <a:prstDash val="solid"/>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9776300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474153"/>
                                        </p:tgtEl>
                                        <p:attrNameLst>
                                          <p:attrName>style.visibility</p:attrName>
                                        </p:attrNameLst>
                                      </p:cBhvr>
                                      <p:to>
                                        <p:strVal val="visible"/>
                                      </p:to>
                                    </p:set>
                                    <p:animEffect transition="in" filter="barn(outHorizontal)">
                                      <p:cBhvr>
                                        <p:cTn id="7" dur="500"/>
                                        <p:tgtEl>
                                          <p:spTgt spid="47415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27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strVal val="2/3*#ppt_w"/>
                                          </p:val>
                                        </p:tav>
                                        <p:tav tm="100000">
                                          <p:val>
                                            <p:strVal val="#ppt_w"/>
                                          </p:val>
                                        </p:tav>
                                      </p:tavLst>
                                    </p:anim>
                                    <p:anim calcmode="lin" valueType="num">
                                      <p:cBhvr>
                                        <p:cTn id="13" dur="500" fill="hold"/>
                                        <p:tgtEl>
                                          <p:spTgt spid="3"/>
                                        </p:tgtEl>
                                        <p:attrNameLst>
                                          <p:attrName>ppt_h</p:attrName>
                                        </p:attrNameLst>
                                      </p:cBhvr>
                                      <p:tavLst>
                                        <p:tav tm="0">
                                          <p:val>
                                            <p:strVal val="2/3*#ppt_h"/>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3" presetClass="entr" presetSubtype="272" fill="hold" grpId="0" nodeType="clickEffect">
                                  <p:stCondLst>
                                    <p:cond delay="0"/>
                                  </p:stCondLst>
                                  <p:childTnLst>
                                    <p:set>
                                      <p:cBhvr>
                                        <p:cTn id="17" dur="1" fill="hold">
                                          <p:stCondLst>
                                            <p:cond delay="0"/>
                                          </p:stCondLst>
                                        </p:cTn>
                                        <p:tgtEl>
                                          <p:spTgt spid="474154"/>
                                        </p:tgtEl>
                                        <p:attrNameLst>
                                          <p:attrName>style.visibility</p:attrName>
                                        </p:attrNameLst>
                                      </p:cBhvr>
                                      <p:to>
                                        <p:strVal val="visible"/>
                                      </p:to>
                                    </p:set>
                                    <p:anim calcmode="lin" valueType="num">
                                      <p:cBhvr>
                                        <p:cTn id="18" dur="500" fill="hold"/>
                                        <p:tgtEl>
                                          <p:spTgt spid="474154"/>
                                        </p:tgtEl>
                                        <p:attrNameLst>
                                          <p:attrName>ppt_w</p:attrName>
                                        </p:attrNameLst>
                                      </p:cBhvr>
                                      <p:tavLst>
                                        <p:tav tm="0">
                                          <p:val>
                                            <p:strVal val="2/3*#ppt_w"/>
                                          </p:val>
                                        </p:tav>
                                        <p:tav tm="100000">
                                          <p:val>
                                            <p:strVal val="#ppt_w"/>
                                          </p:val>
                                        </p:tav>
                                      </p:tavLst>
                                    </p:anim>
                                    <p:anim calcmode="lin" valueType="num">
                                      <p:cBhvr>
                                        <p:cTn id="19" dur="500" fill="hold"/>
                                        <p:tgtEl>
                                          <p:spTgt spid="474154"/>
                                        </p:tgtEl>
                                        <p:attrNameLst>
                                          <p:attrName>ppt_h</p:attrName>
                                        </p:attrNameLst>
                                      </p:cBhvr>
                                      <p:tavLst>
                                        <p:tav tm="0">
                                          <p:val>
                                            <p:strVal val="2/3*#ppt_h"/>
                                          </p:val>
                                        </p:tav>
                                        <p:tav tm="100000">
                                          <p:val>
                                            <p:strVal val="#ppt_h"/>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1"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up)">
                                      <p:cBhvr>
                                        <p:cTn id="24" dur="500"/>
                                        <p:tgtEl>
                                          <p:spTgt spid="4"/>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474155"/>
                                        </p:tgtEl>
                                        <p:attrNameLst>
                                          <p:attrName>style.visibility</p:attrName>
                                        </p:attrNameLst>
                                      </p:cBhvr>
                                      <p:to>
                                        <p:strVal val="visible"/>
                                      </p:to>
                                    </p:set>
                                    <p:animEffect transition="in" filter="wipe(left)">
                                      <p:cBhvr>
                                        <p:cTn id="29" dur="500"/>
                                        <p:tgtEl>
                                          <p:spTgt spid="474155"/>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474141"/>
                                        </p:tgtEl>
                                        <p:attrNameLst>
                                          <p:attrName>style.visibility</p:attrName>
                                        </p:attrNameLst>
                                      </p:cBhvr>
                                      <p:to>
                                        <p:strVal val="visible"/>
                                      </p:to>
                                    </p:set>
                                    <p:animEffect transition="in" filter="dissolve">
                                      <p:cBhvr>
                                        <p:cTn id="34" dur="500"/>
                                        <p:tgtEl>
                                          <p:spTgt spid="474141"/>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nodeType="clickEffect">
                                  <p:stCondLst>
                                    <p:cond delay="0"/>
                                  </p:stCondLst>
                                  <p:childTnLst>
                                    <p:set>
                                      <p:cBhvr>
                                        <p:cTn id="38" dur="1" fill="hold">
                                          <p:stCondLst>
                                            <p:cond delay="0"/>
                                          </p:stCondLst>
                                        </p:cTn>
                                        <p:tgtEl>
                                          <p:spTgt spid="474156"/>
                                        </p:tgtEl>
                                        <p:attrNameLst>
                                          <p:attrName>style.visibility</p:attrName>
                                        </p:attrNameLst>
                                      </p:cBhvr>
                                      <p:to>
                                        <p:strVal val="visible"/>
                                      </p:to>
                                    </p:set>
                                    <p:animEffect transition="in" filter="wipe(left)">
                                      <p:cBhvr>
                                        <p:cTn id="39" dur="500"/>
                                        <p:tgtEl>
                                          <p:spTgt spid="474156"/>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474157"/>
                                        </p:tgtEl>
                                        <p:attrNameLst>
                                          <p:attrName>style.visibility</p:attrName>
                                        </p:attrNameLst>
                                      </p:cBhvr>
                                      <p:to>
                                        <p:strVal val="visible"/>
                                      </p:to>
                                    </p:set>
                                    <p:animEffect transition="in" filter="dissolve">
                                      <p:cBhvr>
                                        <p:cTn id="44" dur="500"/>
                                        <p:tgtEl>
                                          <p:spTgt spid="474157"/>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6" presetClass="entr" presetSubtype="37"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barn(outVertical)">
                                      <p:cBhvr>
                                        <p:cTn id="49" dur="500"/>
                                        <p:tgtEl>
                                          <p:spTgt spid="6"/>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474115"/>
                                        </p:tgtEl>
                                        <p:attrNameLst>
                                          <p:attrName>style.visibility</p:attrName>
                                        </p:attrNameLst>
                                      </p:cBhvr>
                                      <p:to>
                                        <p:strVal val="visible"/>
                                      </p:to>
                                    </p:set>
                                    <p:animEffect transition="in" filter="wipe(left)">
                                      <p:cBhvr>
                                        <p:cTn id="54" dur="500"/>
                                        <p:tgtEl>
                                          <p:spTgt spid="474115"/>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474116"/>
                                        </p:tgtEl>
                                        <p:attrNameLst>
                                          <p:attrName>style.visibility</p:attrName>
                                        </p:attrNameLst>
                                      </p:cBhvr>
                                      <p:to>
                                        <p:strVal val="visible"/>
                                      </p:to>
                                    </p:set>
                                    <p:animEffect transition="in" filter="wipe(left)">
                                      <p:cBhvr>
                                        <p:cTn id="59" dur="500"/>
                                        <p:tgtEl>
                                          <p:spTgt spid="474116"/>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wipe(left)">
                                      <p:cBhvr>
                                        <p:cTn id="6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4115" grpId="0" autoUpdateAnimBg="0"/>
      <p:bldP spid="474141" grpId="0" autoUpdateAnimBg="0"/>
      <p:bldP spid="474153" grpId="0" animBg="1"/>
      <p:bldP spid="474154" grpId="0" animBg="1"/>
      <p:bldP spid="474157"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5138" name="Rectangle 2"/>
          <p:cNvSpPr>
            <a:spLocks noGrp="1" noChangeArrowheads="1"/>
          </p:cNvSpPr>
          <p:nvPr>
            <p:ph type="ctrTitle"/>
          </p:nvPr>
        </p:nvSpPr>
        <p:spPr bwMode="auto">
          <a:xfrm>
            <a:off x="1190452" y="811825"/>
            <a:ext cx="7315200" cy="739775"/>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en-US" altLang="zh-CN" sz="3600" b="1" smtClean="0">
                <a:solidFill>
                  <a:srgbClr val="CC0000"/>
                </a:solidFill>
                <a:latin typeface="Times New Roman" panose="02020603050405020304" pitchFamily="18" charset="0"/>
                <a:ea typeface="楷体_GB2312" pitchFamily="49" charset="-122"/>
                <a:cs typeface="Times New Roman" panose="02020603050405020304" pitchFamily="18" charset="0"/>
              </a:rPr>
              <a:t>20. 6 </a:t>
            </a:r>
            <a:r>
              <a:rPr lang="zh-CN" altLang="en-US" sz="3600" b="1" smtClean="0">
                <a:solidFill>
                  <a:srgbClr val="CC0000"/>
                </a:solidFill>
                <a:latin typeface="Times New Roman" panose="02020603050405020304" pitchFamily="18" charset="0"/>
                <a:ea typeface="华文新魏" pitchFamily="2" charset="-122"/>
                <a:cs typeface="Times New Roman" panose="02020603050405020304" pitchFamily="18" charset="0"/>
              </a:rPr>
              <a:t>组合逻辑电路的分析与综合</a:t>
            </a:r>
          </a:p>
        </p:txBody>
      </p:sp>
      <p:sp>
        <p:nvSpPr>
          <p:cNvPr id="475140" name="Rectangle 4"/>
          <p:cNvSpPr>
            <a:spLocks noChangeArrowheads="1"/>
          </p:cNvSpPr>
          <p:nvPr/>
        </p:nvSpPr>
        <p:spPr bwMode="auto">
          <a:xfrm>
            <a:off x="512589" y="1530963"/>
            <a:ext cx="8104188" cy="1630362"/>
          </a:xfrm>
          <a:prstGeom prst="rect">
            <a:avLst/>
          </a:prstGeom>
          <a:noFill/>
          <a:ln w="9525">
            <a:noFill/>
            <a:miter lim="800000"/>
            <a:headEnd/>
            <a:tailEnd/>
          </a:ln>
        </p:spPr>
        <p:txBody>
          <a:bodyPr>
            <a:spAutoFit/>
          </a:bodyPr>
          <a:lstStyle/>
          <a:p>
            <a:pPr>
              <a:lnSpc>
                <a:spcPct val="120000"/>
              </a:lnSpc>
              <a:defRPr/>
            </a:pPr>
            <a:r>
              <a:rPr lang="en-US" altLang="zh-CN" sz="2800" b="1" dirty="0">
                <a:solidFill>
                  <a:srgbClr val="000099"/>
                </a:solidFill>
                <a:latin typeface="Times New Roman" panose="02020603050405020304" pitchFamily="18" charset="0"/>
                <a:cs typeface="Times New Roman" panose="02020603050405020304" pitchFamily="18" charset="0"/>
              </a:rPr>
              <a:t>        </a:t>
            </a:r>
            <a:r>
              <a:rPr lang="zh-CN" altLang="en-US" sz="2800" b="1" dirty="0">
                <a:solidFill>
                  <a:srgbClr val="CC0000"/>
                </a:solidFill>
                <a:latin typeface="Times New Roman" panose="02020603050405020304" pitchFamily="18" charset="0"/>
                <a:cs typeface="Times New Roman" panose="02020603050405020304" pitchFamily="18" charset="0"/>
              </a:rPr>
              <a:t>组合逻辑电路：</a:t>
            </a:r>
            <a:r>
              <a:rPr lang="zh-CN" altLang="en-US" sz="2800" b="1" dirty="0">
                <a:solidFill>
                  <a:srgbClr val="000099"/>
                </a:solidFill>
                <a:latin typeface="Times New Roman" panose="02020603050405020304" pitchFamily="18" charset="0"/>
                <a:cs typeface="Times New Roman" panose="02020603050405020304" pitchFamily="18" charset="0"/>
              </a:rPr>
              <a:t>任何时刻电路的输出状态只取决于该时刻的输入状态，而与该时刻以前的电路状态无关。</a:t>
            </a:r>
          </a:p>
        </p:txBody>
      </p:sp>
      <p:sp>
        <p:nvSpPr>
          <p:cNvPr id="475142" name="Rectangle 6"/>
          <p:cNvSpPr>
            <a:spLocks noChangeArrowheads="1"/>
          </p:cNvSpPr>
          <p:nvPr/>
        </p:nvSpPr>
        <p:spPr bwMode="auto">
          <a:xfrm>
            <a:off x="3394720" y="5131853"/>
            <a:ext cx="2659702" cy="461665"/>
          </a:xfrm>
          <a:prstGeom prst="rect">
            <a:avLst/>
          </a:prstGeom>
          <a:noFill/>
          <a:ln w="9525">
            <a:noFill/>
            <a:miter lim="800000"/>
            <a:headEnd/>
            <a:tailEnd/>
          </a:ln>
        </p:spPr>
        <p:txBody>
          <a:bodyPr wrap="none">
            <a:spAutoFit/>
          </a:bodyPr>
          <a:lstStyle/>
          <a:p>
            <a:pPr>
              <a:defRPr/>
            </a:pPr>
            <a:r>
              <a:rPr lang="zh-CN" altLang="en-US" sz="2400" b="1">
                <a:solidFill>
                  <a:srgbClr val="000099"/>
                </a:solidFill>
                <a:latin typeface="Times New Roman" panose="02020603050405020304" pitchFamily="18" charset="0"/>
                <a:cs typeface="Times New Roman" panose="02020603050405020304" pitchFamily="18" charset="0"/>
              </a:rPr>
              <a:t>组合逻辑电路框图</a:t>
            </a:r>
          </a:p>
        </p:txBody>
      </p:sp>
      <p:pic>
        <p:nvPicPr>
          <p:cNvPr id="475165" name="Picture 29" descr="图片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814" y="3229588"/>
            <a:ext cx="7516813" cy="161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66452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75140"/>
                                        </p:tgtEl>
                                        <p:attrNameLst>
                                          <p:attrName>style.visibility</p:attrName>
                                        </p:attrNameLst>
                                      </p:cBhvr>
                                      <p:to>
                                        <p:strVal val="visible"/>
                                      </p:to>
                                    </p:set>
                                    <p:animEffect transition="in" filter="wipe(left)">
                                      <p:cBhvr>
                                        <p:cTn id="7" dur="1000"/>
                                        <p:tgtEl>
                                          <p:spTgt spid="47514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75165"/>
                                        </p:tgtEl>
                                        <p:attrNameLst>
                                          <p:attrName>style.visibility</p:attrName>
                                        </p:attrNameLst>
                                      </p:cBhvr>
                                      <p:to>
                                        <p:strVal val="visible"/>
                                      </p:to>
                                    </p:set>
                                    <p:animEffect transition="in" filter="wipe(left)">
                                      <p:cBhvr>
                                        <p:cTn id="12" dur="1000"/>
                                        <p:tgtEl>
                                          <p:spTgt spid="47516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75142"/>
                                        </p:tgtEl>
                                        <p:attrNameLst>
                                          <p:attrName>style.visibility</p:attrName>
                                        </p:attrNameLst>
                                      </p:cBhvr>
                                      <p:to>
                                        <p:strVal val="visible"/>
                                      </p:to>
                                    </p:set>
                                    <p:animEffect transition="in" filter="wipe(left)">
                                      <p:cBhvr>
                                        <p:cTn id="17" dur="500"/>
                                        <p:tgtEl>
                                          <p:spTgt spid="475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5140" grpId="0"/>
      <p:bldP spid="475142"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Rectangle 2"/>
          <p:cNvSpPr>
            <a:spLocks noGrp="1" noChangeArrowheads="1"/>
          </p:cNvSpPr>
          <p:nvPr>
            <p:ph type="ctrTitle"/>
          </p:nvPr>
        </p:nvSpPr>
        <p:spPr bwMode="auto">
          <a:xfrm>
            <a:off x="768350" y="836613"/>
            <a:ext cx="6324600" cy="45720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en-US" altLang="zh-CN" sz="3200" b="1" smtClean="0">
                <a:solidFill>
                  <a:srgbClr val="CC0000"/>
                </a:solidFill>
                <a:latin typeface="Times New Roman" panose="02020603050405020304" pitchFamily="18" charset="0"/>
                <a:cs typeface="Times New Roman" panose="02020603050405020304" pitchFamily="18" charset="0"/>
              </a:rPr>
              <a:t>20. 6. 1  </a:t>
            </a:r>
            <a:r>
              <a:rPr lang="zh-CN" altLang="en-US" sz="3200" b="1" smtClean="0">
                <a:solidFill>
                  <a:srgbClr val="CC0000"/>
                </a:solidFill>
                <a:latin typeface="Times New Roman" panose="02020603050405020304" pitchFamily="18" charset="0"/>
                <a:cs typeface="Times New Roman" panose="02020603050405020304" pitchFamily="18" charset="0"/>
              </a:rPr>
              <a:t>组合逻辑电路的分析</a:t>
            </a:r>
          </a:p>
        </p:txBody>
      </p:sp>
      <p:sp>
        <p:nvSpPr>
          <p:cNvPr id="476163" name="Rectangle 3"/>
          <p:cNvSpPr>
            <a:spLocks noChangeArrowheads="1"/>
          </p:cNvSpPr>
          <p:nvPr/>
        </p:nvSpPr>
        <p:spPr bwMode="auto">
          <a:xfrm>
            <a:off x="611188" y="3162300"/>
            <a:ext cx="6135687" cy="519113"/>
          </a:xfrm>
          <a:prstGeom prst="rect">
            <a:avLst/>
          </a:prstGeom>
          <a:noFill/>
          <a:ln w="9525">
            <a:noFill/>
            <a:miter lim="800000"/>
            <a:headEnd/>
            <a:tailEnd/>
          </a:ln>
        </p:spPr>
        <p:txBody>
          <a:bodyPr wrap="none">
            <a:spAutoFit/>
          </a:bodyPr>
          <a:lstStyle/>
          <a:p>
            <a:pPr>
              <a:defRPr/>
            </a:pPr>
            <a:r>
              <a:rPr lang="en-US" altLang="zh-CN" sz="2800" b="1">
                <a:latin typeface="Times New Roman" panose="02020603050405020304" pitchFamily="18" charset="0"/>
                <a:cs typeface="Times New Roman" panose="02020603050405020304" pitchFamily="18" charset="0"/>
              </a:rPr>
              <a:t> (1) </a:t>
            </a:r>
            <a:r>
              <a:rPr lang="zh-CN" altLang="en-US" sz="2800" b="1">
                <a:latin typeface="Times New Roman" panose="02020603050405020304" pitchFamily="18" charset="0"/>
                <a:cs typeface="Times New Roman" panose="02020603050405020304" pitchFamily="18" charset="0"/>
              </a:rPr>
              <a:t>由逻辑图写出输出端的逻辑表达式</a:t>
            </a:r>
          </a:p>
        </p:txBody>
      </p:sp>
      <p:sp>
        <p:nvSpPr>
          <p:cNvPr id="476164" name="Rectangle 4"/>
          <p:cNvSpPr>
            <a:spLocks noChangeArrowheads="1"/>
          </p:cNvSpPr>
          <p:nvPr/>
        </p:nvSpPr>
        <p:spPr bwMode="auto">
          <a:xfrm>
            <a:off x="687388" y="3797300"/>
            <a:ext cx="4618037" cy="519113"/>
          </a:xfrm>
          <a:prstGeom prst="rect">
            <a:avLst/>
          </a:prstGeom>
          <a:noFill/>
          <a:ln w="9525">
            <a:noFill/>
            <a:miter lim="800000"/>
            <a:headEnd/>
            <a:tailEnd/>
          </a:ln>
        </p:spPr>
        <p:txBody>
          <a:bodyPr wrap="none">
            <a:spAutoFit/>
          </a:bodyPr>
          <a:lstStyle/>
          <a:p>
            <a:pPr>
              <a:defRPr/>
            </a:pPr>
            <a:r>
              <a:rPr lang="en-US" altLang="zh-CN" sz="2800" b="1">
                <a:latin typeface="Times New Roman" panose="02020603050405020304" pitchFamily="18" charset="0"/>
                <a:cs typeface="Times New Roman" panose="02020603050405020304" pitchFamily="18" charset="0"/>
              </a:rPr>
              <a:t>(2) </a:t>
            </a:r>
            <a:r>
              <a:rPr lang="zh-CN" altLang="en-US" sz="2800" b="1">
                <a:latin typeface="Times New Roman" panose="02020603050405020304" pitchFamily="18" charset="0"/>
                <a:cs typeface="Times New Roman" panose="02020603050405020304" pitchFamily="18" charset="0"/>
              </a:rPr>
              <a:t>运用逻辑代数化简或变换</a:t>
            </a:r>
          </a:p>
        </p:txBody>
      </p:sp>
      <p:sp>
        <p:nvSpPr>
          <p:cNvPr id="476165" name="Rectangle 5"/>
          <p:cNvSpPr>
            <a:spLocks noChangeArrowheads="1"/>
          </p:cNvSpPr>
          <p:nvPr/>
        </p:nvSpPr>
        <p:spPr bwMode="auto">
          <a:xfrm>
            <a:off x="687388" y="4406900"/>
            <a:ext cx="2832100" cy="519113"/>
          </a:xfrm>
          <a:prstGeom prst="rect">
            <a:avLst/>
          </a:prstGeom>
          <a:noFill/>
          <a:ln w="9525">
            <a:noFill/>
            <a:miter lim="800000"/>
            <a:headEnd/>
            <a:tailEnd/>
          </a:ln>
        </p:spPr>
        <p:txBody>
          <a:bodyPr wrap="none">
            <a:spAutoFit/>
          </a:bodyPr>
          <a:lstStyle/>
          <a:p>
            <a:pPr>
              <a:defRPr/>
            </a:pPr>
            <a:r>
              <a:rPr lang="en-US" altLang="zh-CN" sz="2800" b="1">
                <a:latin typeface="Times New Roman" panose="02020603050405020304" pitchFamily="18" charset="0"/>
                <a:cs typeface="Times New Roman" panose="02020603050405020304" pitchFamily="18" charset="0"/>
              </a:rPr>
              <a:t>(3) </a:t>
            </a:r>
            <a:r>
              <a:rPr lang="zh-CN" altLang="en-US" sz="2800" b="1">
                <a:latin typeface="Times New Roman" panose="02020603050405020304" pitchFamily="18" charset="0"/>
                <a:cs typeface="Times New Roman" panose="02020603050405020304" pitchFamily="18" charset="0"/>
              </a:rPr>
              <a:t>列逻辑状态表</a:t>
            </a:r>
          </a:p>
        </p:txBody>
      </p:sp>
      <p:sp>
        <p:nvSpPr>
          <p:cNvPr id="476166" name="Rectangle 6"/>
          <p:cNvSpPr>
            <a:spLocks noChangeArrowheads="1"/>
          </p:cNvSpPr>
          <p:nvPr/>
        </p:nvSpPr>
        <p:spPr bwMode="auto">
          <a:xfrm>
            <a:off x="687388" y="5021263"/>
            <a:ext cx="2832100" cy="519112"/>
          </a:xfrm>
          <a:prstGeom prst="rect">
            <a:avLst/>
          </a:prstGeom>
          <a:noFill/>
          <a:ln w="9525">
            <a:noFill/>
            <a:miter lim="800000"/>
            <a:headEnd/>
            <a:tailEnd/>
          </a:ln>
        </p:spPr>
        <p:txBody>
          <a:bodyPr wrap="none">
            <a:spAutoFit/>
          </a:bodyPr>
          <a:lstStyle/>
          <a:p>
            <a:pPr>
              <a:defRPr/>
            </a:pPr>
            <a:r>
              <a:rPr lang="en-US" altLang="zh-CN" sz="2800" b="1">
                <a:latin typeface="Times New Roman" panose="02020603050405020304" pitchFamily="18" charset="0"/>
                <a:cs typeface="Times New Roman" panose="02020603050405020304" pitchFamily="18" charset="0"/>
              </a:rPr>
              <a:t>(4) </a:t>
            </a:r>
            <a:r>
              <a:rPr lang="zh-CN" altLang="en-US" sz="2800" b="1">
                <a:latin typeface="Times New Roman" panose="02020603050405020304" pitchFamily="18" charset="0"/>
                <a:cs typeface="Times New Roman" panose="02020603050405020304" pitchFamily="18" charset="0"/>
              </a:rPr>
              <a:t>分析逻辑功能</a:t>
            </a:r>
          </a:p>
        </p:txBody>
      </p:sp>
      <p:sp>
        <p:nvSpPr>
          <p:cNvPr id="476167" name="Rectangle 7" descr="80%"/>
          <p:cNvSpPr>
            <a:spLocks noChangeArrowheads="1"/>
          </p:cNvSpPr>
          <p:nvPr/>
        </p:nvSpPr>
        <p:spPr bwMode="auto">
          <a:xfrm>
            <a:off x="1068388" y="1665288"/>
            <a:ext cx="2339102" cy="523220"/>
          </a:xfrm>
          <a:prstGeom prst="rect">
            <a:avLst/>
          </a:prstGeom>
          <a:pattFill prst="pct80">
            <a:fgClr>
              <a:srgbClr val="FFFF99"/>
            </a:fgClr>
            <a:bgClr>
              <a:srgbClr val="FFFFFF"/>
            </a:bgClr>
          </a:pattFill>
          <a:ln w="38100">
            <a:solidFill>
              <a:srgbClr val="006600"/>
            </a:solidFill>
            <a:miter lim="800000"/>
            <a:headEnd/>
            <a:tailEnd/>
          </a:ln>
          <a:effectLst/>
        </p:spPr>
        <p:txBody>
          <a:bodyPr wrap="none">
            <a:spAutoFit/>
          </a:bodyPr>
          <a:lstStyle/>
          <a:p>
            <a:pPr>
              <a:spcBef>
                <a:spcPct val="50000"/>
              </a:spcBef>
              <a:defRPr/>
            </a:pPr>
            <a:r>
              <a:rPr lang="zh-CN" altLang="en-US" sz="2800" b="1">
                <a:solidFill>
                  <a:srgbClr val="000099"/>
                </a:solidFill>
                <a:latin typeface="Times New Roman" panose="02020603050405020304" pitchFamily="18" charset="0"/>
                <a:cs typeface="Times New Roman" panose="02020603050405020304" pitchFamily="18" charset="0"/>
              </a:rPr>
              <a:t>已知逻辑电路</a:t>
            </a:r>
          </a:p>
        </p:txBody>
      </p:sp>
      <p:sp>
        <p:nvSpPr>
          <p:cNvPr id="476168" name="Line 8"/>
          <p:cNvSpPr>
            <a:spLocks noChangeShapeType="1"/>
          </p:cNvSpPr>
          <p:nvPr/>
        </p:nvSpPr>
        <p:spPr bwMode="auto">
          <a:xfrm>
            <a:off x="3629025" y="1941513"/>
            <a:ext cx="1752600" cy="0"/>
          </a:xfrm>
          <a:prstGeom prst="line">
            <a:avLst/>
          </a:prstGeom>
          <a:noFill/>
          <a:ln w="38100">
            <a:solidFill>
              <a:srgbClr val="FF0000"/>
            </a:solidFill>
            <a:round/>
            <a:headEnd/>
            <a:tailEnd type="stealth" w="med" len="lg"/>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6169" name="Text Box 9"/>
          <p:cNvSpPr txBox="1">
            <a:spLocks noChangeArrowheads="1"/>
          </p:cNvSpPr>
          <p:nvPr/>
        </p:nvSpPr>
        <p:spPr bwMode="auto">
          <a:xfrm>
            <a:off x="4002088" y="1446213"/>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cs typeface="Times New Roman" panose="02020603050405020304" pitchFamily="18" charset="0"/>
              </a:rPr>
              <a:t>确定</a:t>
            </a:r>
            <a:endParaRPr lang="zh-CN" altLang="en-US">
              <a:solidFill>
                <a:srgbClr val="FFFF00"/>
              </a:solidFill>
              <a:cs typeface="Times New Roman" panose="02020603050405020304" pitchFamily="18" charset="0"/>
            </a:endParaRPr>
          </a:p>
        </p:txBody>
      </p:sp>
      <p:sp>
        <p:nvSpPr>
          <p:cNvPr id="476170" name="Rectangle 10" descr="40%"/>
          <p:cNvSpPr>
            <a:spLocks noChangeArrowheads="1"/>
          </p:cNvSpPr>
          <p:nvPr/>
        </p:nvSpPr>
        <p:spPr bwMode="auto">
          <a:xfrm>
            <a:off x="5564188" y="1665288"/>
            <a:ext cx="1620957" cy="523220"/>
          </a:xfrm>
          <a:prstGeom prst="rect">
            <a:avLst/>
          </a:prstGeom>
          <a:pattFill prst="pct40">
            <a:fgClr>
              <a:srgbClr val="FFCCCC"/>
            </a:fgClr>
            <a:bgClr>
              <a:srgbClr val="FFFFFF"/>
            </a:bgClr>
          </a:pattFill>
          <a:ln w="38100">
            <a:solidFill>
              <a:srgbClr val="006600"/>
            </a:solidFill>
            <a:miter lim="800000"/>
            <a:headEnd/>
            <a:tailEnd/>
          </a:ln>
          <a:effectLst/>
        </p:spPr>
        <p:txBody>
          <a:bodyPr wrap="none">
            <a:spAutoFit/>
          </a:bodyPr>
          <a:lstStyle/>
          <a:p>
            <a:pPr>
              <a:spcBef>
                <a:spcPct val="50000"/>
              </a:spcBef>
              <a:defRPr/>
            </a:pPr>
            <a:r>
              <a:rPr lang="zh-CN" altLang="en-US" sz="2800" b="1">
                <a:solidFill>
                  <a:srgbClr val="FF3300"/>
                </a:solidFill>
                <a:latin typeface="Times New Roman" panose="02020603050405020304" pitchFamily="18" charset="0"/>
                <a:cs typeface="Times New Roman" panose="02020603050405020304" pitchFamily="18" charset="0"/>
              </a:rPr>
              <a:t>逻辑功能</a:t>
            </a:r>
          </a:p>
        </p:txBody>
      </p:sp>
      <p:sp>
        <p:nvSpPr>
          <p:cNvPr id="476171" name="Rectangle 11"/>
          <p:cNvSpPr>
            <a:spLocks noChangeArrowheads="1"/>
          </p:cNvSpPr>
          <p:nvPr/>
        </p:nvSpPr>
        <p:spPr bwMode="auto">
          <a:xfrm>
            <a:off x="795338" y="2481263"/>
            <a:ext cx="1970087" cy="519112"/>
          </a:xfrm>
          <a:prstGeom prst="rect">
            <a:avLst/>
          </a:prstGeom>
          <a:noFill/>
          <a:ln w="9525">
            <a:noFill/>
            <a:miter lim="800000"/>
            <a:headEnd/>
            <a:tailEnd/>
          </a:ln>
          <a:effectLst/>
        </p:spPr>
        <p:txBody>
          <a:bodyPr wrap="none">
            <a:spAutoFit/>
          </a:bodyPr>
          <a:lstStyle/>
          <a:p>
            <a:pPr>
              <a:spcBef>
                <a:spcPct val="50000"/>
              </a:spcBef>
              <a:defRPr/>
            </a:pPr>
            <a:r>
              <a:rPr lang="zh-CN" altLang="en-US" sz="2800" b="1">
                <a:solidFill>
                  <a:srgbClr val="000099"/>
                </a:solidFill>
                <a:latin typeface="Times New Roman" panose="02020603050405020304" pitchFamily="18" charset="0"/>
                <a:cs typeface="Times New Roman" panose="02020603050405020304" pitchFamily="18" charset="0"/>
              </a:rPr>
              <a:t>分析步骤：</a:t>
            </a:r>
          </a:p>
        </p:txBody>
      </p:sp>
      <p:grpSp>
        <p:nvGrpSpPr>
          <p:cNvPr id="99340" name="Group 12"/>
          <p:cNvGrpSpPr>
            <a:grpSpLocks/>
          </p:cNvGrpSpPr>
          <p:nvPr/>
        </p:nvGrpSpPr>
        <p:grpSpPr bwMode="auto">
          <a:xfrm>
            <a:off x="611188" y="5705475"/>
            <a:ext cx="5781675" cy="171450"/>
            <a:chOff x="0" y="3696"/>
            <a:chExt cx="3642" cy="108"/>
          </a:xfrm>
        </p:grpSpPr>
        <p:pic>
          <p:nvPicPr>
            <p:cNvPr id="99341" name="Picture 13"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42" name="Picture 14"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43" name="Picture 15"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44" name="Picture 16"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45" name="Picture 17"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46" name="Picture 18"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6"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47" name="Picture 19"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6"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48" name="Picture 20"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8"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49" name="Picture 21"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50" name="Picture 22"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6"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51" name="Picture 23"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2"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52" name="Picture 24"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2"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53" name="Picture 25"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54" name="Picture 26"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4"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55" name="Picture 27"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4"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56" name="Picture 28"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0"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57" name="Picture 29"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0"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58" name="Picture 30"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2"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59" name="Picture 31"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8"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0" name="Picture 32"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8"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1" name="Picture 33"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0"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2" name="Picture 34"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6"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3" name="Picture 35"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8"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4" name="Picture 36"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4"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5" name="Picture 37"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4"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6" name="Picture 38"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6"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7" name="Picture 39"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6"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8" name="Picture 40"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2"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9" name="Picture 41"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4"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70" name="Picture 42"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0"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71" name="Picture 43"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72" name="Picture 44"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9373" name="Group 45"/>
            <p:cNvGrpSpPr>
              <a:grpSpLocks/>
            </p:cNvGrpSpPr>
            <p:nvPr/>
          </p:nvGrpSpPr>
          <p:grpSpPr bwMode="auto">
            <a:xfrm>
              <a:off x="0" y="3696"/>
              <a:ext cx="582" cy="102"/>
              <a:chOff x="4698" y="720"/>
              <a:chExt cx="582" cy="102"/>
            </a:xfrm>
          </p:grpSpPr>
          <p:pic>
            <p:nvPicPr>
              <p:cNvPr id="99374" name="Picture 46"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75" name="Picture 47"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0"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76" name="Picture 48"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6"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77" name="Picture 49"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78" name="Picture 50"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79" name="Picture 51"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26521619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76167"/>
                                        </p:tgtEl>
                                        <p:attrNameLst>
                                          <p:attrName>style.visibility</p:attrName>
                                        </p:attrNameLst>
                                      </p:cBhvr>
                                      <p:to>
                                        <p:strVal val="visible"/>
                                      </p:to>
                                    </p:set>
                                    <p:animEffect transition="in" filter="wipe(left)">
                                      <p:cBhvr>
                                        <p:cTn id="7" dur="500"/>
                                        <p:tgtEl>
                                          <p:spTgt spid="4761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76168"/>
                                        </p:tgtEl>
                                        <p:attrNameLst>
                                          <p:attrName>style.visibility</p:attrName>
                                        </p:attrNameLst>
                                      </p:cBhvr>
                                      <p:to>
                                        <p:strVal val="visible"/>
                                      </p:to>
                                    </p:set>
                                    <p:animEffect transition="in" filter="wipe(left)">
                                      <p:cBhvr>
                                        <p:cTn id="12" dur="500"/>
                                        <p:tgtEl>
                                          <p:spTgt spid="476168"/>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476169"/>
                                        </p:tgtEl>
                                        <p:attrNameLst>
                                          <p:attrName>style.visibility</p:attrName>
                                        </p:attrNameLst>
                                      </p:cBhvr>
                                      <p:to>
                                        <p:strVal val="visible"/>
                                      </p:to>
                                    </p:set>
                                    <p:animEffect transition="in" filter="wipe(left)">
                                      <p:cBhvr>
                                        <p:cTn id="16" dur="500"/>
                                        <p:tgtEl>
                                          <p:spTgt spid="476169"/>
                                        </p:tgtEl>
                                      </p:cBhvr>
                                    </p:animEffect>
                                  </p:childTnLst>
                                </p:cTn>
                              </p:par>
                            </p:childTnLst>
                          </p:cTn>
                        </p:par>
                        <p:par>
                          <p:cTn id="17" fill="hold" nodeType="afterGroup">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476170"/>
                                        </p:tgtEl>
                                        <p:attrNameLst>
                                          <p:attrName>style.visibility</p:attrName>
                                        </p:attrNameLst>
                                      </p:cBhvr>
                                      <p:to>
                                        <p:strVal val="visible"/>
                                      </p:to>
                                    </p:set>
                                    <p:animEffect transition="in" filter="wipe(left)">
                                      <p:cBhvr>
                                        <p:cTn id="20" dur="500"/>
                                        <p:tgtEl>
                                          <p:spTgt spid="476170"/>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476171"/>
                                        </p:tgtEl>
                                        <p:attrNameLst>
                                          <p:attrName>style.visibility</p:attrName>
                                        </p:attrNameLst>
                                      </p:cBhvr>
                                      <p:to>
                                        <p:strVal val="visible"/>
                                      </p:to>
                                    </p:set>
                                    <p:animEffect transition="in" filter="wipe(left)">
                                      <p:cBhvr>
                                        <p:cTn id="25" dur="500"/>
                                        <p:tgtEl>
                                          <p:spTgt spid="47617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476163"/>
                                        </p:tgtEl>
                                        <p:attrNameLst>
                                          <p:attrName>style.visibility</p:attrName>
                                        </p:attrNameLst>
                                      </p:cBhvr>
                                      <p:to>
                                        <p:strVal val="visible"/>
                                      </p:to>
                                    </p:set>
                                    <p:animEffect transition="in" filter="wipe(left)">
                                      <p:cBhvr>
                                        <p:cTn id="30" dur="500"/>
                                        <p:tgtEl>
                                          <p:spTgt spid="476163"/>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476164"/>
                                        </p:tgtEl>
                                        <p:attrNameLst>
                                          <p:attrName>style.visibility</p:attrName>
                                        </p:attrNameLst>
                                      </p:cBhvr>
                                      <p:to>
                                        <p:strVal val="visible"/>
                                      </p:to>
                                    </p:set>
                                    <p:animEffect transition="in" filter="wipe(left)">
                                      <p:cBhvr>
                                        <p:cTn id="35" dur="500"/>
                                        <p:tgtEl>
                                          <p:spTgt spid="476164"/>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76165"/>
                                        </p:tgtEl>
                                        <p:attrNameLst>
                                          <p:attrName>style.visibility</p:attrName>
                                        </p:attrNameLst>
                                      </p:cBhvr>
                                      <p:to>
                                        <p:strVal val="visible"/>
                                      </p:to>
                                    </p:set>
                                    <p:animEffect transition="in" filter="wipe(left)">
                                      <p:cBhvr>
                                        <p:cTn id="40" dur="500"/>
                                        <p:tgtEl>
                                          <p:spTgt spid="476165"/>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476166"/>
                                        </p:tgtEl>
                                        <p:attrNameLst>
                                          <p:attrName>style.visibility</p:attrName>
                                        </p:attrNameLst>
                                      </p:cBhvr>
                                      <p:to>
                                        <p:strVal val="visible"/>
                                      </p:to>
                                    </p:set>
                                    <p:animEffect transition="in" filter="wipe(left)">
                                      <p:cBhvr>
                                        <p:cTn id="45" dur="500"/>
                                        <p:tgtEl>
                                          <p:spTgt spid="476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6163" grpId="0" autoUpdateAnimBg="0"/>
      <p:bldP spid="476164" grpId="0" autoUpdateAnimBg="0"/>
      <p:bldP spid="476165" grpId="0" autoUpdateAnimBg="0"/>
      <p:bldP spid="476166" grpId="0" autoUpdateAnimBg="0"/>
      <p:bldP spid="476167" grpId="0" animBg="1" autoUpdateAnimBg="0"/>
      <p:bldP spid="476169" grpId="0" autoUpdateAnimBg="0"/>
      <p:bldP spid="476170" grpId="0" animBg="1" autoUpdateAnimBg="0"/>
      <p:bldP spid="476171"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Text Box 2"/>
          <p:cNvSpPr txBox="1">
            <a:spLocks noChangeArrowheads="1"/>
          </p:cNvSpPr>
          <p:nvPr/>
        </p:nvSpPr>
        <p:spPr bwMode="auto">
          <a:xfrm>
            <a:off x="762000" y="700088"/>
            <a:ext cx="4379913" cy="519112"/>
          </a:xfrm>
          <a:prstGeom prst="rect">
            <a:avLst/>
          </a:prstGeom>
          <a:noFill/>
          <a:ln w="9525">
            <a:noFill/>
            <a:miter lim="800000"/>
            <a:headEnd/>
            <a:tailEnd/>
          </a:ln>
          <a:effectLst/>
        </p:spPr>
        <p:txBody>
          <a:bodyPr wrap="none" anchor="ctr">
            <a:spAutoFit/>
          </a:bodyPr>
          <a:lstStyle/>
          <a:p>
            <a:pPr algn="ctr">
              <a:spcBef>
                <a:spcPct val="50000"/>
              </a:spcBef>
              <a:defRPr/>
            </a:pPr>
            <a:r>
              <a:rPr lang="zh-CN" altLang="en-US" sz="2800" b="1">
                <a:solidFill>
                  <a:srgbClr val="FF0000"/>
                </a:solidFill>
                <a:latin typeface="Times New Roman" panose="02020603050405020304" pitchFamily="18" charset="0"/>
                <a:cs typeface="Times New Roman" panose="02020603050405020304" pitchFamily="18" charset="0"/>
              </a:rPr>
              <a:t>例 </a:t>
            </a:r>
            <a:r>
              <a:rPr lang="en-US" altLang="zh-CN" sz="2800" b="1">
                <a:solidFill>
                  <a:srgbClr val="FF0000"/>
                </a:solidFill>
                <a:latin typeface="Times New Roman" panose="02020603050405020304" pitchFamily="18" charset="0"/>
                <a:cs typeface="Times New Roman" panose="02020603050405020304" pitchFamily="18" charset="0"/>
              </a:rPr>
              <a:t>1</a:t>
            </a:r>
            <a:r>
              <a:rPr lang="zh-CN" altLang="en-US" sz="2800" b="1">
                <a:solidFill>
                  <a:srgbClr val="FF0000"/>
                </a:solidFill>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分析下图的逻辑功能</a:t>
            </a:r>
            <a:endParaRPr lang="zh-CN" altLang="en-US" sz="2800" b="1">
              <a:solidFill>
                <a:srgbClr val="006600"/>
              </a:solidFill>
              <a:latin typeface="Times New Roman" panose="02020603050405020304" pitchFamily="18" charset="0"/>
              <a:cs typeface="Times New Roman" panose="02020603050405020304" pitchFamily="18" charset="0"/>
            </a:endParaRPr>
          </a:p>
        </p:txBody>
      </p:sp>
      <p:sp>
        <p:nvSpPr>
          <p:cNvPr id="477187" name="Rectangle 3"/>
          <p:cNvSpPr>
            <a:spLocks noChangeArrowheads="1"/>
          </p:cNvSpPr>
          <p:nvPr/>
        </p:nvSpPr>
        <p:spPr bwMode="auto">
          <a:xfrm>
            <a:off x="693738" y="4133850"/>
            <a:ext cx="3367087" cy="519113"/>
          </a:xfrm>
          <a:prstGeom prst="rect">
            <a:avLst/>
          </a:prstGeom>
          <a:noFill/>
          <a:ln w="9525">
            <a:noFill/>
            <a:miter lim="800000"/>
            <a:headEnd/>
            <a:tailEnd/>
          </a:ln>
          <a:effectLst/>
        </p:spPr>
        <p:txBody>
          <a:bodyPr wrap="none" anchor="ctr">
            <a:spAutoFit/>
          </a:bodyPr>
          <a:lstStyle/>
          <a:p>
            <a:pPr algn="ctr">
              <a:defRPr/>
            </a:pPr>
            <a:r>
              <a:rPr lang="en-US" altLang="zh-CN" sz="2800" b="1">
                <a:solidFill>
                  <a:srgbClr val="004E00"/>
                </a:solidFill>
                <a:latin typeface="Times New Roman" panose="02020603050405020304" pitchFamily="18" charset="0"/>
                <a:cs typeface="Times New Roman" panose="02020603050405020304" pitchFamily="18" charset="0"/>
              </a:rPr>
              <a:t> (1)  </a:t>
            </a:r>
            <a:r>
              <a:rPr lang="zh-CN" altLang="en-US" sz="2800" b="1">
                <a:solidFill>
                  <a:srgbClr val="004E00"/>
                </a:solidFill>
                <a:latin typeface="Times New Roman" panose="02020603050405020304" pitchFamily="18" charset="0"/>
                <a:cs typeface="Times New Roman" panose="02020603050405020304" pitchFamily="18" charset="0"/>
              </a:rPr>
              <a:t>写出逻辑表达式</a:t>
            </a:r>
          </a:p>
        </p:txBody>
      </p:sp>
      <p:grpSp>
        <p:nvGrpSpPr>
          <p:cNvPr id="2" name="Group 4"/>
          <p:cNvGrpSpPr>
            <a:grpSpLocks/>
          </p:cNvGrpSpPr>
          <p:nvPr/>
        </p:nvGrpSpPr>
        <p:grpSpPr bwMode="auto">
          <a:xfrm>
            <a:off x="1411288" y="4876800"/>
            <a:ext cx="2133600" cy="579438"/>
            <a:chOff x="744" y="3180"/>
            <a:chExt cx="1344" cy="365"/>
          </a:xfrm>
        </p:grpSpPr>
        <p:sp>
          <p:nvSpPr>
            <p:cNvPr id="100388" name="Text Box 5"/>
            <p:cNvSpPr txBox="1">
              <a:spLocks noChangeArrowheads="1"/>
            </p:cNvSpPr>
            <p:nvPr/>
          </p:nvSpPr>
          <p:spPr bwMode="auto">
            <a:xfrm>
              <a:off x="744" y="3180"/>
              <a:ext cx="1344" cy="365"/>
            </a:xfrm>
            <a:prstGeom prst="rect">
              <a:avLst/>
            </a:prstGeom>
            <a:noFill/>
            <a:ln w="9525">
              <a:noFill/>
              <a:miter lim="800000"/>
              <a:headEnd/>
              <a:tailEnd/>
            </a:ln>
          </p:spPr>
          <p:txBody>
            <a:bodyPr>
              <a:spAutoFit/>
            </a:bodyPr>
            <a:lstStyle/>
            <a:p>
              <a:pPr>
                <a:spcBef>
                  <a:spcPct val="50000"/>
                </a:spcBef>
                <a:defRPr/>
              </a:pPr>
              <a:r>
                <a:rPr lang="en-US" altLang="zh-CN" sz="3200" b="1" i="1">
                  <a:solidFill>
                    <a:srgbClr val="000099"/>
                  </a:solidFill>
                  <a:latin typeface="Times New Roman" panose="02020603050405020304" pitchFamily="18" charset="0"/>
                  <a:cs typeface="Times New Roman" panose="02020603050405020304" pitchFamily="18" charset="0"/>
                </a:rPr>
                <a:t>Y</a:t>
              </a:r>
              <a:r>
                <a:rPr lang="en-US" altLang="zh-CN" sz="3200" b="1">
                  <a:solidFill>
                    <a:srgbClr val="000099"/>
                  </a:solidFill>
                  <a:latin typeface="Times New Roman" panose="02020603050405020304" pitchFamily="18" charset="0"/>
                  <a:cs typeface="Times New Roman" panose="02020603050405020304" pitchFamily="18" charset="0"/>
                </a:rPr>
                <a:t> = </a:t>
              </a:r>
              <a:r>
                <a:rPr lang="en-US" altLang="zh-CN" sz="3200" b="1" i="1">
                  <a:solidFill>
                    <a:srgbClr val="000099"/>
                  </a:solidFill>
                  <a:latin typeface="Times New Roman" panose="02020603050405020304" pitchFamily="18" charset="0"/>
                  <a:cs typeface="Times New Roman" panose="02020603050405020304" pitchFamily="18" charset="0"/>
                </a:rPr>
                <a:t>Y</a:t>
              </a:r>
              <a:r>
                <a:rPr lang="en-US" altLang="zh-CN" sz="3200" b="1" baseline="-25000">
                  <a:solidFill>
                    <a:srgbClr val="000099"/>
                  </a:solidFill>
                  <a:latin typeface="Times New Roman" panose="02020603050405020304" pitchFamily="18" charset="0"/>
                  <a:cs typeface="Times New Roman" panose="02020603050405020304" pitchFamily="18" charset="0"/>
                </a:rPr>
                <a:t>2 </a:t>
              </a:r>
              <a:r>
                <a:rPr lang="en-US" altLang="zh-CN" sz="3200" b="1" i="1">
                  <a:solidFill>
                    <a:srgbClr val="000099"/>
                  </a:solidFill>
                  <a:latin typeface="Times New Roman" panose="02020603050405020304" pitchFamily="18" charset="0"/>
                  <a:cs typeface="Times New Roman" panose="02020603050405020304" pitchFamily="18" charset="0"/>
                </a:rPr>
                <a:t>Y</a:t>
              </a:r>
              <a:r>
                <a:rPr lang="en-US" altLang="zh-CN" sz="3200" b="1" baseline="-25000">
                  <a:solidFill>
                    <a:srgbClr val="000099"/>
                  </a:solidFill>
                  <a:latin typeface="Times New Roman" panose="02020603050405020304" pitchFamily="18" charset="0"/>
                  <a:cs typeface="Times New Roman" panose="02020603050405020304" pitchFamily="18" charset="0"/>
                </a:rPr>
                <a:t>3</a:t>
              </a:r>
              <a:endParaRPr lang="en-US" altLang="zh-CN" sz="3200" b="1">
                <a:solidFill>
                  <a:srgbClr val="000099"/>
                </a:solidFill>
                <a:latin typeface="Times New Roman" panose="02020603050405020304" pitchFamily="18" charset="0"/>
                <a:cs typeface="Times New Roman" panose="02020603050405020304" pitchFamily="18" charset="0"/>
              </a:endParaRPr>
            </a:p>
          </p:txBody>
        </p:sp>
        <p:sp>
          <p:nvSpPr>
            <p:cNvPr id="477190" name="Line 6"/>
            <p:cNvSpPr>
              <a:spLocks noChangeShapeType="1"/>
            </p:cNvSpPr>
            <p:nvPr/>
          </p:nvSpPr>
          <p:spPr bwMode="auto">
            <a:xfrm>
              <a:off x="1224" y="3228"/>
              <a:ext cx="528" cy="0"/>
            </a:xfrm>
            <a:prstGeom prst="line">
              <a:avLst/>
            </a:prstGeom>
            <a:noFill/>
            <a:ln w="28575">
              <a:solidFill>
                <a:srgbClr val="0000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nvGrpSpPr>
          <p:cNvPr id="3" name="Group 7"/>
          <p:cNvGrpSpPr>
            <a:grpSpLocks/>
          </p:cNvGrpSpPr>
          <p:nvPr/>
        </p:nvGrpSpPr>
        <p:grpSpPr bwMode="auto">
          <a:xfrm>
            <a:off x="3240088" y="4724400"/>
            <a:ext cx="3276600" cy="808038"/>
            <a:chOff x="1896" y="3084"/>
            <a:chExt cx="2064" cy="509"/>
          </a:xfrm>
        </p:grpSpPr>
        <p:sp>
          <p:nvSpPr>
            <p:cNvPr id="100378" name="Text Box 8"/>
            <p:cNvSpPr txBox="1">
              <a:spLocks noChangeArrowheads="1"/>
            </p:cNvSpPr>
            <p:nvPr/>
          </p:nvSpPr>
          <p:spPr bwMode="auto">
            <a:xfrm>
              <a:off x="1896" y="3228"/>
              <a:ext cx="2064" cy="365"/>
            </a:xfrm>
            <a:prstGeom prst="rect">
              <a:avLst/>
            </a:prstGeom>
            <a:noFill/>
            <a:ln w="9525">
              <a:noFill/>
              <a:miter lim="800000"/>
              <a:headEnd/>
              <a:tailEnd/>
            </a:ln>
          </p:spPr>
          <p:txBody>
            <a:bodyPr>
              <a:spAutoFit/>
            </a:bodyPr>
            <a:lstStyle/>
            <a:p>
              <a:pPr>
                <a:spcBef>
                  <a:spcPct val="50000"/>
                </a:spcBef>
                <a:defRPr/>
              </a:pPr>
              <a:r>
                <a:rPr lang="en-US" altLang="zh-CN" sz="3200" b="1">
                  <a:solidFill>
                    <a:srgbClr val="000099"/>
                  </a:solidFill>
                  <a:latin typeface="Times New Roman" panose="02020603050405020304" pitchFamily="18" charset="0"/>
                  <a:cs typeface="Times New Roman" panose="02020603050405020304" pitchFamily="18" charset="0"/>
                </a:rPr>
                <a:t>= </a:t>
              </a:r>
              <a:r>
                <a:rPr lang="en-US" altLang="zh-CN" sz="3200" b="1" i="1">
                  <a:solidFill>
                    <a:srgbClr val="000099"/>
                  </a:solidFill>
                  <a:latin typeface="Times New Roman" panose="02020603050405020304" pitchFamily="18" charset="0"/>
                  <a:cs typeface="Times New Roman" panose="02020603050405020304" pitchFamily="18" charset="0"/>
                </a:rPr>
                <a:t>A   AB   B   AB</a:t>
              </a:r>
              <a:endParaRPr lang="en-US" altLang="zh-CN" sz="3200" b="1">
                <a:solidFill>
                  <a:srgbClr val="FFFF00"/>
                </a:solidFill>
                <a:latin typeface="Times New Roman" panose="02020603050405020304" pitchFamily="18" charset="0"/>
                <a:cs typeface="Times New Roman" panose="02020603050405020304" pitchFamily="18" charset="0"/>
              </a:endParaRPr>
            </a:p>
          </p:txBody>
        </p:sp>
        <p:sp>
          <p:nvSpPr>
            <p:cNvPr id="100379" name="Text Box 9"/>
            <p:cNvSpPr txBox="1">
              <a:spLocks noChangeArrowheads="1"/>
            </p:cNvSpPr>
            <p:nvPr/>
          </p:nvSpPr>
          <p:spPr bwMode="auto">
            <a:xfrm>
              <a:off x="3241" y="3084"/>
              <a:ext cx="240" cy="480"/>
            </a:xfrm>
            <a:prstGeom prst="rect">
              <a:avLst/>
            </a:prstGeom>
            <a:noFill/>
            <a:ln w="9525">
              <a:noFill/>
              <a:miter lim="800000"/>
              <a:headEnd/>
              <a:tailEnd/>
            </a:ln>
          </p:spPr>
          <p:txBody>
            <a:bodyPr>
              <a:spAutoFit/>
            </a:bodyPr>
            <a:lstStyle/>
            <a:p>
              <a:pPr>
                <a:spcBef>
                  <a:spcPct val="50000"/>
                </a:spcBef>
                <a:defRPr/>
              </a:pPr>
              <a:r>
                <a:rPr lang="en-US" altLang="zh-CN" sz="4400" b="1" dirty="0">
                  <a:solidFill>
                    <a:srgbClr val="000099"/>
                  </a:solidFill>
                  <a:latin typeface="Times New Roman" panose="02020603050405020304" pitchFamily="18" charset="0"/>
                  <a:cs typeface="Times New Roman" panose="02020603050405020304" pitchFamily="18" charset="0"/>
                </a:rPr>
                <a:t>.</a:t>
              </a:r>
              <a:endParaRPr lang="en-US" altLang="zh-CN" sz="4400" b="1" dirty="0">
                <a:solidFill>
                  <a:srgbClr val="FFFF00"/>
                </a:solidFill>
                <a:latin typeface="Times New Roman" panose="02020603050405020304" pitchFamily="18" charset="0"/>
                <a:cs typeface="Times New Roman" panose="02020603050405020304" pitchFamily="18" charset="0"/>
              </a:endParaRPr>
            </a:p>
          </p:txBody>
        </p:sp>
        <p:sp>
          <p:nvSpPr>
            <p:cNvPr id="100380" name="Rectangle 10"/>
            <p:cNvSpPr>
              <a:spLocks noChangeArrowheads="1"/>
            </p:cNvSpPr>
            <p:nvPr/>
          </p:nvSpPr>
          <p:spPr bwMode="auto">
            <a:xfrm>
              <a:off x="2328" y="3084"/>
              <a:ext cx="211" cy="485"/>
            </a:xfrm>
            <a:prstGeom prst="rect">
              <a:avLst/>
            </a:prstGeom>
            <a:noFill/>
            <a:ln w="9525">
              <a:noFill/>
              <a:miter lim="800000"/>
              <a:headEnd/>
              <a:tailEnd/>
            </a:ln>
          </p:spPr>
          <p:txBody>
            <a:bodyPr wrap="none">
              <a:spAutoFit/>
            </a:bodyPr>
            <a:lstStyle/>
            <a:p>
              <a:pPr>
                <a:spcBef>
                  <a:spcPct val="50000"/>
                </a:spcBef>
                <a:defRPr/>
              </a:pPr>
              <a:r>
                <a:rPr lang="en-US" altLang="zh-CN" sz="4400" b="1">
                  <a:solidFill>
                    <a:srgbClr val="000099"/>
                  </a:solidFill>
                  <a:latin typeface="Times New Roman" panose="02020603050405020304" pitchFamily="18" charset="0"/>
                  <a:cs typeface="Times New Roman" panose="02020603050405020304" pitchFamily="18" charset="0"/>
                </a:rPr>
                <a:t>.</a:t>
              </a:r>
              <a:endParaRPr lang="en-US" altLang="zh-CN" sz="4400" b="1">
                <a:solidFill>
                  <a:srgbClr val="FFFF00"/>
                </a:solidFill>
                <a:latin typeface="Times New Roman" panose="02020603050405020304" pitchFamily="18" charset="0"/>
                <a:cs typeface="Times New Roman" panose="02020603050405020304" pitchFamily="18" charset="0"/>
              </a:endParaRPr>
            </a:p>
          </p:txBody>
        </p:sp>
        <p:sp>
          <p:nvSpPr>
            <p:cNvPr id="100381" name="Rectangle 11"/>
            <p:cNvSpPr>
              <a:spLocks noChangeArrowheads="1"/>
            </p:cNvSpPr>
            <p:nvPr/>
          </p:nvSpPr>
          <p:spPr bwMode="auto">
            <a:xfrm>
              <a:off x="2857" y="3084"/>
              <a:ext cx="211" cy="485"/>
            </a:xfrm>
            <a:prstGeom prst="rect">
              <a:avLst/>
            </a:prstGeom>
            <a:noFill/>
            <a:ln w="9525">
              <a:noFill/>
              <a:miter lim="800000"/>
              <a:headEnd/>
              <a:tailEnd/>
            </a:ln>
          </p:spPr>
          <p:txBody>
            <a:bodyPr wrap="none">
              <a:spAutoFit/>
            </a:bodyPr>
            <a:lstStyle/>
            <a:p>
              <a:pPr>
                <a:spcBef>
                  <a:spcPct val="50000"/>
                </a:spcBef>
                <a:defRPr/>
              </a:pPr>
              <a:r>
                <a:rPr lang="en-US" altLang="zh-CN" sz="4400" b="1">
                  <a:solidFill>
                    <a:srgbClr val="000099"/>
                  </a:solidFill>
                  <a:latin typeface="Times New Roman" panose="02020603050405020304" pitchFamily="18" charset="0"/>
                  <a:cs typeface="Times New Roman" panose="02020603050405020304" pitchFamily="18" charset="0"/>
                </a:rPr>
                <a:t>.</a:t>
              </a:r>
              <a:endParaRPr lang="en-US" altLang="zh-CN" sz="4400" b="1">
                <a:solidFill>
                  <a:srgbClr val="FFFF00"/>
                </a:solidFill>
                <a:latin typeface="Times New Roman" panose="02020603050405020304" pitchFamily="18" charset="0"/>
                <a:cs typeface="Times New Roman" panose="02020603050405020304" pitchFamily="18" charset="0"/>
              </a:endParaRPr>
            </a:p>
          </p:txBody>
        </p:sp>
        <p:grpSp>
          <p:nvGrpSpPr>
            <p:cNvPr id="100382" name="Group 12"/>
            <p:cNvGrpSpPr>
              <a:grpSpLocks/>
            </p:cNvGrpSpPr>
            <p:nvPr/>
          </p:nvGrpSpPr>
          <p:grpSpPr bwMode="auto">
            <a:xfrm>
              <a:off x="2232" y="3180"/>
              <a:ext cx="1536" cy="96"/>
              <a:chOff x="3552" y="3312"/>
              <a:chExt cx="1536" cy="96"/>
            </a:xfrm>
          </p:grpSpPr>
          <p:sp>
            <p:nvSpPr>
              <p:cNvPr id="477197" name="Line 13"/>
              <p:cNvSpPr>
                <a:spLocks noChangeShapeType="1"/>
              </p:cNvSpPr>
              <p:nvPr/>
            </p:nvSpPr>
            <p:spPr bwMode="auto">
              <a:xfrm>
                <a:off x="3936" y="3408"/>
                <a:ext cx="288" cy="0"/>
              </a:xfrm>
              <a:prstGeom prst="line">
                <a:avLst/>
              </a:prstGeom>
              <a:noFill/>
              <a:ln w="28575">
                <a:solidFill>
                  <a:srgbClr val="0000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7198" name="Line 14"/>
              <p:cNvSpPr>
                <a:spLocks noChangeShapeType="1"/>
              </p:cNvSpPr>
              <p:nvPr/>
            </p:nvSpPr>
            <p:spPr bwMode="auto">
              <a:xfrm>
                <a:off x="4800" y="3408"/>
                <a:ext cx="288" cy="0"/>
              </a:xfrm>
              <a:prstGeom prst="line">
                <a:avLst/>
              </a:prstGeom>
              <a:noFill/>
              <a:ln w="28575">
                <a:solidFill>
                  <a:srgbClr val="0000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7199" name="Line 15"/>
              <p:cNvSpPr>
                <a:spLocks noChangeShapeType="1"/>
              </p:cNvSpPr>
              <p:nvPr/>
            </p:nvSpPr>
            <p:spPr bwMode="auto">
              <a:xfrm>
                <a:off x="3552" y="3360"/>
                <a:ext cx="672" cy="0"/>
              </a:xfrm>
              <a:prstGeom prst="line">
                <a:avLst/>
              </a:prstGeom>
              <a:noFill/>
              <a:ln w="28575">
                <a:solidFill>
                  <a:srgbClr val="0000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7200" name="Line 16"/>
              <p:cNvSpPr>
                <a:spLocks noChangeShapeType="1"/>
              </p:cNvSpPr>
              <p:nvPr/>
            </p:nvSpPr>
            <p:spPr bwMode="auto">
              <a:xfrm>
                <a:off x="4416" y="3360"/>
                <a:ext cx="672" cy="0"/>
              </a:xfrm>
              <a:prstGeom prst="line">
                <a:avLst/>
              </a:prstGeom>
              <a:noFill/>
              <a:ln w="28575">
                <a:solidFill>
                  <a:srgbClr val="0000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7201" name="Line 17"/>
              <p:cNvSpPr>
                <a:spLocks noChangeShapeType="1"/>
              </p:cNvSpPr>
              <p:nvPr/>
            </p:nvSpPr>
            <p:spPr bwMode="auto">
              <a:xfrm>
                <a:off x="3552" y="3312"/>
                <a:ext cx="1536" cy="0"/>
              </a:xfrm>
              <a:prstGeom prst="line">
                <a:avLst/>
              </a:prstGeom>
              <a:noFill/>
              <a:ln w="28575">
                <a:solidFill>
                  <a:srgbClr val="0000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grpSp>
        <p:nvGrpSpPr>
          <p:cNvPr id="5" name="Group 18"/>
          <p:cNvGrpSpPr>
            <a:grpSpLocks/>
          </p:cNvGrpSpPr>
          <p:nvPr/>
        </p:nvGrpSpPr>
        <p:grpSpPr bwMode="auto">
          <a:xfrm>
            <a:off x="2971800" y="2514600"/>
            <a:ext cx="762000" cy="762000"/>
            <a:chOff x="4608" y="2352"/>
            <a:chExt cx="480" cy="480"/>
          </a:xfrm>
        </p:grpSpPr>
        <p:sp>
          <p:nvSpPr>
            <p:cNvPr id="100375" name="Text Box 19"/>
            <p:cNvSpPr txBox="1">
              <a:spLocks noChangeArrowheads="1"/>
            </p:cNvSpPr>
            <p:nvPr/>
          </p:nvSpPr>
          <p:spPr bwMode="auto">
            <a:xfrm>
              <a:off x="4608" y="2544"/>
              <a:ext cx="4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1">
                  <a:solidFill>
                    <a:srgbClr val="CC0000"/>
                  </a:solidFill>
                  <a:cs typeface="Times New Roman" panose="02020603050405020304" pitchFamily="18" charset="0"/>
                </a:rPr>
                <a:t>A  B</a:t>
              </a:r>
              <a:endParaRPr lang="en-US" altLang="zh-CN">
                <a:solidFill>
                  <a:srgbClr val="CC0000"/>
                </a:solidFill>
                <a:cs typeface="Times New Roman" panose="02020603050405020304" pitchFamily="18" charset="0"/>
              </a:endParaRPr>
            </a:p>
          </p:txBody>
        </p:sp>
        <p:sp>
          <p:nvSpPr>
            <p:cNvPr id="100376" name="Text Box 20"/>
            <p:cNvSpPr txBox="1">
              <a:spLocks noChangeArrowheads="1"/>
            </p:cNvSpPr>
            <p:nvPr/>
          </p:nvSpPr>
          <p:spPr bwMode="auto">
            <a:xfrm>
              <a:off x="4752" y="2352"/>
              <a:ext cx="19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4400">
                  <a:solidFill>
                    <a:srgbClr val="CC0000"/>
                  </a:solidFill>
                  <a:cs typeface="Times New Roman" panose="02020603050405020304" pitchFamily="18" charset="0"/>
                </a:rPr>
                <a:t>.</a:t>
              </a:r>
              <a:endParaRPr lang="en-US" altLang="zh-CN">
                <a:solidFill>
                  <a:srgbClr val="CC0000"/>
                </a:solidFill>
                <a:cs typeface="Times New Roman" panose="02020603050405020304" pitchFamily="18" charset="0"/>
              </a:endParaRPr>
            </a:p>
          </p:txBody>
        </p:sp>
        <p:sp>
          <p:nvSpPr>
            <p:cNvPr id="477205" name="Line 21"/>
            <p:cNvSpPr>
              <a:spLocks noChangeShapeType="1"/>
            </p:cNvSpPr>
            <p:nvPr/>
          </p:nvSpPr>
          <p:spPr bwMode="auto">
            <a:xfrm>
              <a:off x="4656" y="2592"/>
              <a:ext cx="384" cy="0"/>
            </a:xfrm>
            <a:prstGeom prst="line">
              <a:avLst/>
            </a:prstGeom>
            <a:noFill/>
            <a:ln w="28575">
              <a:solidFill>
                <a:srgbClr val="CC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nvGrpSpPr>
          <p:cNvPr id="6" name="Group 22"/>
          <p:cNvGrpSpPr>
            <a:grpSpLocks/>
          </p:cNvGrpSpPr>
          <p:nvPr/>
        </p:nvGrpSpPr>
        <p:grpSpPr bwMode="auto">
          <a:xfrm>
            <a:off x="5353050" y="1223963"/>
            <a:ext cx="1484313" cy="795337"/>
            <a:chOff x="3360" y="624"/>
            <a:chExt cx="768" cy="452"/>
          </a:xfrm>
        </p:grpSpPr>
        <p:sp>
          <p:nvSpPr>
            <p:cNvPr id="100369" name="Rectangle 23"/>
            <p:cNvSpPr>
              <a:spLocks noChangeArrowheads="1"/>
            </p:cNvSpPr>
            <p:nvPr/>
          </p:nvSpPr>
          <p:spPr bwMode="auto">
            <a:xfrm>
              <a:off x="3552" y="624"/>
              <a:ext cx="169" cy="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4400">
                  <a:solidFill>
                    <a:srgbClr val="CC0000"/>
                  </a:solidFill>
                  <a:cs typeface="Times New Roman" panose="02020603050405020304" pitchFamily="18" charset="0"/>
                </a:rPr>
                <a:t>.</a:t>
              </a:r>
            </a:p>
          </p:txBody>
        </p:sp>
        <p:sp>
          <p:nvSpPr>
            <p:cNvPr id="100370" name="Text Box 24"/>
            <p:cNvSpPr txBox="1">
              <a:spLocks noChangeArrowheads="1"/>
            </p:cNvSpPr>
            <p:nvPr/>
          </p:nvSpPr>
          <p:spPr bwMode="auto">
            <a:xfrm>
              <a:off x="3648" y="816"/>
              <a:ext cx="48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1">
                  <a:solidFill>
                    <a:srgbClr val="CC0000"/>
                  </a:solidFill>
                  <a:cs typeface="Times New Roman" panose="02020603050405020304" pitchFamily="18" charset="0"/>
                </a:rPr>
                <a:t>A  B</a:t>
              </a:r>
              <a:endParaRPr lang="en-US" altLang="zh-CN">
                <a:solidFill>
                  <a:srgbClr val="CC0000"/>
                </a:solidFill>
                <a:cs typeface="Times New Roman" panose="02020603050405020304" pitchFamily="18" charset="0"/>
              </a:endParaRPr>
            </a:p>
          </p:txBody>
        </p:sp>
        <p:sp>
          <p:nvSpPr>
            <p:cNvPr id="100371" name="Text Box 25"/>
            <p:cNvSpPr txBox="1">
              <a:spLocks noChangeArrowheads="1"/>
            </p:cNvSpPr>
            <p:nvPr/>
          </p:nvSpPr>
          <p:spPr bwMode="auto">
            <a:xfrm>
              <a:off x="3792" y="624"/>
              <a:ext cx="192" cy="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4400">
                  <a:solidFill>
                    <a:srgbClr val="CC0000"/>
                  </a:solidFill>
                  <a:cs typeface="Times New Roman" panose="02020603050405020304" pitchFamily="18" charset="0"/>
                </a:rPr>
                <a:t>.</a:t>
              </a:r>
              <a:endParaRPr lang="en-US" altLang="zh-CN">
                <a:solidFill>
                  <a:srgbClr val="CC0000"/>
                </a:solidFill>
                <a:cs typeface="Times New Roman" panose="02020603050405020304" pitchFamily="18" charset="0"/>
              </a:endParaRPr>
            </a:p>
          </p:txBody>
        </p:sp>
        <p:sp>
          <p:nvSpPr>
            <p:cNvPr id="477210" name="Line 26"/>
            <p:cNvSpPr>
              <a:spLocks noChangeShapeType="1"/>
            </p:cNvSpPr>
            <p:nvPr/>
          </p:nvSpPr>
          <p:spPr bwMode="auto">
            <a:xfrm>
              <a:off x="3744" y="864"/>
              <a:ext cx="336" cy="0"/>
            </a:xfrm>
            <a:prstGeom prst="line">
              <a:avLst/>
            </a:prstGeom>
            <a:noFill/>
            <a:ln w="28575">
              <a:solidFill>
                <a:srgbClr val="CC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100373" name="Rectangle 27"/>
            <p:cNvSpPr>
              <a:spLocks noChangeArrowheads="1"/>
            </p:cNvSpPr>
            <p:nvPr/>
          </p:nvSpPr>
          <p:spPr bwMode="auto">
            <a:xfrm>
              <a:off x="3360" y="816"/>
              <a:ext cx="20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1">
                  <a:solidFill>
                    <a:srgbClr val="CC0000"/>
                  </a:solidFill>
                  <a:cs typeface="Times New Roman" panose="02020603050405020304" pitchFamily="18" charset="0"/>
                </a:rPr>
                <a:t>A</a:t>
              </a:r>
              <a:endParaRPr lang="en-US" altLang="zh-CN">
                <a:solidFill>
                  <a:srgbClr val="CC0000"/>
                </a:solidFill>
                <a:cs typeface="Times New Roman" panose="02020603050405020304" pitchFamily="18" charset="0"/>
              </a:endParaRPr>
            </a:p>
          </p:txBody>
        </p:sp>
        <p:sp>
          <p:nvSpPr>
            <p:cNvPr id="477212" name="Line 28"/>
            <p:cNvSpPr>
              <a:spLocks noChangeShapeType="1"/>
            </p:cNvSpPr>
            <p:nvPr/>
          </p:nvSpPr>
          <p:spPr bwMode="auto">
            <a:xfrm>
              <a:off x="3408" y="816"/>
              <a:ext cx="674" cy="0"/>
            </a:xfrm>
            <a:prstGeom prst="line">
              <a:avLst/>
            </a:prstGeom>
            <a:noFill/>
            <a:ln w="28575">
              <a:solidFill>
                <a:srgbClr val="CC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nvGrpSpPr>
          <p:cNvPr id="7" name="Group 29"/>
          <p:cNvGrpSpPr>
            <a:grpSpLocks/>
          </p:cNvGrpSpPr>
          <p:nvPr/>
        </p:nvGrpSpPr>
        <p:grpSpPr bwMode="auto">
          <a:xfrm>
            <a:off x="5364163" y="3141663"/>
            <a:ext cx="1219200" cy="762000"/>
            <a:chOff x="3600" y="2208"/>
            <a:chExt cx="768" cy="480"/>
          </a:xfrm>
        </p:grpSpPr>
        <p:sp>
          <p:nvSpPr>
            <p:cNvPr id="100362" name="Rectangle 30"/>
            <p:cNvSpPr>
              <a:spLocks noChangeArrowheads="1"/>
            </p:cNvSpPr>
            <p:nvPr/>
          </p:nvSpPr>
          <p:spPr bwMode="auto">
            <a:xfrm>
              <a:off x="3792" y="2208"/>
              <a:ext cx="204"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4400">
                  <a:solidFill>
                    <a:srgbClr val="CC0000"/>
                  </a:solidFill>
                  <a:cs typeface="Times New Roman" panose="02020603050405020304" pitchFamily="18" charset="0"/>
                </a:rPr>
                <a:t>.</a:t>
              </a:r>
            </a:p>
          </p:txBody>
        </p:sp>
        <p:sp>
          <p:nvSpPr>
            <p:cNvPr id="100363" name="Text Box 31"/>
            <p:cNvSpPr txBox="1">
              <a:spLocks noChangeArrowheads="1"/>
            </p:cNvSpPr>
            <p:nvPr/>
          </p:nvSpPr>
          <p:spPr bwMode="auto">
            <a:xfrm>
              <a:off x="4032" y="2208"/>
              <a:ext cx="19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4400">
                  <a:solidFill>
                    <a:srgbClr val="CC0000"/>
                  </a:solidFill>
                  <a:cs typeface="Times New Roman" panose="02020603050405020304" pitchFamily="18" charset="0"/>
                </a:rPr>
                <a:t>.</a:t>
              </a:r>
              <a:endParaRPr lang="en-US" altLang="zh-CN">
                <a:solidFill>
                  <a:srgbClr val="CC0000"/>
                </a:solidFill>
                <a:cs typeface="Times New Roman" panose="02020603050405020304" pitchFamily="18" charset="0"/>
              </a:endParaRPr>
            </a:p>
          </p:txBody>
        </p:sp>
        <p:grpSp>
          <p:nvGrpSpPr>
            <p:cNvPr id="100364" name="Group 32"/>
            <p:cNvGrpSpPr>
              <a:grpSpLocks/>
            </p:cNvGrpSpPr>
            <p:nvPr/>
          </p:nvGrpSpPr>
          <p:grpSpPr bwMode="auto">
            <a:xfrm>
              <a:off x="3600" y="2400"/>
              <a:ext cx="768" cy="288"/>
              <a:chOff x="3600" y="2400"/>
              <a:chExt cx="768" cy="288"/>
            </a:xfrm>
          </p:grpSpPr>
          <p:sp>
            <p:nvSpPr>
              <p:cNvPr id="100365" name="Text Box 33"/>
              <p:cNvSpPr txBox="1">
                <a:spLocks noChangeArrowheads="1"/>
              </p:cNvSpPr>
              <p:nvPr/>
            </p:nvSpPr>
            <p:spPr bwMode="auto">
              <a:xfrm>
                <a:off x="3888" y="2400"/>
                <a:ext cx="4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1">
                    <a:solidFill>
                      <a:srgbClr val="CC0000"/>
                    </a:solidFill>
                    <a:cs typeface="Times New Roman" panose="02020603050405020304" pitchFamily="18" charset="0"/>
                  </a:rPr>
                  <a:t>A  B</a:t>
                </a:r>
              </a:p>
            </p:txBody>
          </p:sp>
          <p:sp>
            <p:nvSpPr>
              <p:cNvPr id="477218" name="Line 34"/>
              <p:cNvSpPr>
                <a:spLocks noChangeShapeType="1"/>
              </p:cNvSpPr>
              <p:nvPr/>
            </p:nvSpPr>
            <p:spPr bwMode="auto">
              <a:xfrm>
                <a:off x="3984" y="2448"/>
                <a:ext cx="336" cy="0"/>
              </a:xfrm>
              <a:prstGeom prst="line">
                <a:avLst/>
              </a:prstGeom>
              <a:noFill/>
              <a:ln w="28575">
                <a:solidFill>
                  <a:srgbClr val="CC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100367" name="Rectangle 35"/>
              <p:cNvSpPr>
                <a:spLocks noChangeArrowheads="1"/>
              </p:cNvSpPr>
              <p:nvPr/>
            </p:nvSpPr>
            <p:spPr bwMode="auto">
              <a:xfrm>
                <a:off x="3600" y="2400"/>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1">
                    <a:solidFill>
                      <a:srgbClr val="CC0000"/>
                    </a:solidFill>
                    <a:cs typeface="Times New Roman" panose="02020603050405020304" pitchFamily="18" charset="0"/>
                  </a:rPr>
                  <a:t>B</a:t>
                </a:r>
                <a:endParaRPr lang="en-US" altLang="zh-CN">
                  <a:solidFill>
                    <a:srgbClr val="CC0000"/>
                  </a:solidFill>
                  <a:cs typeface="Times New Roman" panose="02020603050405020304" pitchFamily="18" charset="0"/>
                </a:endParaRPr>
              </a:p>
            </p:txBody>
          </p:sp>
          <p:sp>
            <p:nvSpPr>
              <p:cNvPr id="477220" name="Line 36"/>
              <p:cNvSpPr>
                <a:spLocks noChangeShapeType="1"/>
              </p:cNvSpPr>
              <p:nvPr/>
            </p:nvSpPr>
            <p:spPr bwMode="auto">
              <a:xfrm>
                <a:off x="3648" y="2400"/>
                <a:ext cx="672" cy="0"/>
              </a:xfrm>
              <a:prstGeom prst="line">
                <a:avLst/>
              </a:prstGeom>
              <a:noFill/>
              <a:ln w="28575">
                <a:solidFill>
                  <a:srgbClr val="CC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pic>
        <p:nvPicPr>
          <p:cNvPr id="100361" name="Picture 79" descr="图片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75" y="1392238"/>
            <a:ext cx="6048375" cy="246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24871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out)">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out)">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ox(out)">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77187"/>
                                        </p:tgtEl>
                                        <p:attrNameLst>
                                          <p:attrName>style.visibility</p:attrName>
                                        </p:attrNameLst>
                                      </p:cBhvr>
                                      <p:to>
                                        <p:strVal val="visible"/>
                                      </p:to>
                                    </p:set>
                                    <p:animEffect transition="in" filter="wipe(left)">
                                      <p:cBhvr>
                                        <p:cTn id="22" dur="500"/>
                                        <p:tgtEl>
                                          <p:spTgt spid="47718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7187" grpId="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Text Box 2"/>
          <p:cNvSpPr txBox="1">
            <a:spLocks noChangeArrowheads="1"/>
          </p:cNvSpPr>
          <p:nvPr/>
        </p:nvSpPr>
        <p:spPr bwMode="auto">
          <a:xfrm>
            <a:off x="1066800" y="762000"/>
            <a:ext cx="3733800" cy="519113"/>
          </a:xfrm>
          <a:prstGeom prst="rect">
            <a:avLst/>
          </a:prstGeom>
          <a:noFill/>
          <a:ln w="9525">
            <a:noFill/>
            <a:miter lim="800000"/>
            <a:headEnd/>
            <a:tailEnd/>
          </a:ln>
        </p:spPr>
        <p:txBody>
          <a:bodyPr>
            <a:spAutoFit/>
          </a:bodyPr>
          <a:lstStyle/>
          <a:p>
            <a:pPr>
              <a:spcBef>
                <a:spcPct val="50000"/>
              </a:spcBef>
              <a:defRPr/>
            </a:pPr>
            <a:r>
              <a:rPr lang="en-US" altLang="zh-CN" sz="2800" b="1">
                <a:solidFill>
                  <a:srgbClr val="006600"/>
                </a:solidFill>
                <a:latin typeface="Times New Roman" panose="02020603050405020304" pitchFamily="18" charset="0"/>
                <a:cs typeface="Times New Roman" panose="02020603050405020304" pitchFamily="18" charset="0"/>
              </a:rPr>
              <a:t>(2)  </a:t>
            </a:r>
            <a:r>
              <a:rPr lang="zh-CN" altLang="en-US" sz="2800" b="1">
                <a:solidFill>
                  <a:srgbClr val="006600"/>
                </a:solidFill>
                <a:latin typeface="Times New Roman" panose="02020603050405020304" pitchFamily="18" charset="0"/>
                <a:cs typeface="Times New Roman" panose="02020603050405020304" pitchFamily="18" charset="0"/>
              </a:rPr>
              <a:t>应用逻辑代数化简</a:t>
            </a:r>
          </a:p>
        </p:txBody>
      </p:sp>
      <p:grpSp>
        <p:nvGrpSpPr>
          <p:cNvPr id="2" name="Group 3"/>
          <p:cNvGrpSpPr>
            <a:grpSpLocks/>
          </p:cNvGrpSpPr>
          <p:nvPr/>
        </p:nvGrpSpPr>
        <p:grpSpPr bwMode="auto">
          <a:xfrm>
            <a:off x="1295400" y="1524000"/>
            <a:ext cx="3886200" cy="808038"/>
            <a:chOff x="816" y="960"/>
            <a:chExt cx="2448" cy="509"/>
          </a:xfrm>
        </p:grpSpPr>
        <p:sp>
          <p:nvSpPr>
            <p:cNvPr id="478212" name="Text Box 4"/>
            <p:cNvSpPr txBox="1">
              <a:spLocks noChangeArrowheads="1"/>
            </p:cNvSpPr>
            <p:nvPr/>
          </p:nvSpPr>
          <p:spPr bwMode="auto">
            <a:xfrm>
              <a:off x="816" y="1104"/>
              <a:ext cx="2448" cy="365"/>
            </a:xfrm>
            <a:prstGeom prst="rect">
              <a:avLst/>
            </a:prstGeom>
            <a:noFill/>
            <a:ln w="9525">
              <a:noFill/>
              <a:miter lim="800000"/>
              <a:headEnd/>
              <a:tailEnd/>
            </a:ln>
            <a:effectLst/>
          </p:spPr>
          <p:txBody>
            <a:bodyPr>
              <a:spAutoFit/>
            </a:bodyPr>
            <a:lstStyle/>
            <a:p>
              <a:pPr>
                <a:spcBef>
                  <a:spcPct val="50000"/>
                </a:spcBef>
                <a:defRPr/>
              </a:pPr>
              <a:r>
                <a:rPr lang="en-US" altLang="zh-CN" sz="3200" b="1">
                  <a:solidFill>
                    <a:srgbClr val="000099"/>
                  </a:solidFill>
                  <a:latin typeface="Times New Roman" panose="02020603050405020304" pitchFamily="18" charset="0"/>
                  <a:cs typeface="Times New Roman" panose="02020603050405020304" pitchFamily="18" charset="0"/>
                </a:rPr>
                <a:t>Y = </a:t>
              </a:r>
              <a:r>
                <a:rPr lang="en-US" altLang="zh-CN" sz="3200" b="1" i="1">
                  <a:solidFill>
                    <a:srgbClr val="000099"/>
                  </a:solidFill>
                  <a:latin typeface="Times New Roman" panose="02020603050405020304" pitchFamily="18" charset="0"/>
                  <a:cs typeface="Times New Roman" panose="02020603050405020304" pitchFamily="18" charset="0"/>
                </a:rPr>
                <a:t>A   AB   B   AB</a:t>
              </a:r>
              <a:endParaRPr lang="en-US" altLang="zh-CN" sz="3200" b="1">
                <a:solidFill>
                  <a:srgbClr val="000099"/>
                </a:solidFill>
                <a:latin typeface="Times New Roman" panose="02020603050405020304" pitchFamily="18" charset="0"/>
                <a:cs typeface="Times New Roman" panose="02020603050405020304" pitchFamily="18" charset="0"/>
              </a:endParaRPr>
            </a:p>
          </p:txBody>
        </p:sp>
        <p:grpSp>
          <p:nvGrpSpPr>
            <p:cNvPr id="101413" name="Group 5"/>
            <p:cNvGrpSpPr>
              <a:grpSpLocks/>
            </p:cNvGrpSpPr>
            <p:nvPr/>
          </p:nvGrpSpPr>
          <p:grpSpPr bwMode="auto">
            <a:xfrm>
              <a:off x="1392" y="1056"/>
              <a:ext cx="1632" cy="96"/>
              <a:chOff x="3360" y="2784"/>
              <a:chExt cx="1632" cy="96"/>
            </a:xfrm>
          </p:grpSpPr>
          <p:sp>
            <p:nvSpPr>
              <p:cNvPr id="478214" name="Line 6"/>
              <p:cNvSpPr>
                <a:spLocks noChangeShapeType="1"/>
              </p:cNvSpPr>
              <p:nvPr/>
            </p:nvSpPr>
            <p:spPr bwMode="auto">
              <a:xfrm>
                <a:off x="3744" y="2880"/>
                <a:ext cx="336" cy="0"/>
              </a:xfrm>
              <a:prstGeom prst="line">
                <a:avLst/>
              </a:prstGeom>
              <a:noFill/>
              <a:ln w="28575">
                <a:solidFill>
                  <a:srgbClr val="0000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8215" name="Line 7"/>
              <p:cNvSpPr>
                <a:spLocks noChangeShapeType="1"/>
              </p:cNvSpPr>
              <p:nvPr/>
            </p:nvSpPr>
            <p:spPr bwMode="auto">
              <a:xfrm>
                <a:off x="3360" y="2832"/>
                <a:ext cx="720" cy="0"/>
              </a:xfrm>
              <a:prstGeom prst="line">
                <a:avLst/>
              </a:prstGeom>
              <a:noFill/>
              <a:ln w="28575">
                <a:solidFill>
                  <a:srgbClr val="0000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8216" name="Line 8"/>
              <p:cNvSpPr>
                <a:spLocks noChangeShapeType="1"/>
              </p:cNvSpPr>
              <p:nvPr/>
            </p:nvSpPr>
            <p:spPr bwMode="auto">
              <a:xfrm>
                <a:off x="4656" y="2880"/>
                <a:ext cx="288" cy="0"/>
              </a:xfrm>
              <a:prstGeom prst="line">
                <a:avLst/>
              </a:prstGeom>
              <a:noFill/>
              <a:ln w="28575">
                <a:solidFill>
                  <a:srgbClr val="0000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8217" name="Line 9"/>
              <p:cNvSpPr>
                <a:spLocks noChangeShapeType="1"/>
              </p:cNvSpPr>
              <p:nvPr/>
            </p:nvSpPr>
            <p:spPr bwMode="auto">
              <a:xfrm>
                <a:off x="4224" y="2832"/>
                <a:ext cx="768" cy="0"/>
              </a:xfrm>
              <a:prstGeom prst="line">
                <a:avLst/>
              </a:prstGeom>
              <a:noFill/>
              <a:ln w="28575">
                <a:solidFill>
                  <a:srgbClr val="0000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8218" name="Line 10"/>
              <p:cNvSpPr>
                <a:spLocks noChangeShapeType="1"/>
              </p:cNvSpPr>
              <p:nvPr/>
            </p:nvSpPr>
            <p:spPr bwMode="auto">
              <a:xfrm>
                <a:off x="3360" y="2784"/>
                <a:ext cx="1632" cy="0"/>
              </a:xfrm>
              <a:prstGeom prst="line">
                <a:avLst/>
              </a:prstGeom>
              <a:noFill/>
              <a:ln w="28575">
                <a:solidFill>
                  <a:srgbClr val="0000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sp>
          <p:nvSpPr>
            <p:cNvPr id="478219" name="Text Box 11"/>
            <p:cNvSpPr txBox="1">
              <a:spLocks noChangeArrowheads="1"/>
            </p:cNvSpPr>
            <p:nvPr/>
          </p:nvSpPr>
          <p:spPr bwMode="auto">
            <a:xfrm>
              <a:off x="2002" y="960"/>
              <a:ext cx="192" cy="480"/>
            </a:xfrm>
            <a:prstGeom prst="rect">
              <a:avLst/>
            </a:prstGeom>
            <a:noFill/>
            <a:ln w="9525">
              <a:noFill/>
              <a:miter lim="800000"/>
              <a:headEnd/>
              <a:tailEnd/>
            </a:ln>
            <a:effec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4400">
                  <a:solidFill>
                    <a:srgbClr val="000099"/>
                  </a:solidFill>
                  <a:cs typeface="Times New Roman" panose="02020603050405020304" pitchFamily="18" charset="0"/>
                </a:rPr>
                <a:t>.</a:t>
              </a:r>
            </a:p>
          </p:txBody>
        </p:sp>
        <p:sp>
          <p:nvSpPr>
            <p:cNvPr id="478220" name="Rectangle 12"/>
            <p:cNvSpPr>
              <a:spLocks noChangeArrowheads="1"/>
            </p:cNvSpPr>
            <p:nvPr/>
          </p:nvSpPr>
          <p:spPr bwMode="auto">
            <a:xfrm>
              <a:off x="1474" y="960"/>
              <a:ext cx="204" cy="480"/>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4400">
                  <a:solidFill>
                    <a:srgbClr val="000099"/>
                  </a:solidFill>
                  <a:cs typeface="Times New Roman" panose="02020603050405020304" pitchFamily="18" charset="0"/>
                </a:rPr>
                <a:t>.</a:t>
              </a:r>
            </a:p>
          </p:txBody>
        </p:sp>
        <p:sp>
          <p:nvSpPr>
            <p:cNvPr id="478221" name="Rectangle 13"/>
            <p:cNvSpPr>
              <a:spLocks noChangeArrowheads="1"/>
            </p:cNvSpPr>
            <p:nvPr/>
          </p:nvSpPr>
          <p:spPr bwMode="auto">
            <a:xfrm>
              <a:off x="2386" y="960"/>
              <a:ext cx="204" cy="480"/>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4400">
                  <a:solidFill>
                    <a:srgbClr val="000099"/>
                  </a:solidFill>
                  <a:cs typeface="Times New Roman" panose="02020603050405020304" pitchFamily="18" charset="0"/>
                </a:rPr>
                <a:t>.</a:t>
              </a:r>
            </a:p>
          </p:txBody>
        </p:sp>
      </p:grpSp>
      <p:grpSp>
        <p:nvGrpSpPr>
          <p:cNvPr id="4" name="Group 14"/>
          <p:cNvGrpSpPr>
            <a:grpSpLocks/>
          </p:cNvGrpSpPr>
          <p:nvPr/>
        </p:nvGrpSpPr>
        <p:grpSpPr bwMode="auto">
          <a:xfrm>
            <a:off x="1371600" y="3322638"/>
            <a:ext cx="3886200" cy="808037"/>
            <a:chOff x="864" y="2093"/>
            <a:chExt cx="2448" cy="509"/>
          </a:xfrm>
        </p:grpSpPr>
        <p:sp>
          <p:nvSpPr>
            <p:cNvPr id="478223" name="Text Box 15"/>
            <p:cNvSpPr txBox="1">
              <a:spLocks noChangeArrowheads="1"/>
            </p:cNvSpPr>
            <p:nvPr/>
          </p:nvSpPr>
          <p:spPr bwMode="auto">
            <a:xfrm>
              <a:off x="864" y="2237"/>
              <a:ext cx="2448" cy="365"/>
            </a:xfrm>
            <a:prstGeom prst="rect">
              <a:avLst/>
            </a:prstGeom>
            <a:noFill/>
            <a:ln w="9525">
              <a:noFill/>
              <a:miter lim="800000"/>
              <a:headEnd/>
              <a:tailEnd/>
            </a:ln>
            <a:effectLst/>
          </p:spPr>
          <p:txBody>
            <a:bodyPr>
              <a:spAutoFit/>
            </a:bodyPr>
            <a:lstStyle/>
            <a:p>
              <a:pPr>
                <a:spcBef>
                  <a:spcPct val="50000"/>
                </a:spcBef>
                <a:defRPr/>
              </a:pPr>
              <a:r>
                <a:rPr lang="en-US" altLang="zh-CN" sz="3200" b="1">
                  <a:solidFill>
                    <a:srgbClr val="000099"/>
                  </a:solidFill>
                  <a:latin typeface="Times New Roman" panose="02020603050405020304" pitchFamily="18" charset="0"/>
                  <a:cs typeface="Times New Roman" panose="02020603050405020304" pitchFamily="18" charset="0"/>
                </a:rPr>
                <a:t>   = </a:t>
              </a:r>
              <a:r>
                <a:rPr lang="en-US" altLang="zh-CN" sz="3200" b="1" i="1">
                  <a:solidFill>
                    <a:srgbClr val="000099"/>
                  </a:solidFill>
                  <a:latin typeface="Times New Roman" panose="02020603050405020304" pitchFamily="18" charset="0"/>
                  <a:cs typeface="Times New Roman" panose="02020603050405020304" pitchFamily="18" charset="0"/>
                </a:rPr>
                <a:t>A   AB +B   AB</a:t>
              </a:r>
            </a:p>
          </p:txBody>
        </p:sp>
        <p:sp>
          <p:nvSpPr>
            <p:cNvPr id="478224" name="Line 16"/>
            <p:cNvSpPr>
              <a:spLocks noChangeShapeType="1"/>
            </p:cNvSpPr>
            <p:nvPr/>
          </p:nvSpPr>
          <p:spPr bwMode="auto">
            <a:xfrm>
              <a:off x="1776" y="2285"/>
              <a:ext cx="336" cy="0"/>
            </a:xfrm>
            <a:prstGeom prst="line">
              <a:avLst/>
            </a:prstGeom>
            <a:noFill/>
            <a:ln w="28575">
              <a:solidFill>
                <a:srgbClr val="0000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8225" name="Line 17"/>
            <p:cNvSpPr>
              <a:spLocks noChangeShapeType="1"/>
            </p:cNvSpPr>
            <p:nvPr/>
          </p:nvSpPr>
          <p:spPr bwMode="auto">
            <a:xfrm>
              <a:off x="2688" y="2285"/>
              <a:ext cx="288" cy="0"/>
            </a:xfrm>
            <a:prstGeom prst="line">
              <a:avLst/>
            </a:prstGeom>
            <a:noFill/>
            <a:ln w="28575">
              <a:solidFill>
                <a:srgbClr val="0000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8226" name="Rectangle 18"/>
            <p:cNvSpPr>
              <a:spLocks noChangeArrowheads="1"/>
            </p:cNvSpPr>
            <p:nvPr/>
          </p:nvSpPr>
          <p:spPr bwMode="auto">
            <a:xfrm>
              <a:off x="1489" y="2093"/>
              <a:ext cx="204" cy="480"/>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4400">
                  <a:solidFill>
                    <a:srgbClr val="000099"/>
                  </a:solidFill>
                  <a:cs typeface="Times New Roman" panose="02020603050405020304" pitchFamily="18" charset="0"/>
                </a:rPr>
                <a:t>.</a:t>
              </a:r>
            </a:p>
          </p:txBody>
        </p:sp>
        <p:sp>
          <p:nvSpPr>
            <p:cNvPr id="478227" name="Rectangle 19"/>
            <p:cNvSpPr>
              <a:spLocks noChangeArrowheads="1"/>
            </p:cNvSpPr>
            <p:nvPr/>
          </p:nvSpPr>
          <p:spPr bwMode="auto">
            <a:xfrm>
              <a:off x="2401" y="2093"/>
              <a:ext cx="204" cy="480"/>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4400">
                  <a:solidFill>
                    <a:srgbClr val="000099"/>
                  </a:solidFill>
                  <a:cs typeface="Times New Roman" panose="02020603050405020304" pitchFamily="18" charset="0"/>
                </a:rPr>
                <a:t>.</a:t>
              </a:r>
            </a:p>
          </p:txBody>
        </p:sp>
      </p:grpSp>
      <p:grpSp>
        <p:nvGrpSpPr>
          <p:cNvPr id="5" name="Group 20"/>
          <p:cNvGrpSpPr>
            <a:grpSpLocks/>
          </p:cNvGrpSpPr>
          <p:nvPr/>
        </p:nvGrpSpPr>
        <p:grpSpPr bwMode="auto">
          <a:xfrm>
            <a:off x="1676400" y="5151434"/>
            <a:ext cx="1954213" cy="584199"/>
            <a:chOff x="1056" y="3245"/>
            <a:chExt cx="1231" cy="368"/>
          </a:xfrm>
        </p:grpSpPr>
        <p:sp>
          <p:nvSpPr>
            <p:cNvPr id="478229" name="Rectangle 21"/>
            <p:cNvSpPr>
              <a:spLocks noChangeArrowheads="1"/>
            </p:cNvSpPr>
            <p:nvPr/>
          </p:nvSpPr>
          <p:spPr bwMode="auto">
            <a:xfrm>
              <a:off x="1056" y="3245"/>
              <a:ext cx="1231" cy="368"/>
            </a:xfrm>
            <a:prstGeom prst="rect">
              <a:avLst/>
            </a:prstGeom>
            <a:noFill/>
            <a:ln w="9525">
              <a:noFill/>
              <a:miter lim="800000"/>
              <a:headEnd/>
              <a:tailEnd/>
            </a:ln>
          </p:spPr>
          <p:txBody>
            <a:bodyPr wrap="none">
              <a:spAutoFit/>
            </a:bodyPr>
            <a:lstStyle/>
            <a:p>
              <a:pPr>
                <a:spcBef>
                  <a:spcPct val="50000"/>
                </a:spcBef>
                <a:defRPr/>
              </a:pPr>
              <a:r>
                <a:rPr lang="en-US" altLang="zh-CN" sz="3200" b="1">
                  <a:solidFill>
                    <a:srgbClr val="000099"/>
                  </a:solidFill>
                  <a:latin typeface="Times New Roman" panose="02020603050405020304" pitchFamily="18" charset="0"/>
                  <a:cs typeface="Times New Roman" panose="02020603050405020304" pitchFamily="18" charset="0"/>
                </a:rPr>
                <a:t>= </a:t>
              </a:r>
              <a:r>
                <a:rPr lang="en-US" altLang="zh-CN" sz="3200" b="1" i="1">
                  <a:solidFill>
                    <a:srgbClr val="000099"/>
                  </a:solidFill>
                  <a:latin typeface="Times New Roman" panose="02020603050405020304" pitchFamily="18" charset="0"/>
                  <a:cs typeface="Times New Roman" panose="02020603050405020304" pitchFamily="18" charset="0"/>
                </a:rPr>
                <a:t>AB +AB</a:t>
              </a:r>
              <a:endParaRPr lang="en-US" altLang="zh-CN" sz="3600" b="1">
                <a:solidFill>
                  <a:srgbClr val="000099"/>
                </a:solidFill>
                <a:latin typeface="Times New Roman" panose="02020603050405020304" pitchFamily="18" charset="0"/>
                <a:cs typeface="Times New Roman" panose="02020603050405020304" pitchFamily="18" charset="0"/>
              </a:endParaRPr>
            </a:p>
          </p:txBody>
        </p:sp>
        <p:sp>
          <p:nvSpPr>
            <p:cNvPr id="478230" name="Line 22"/>
            <p:cNvSpPr>
              <a:spLocks noChangeShapeType="1"/>
            </p:cNvSpPr>
            <p:nvPr/>
          </p:nvSpPr>
          <p:spPr bwMode="auto">
            <a:xfrm>
              <a:off x="1484" y="3309"/>
              <a:ext cx="192" cy="0"/>
            </a:xfrm>
            <a:prstGeom prst="line">
              <a:avLst/>
            </a:prstGeom>
            <a:noFill/>
            <a:ln w="28575">
              <a:solidFill>
                <a:srgbClr val="0000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8231" name="Line 23"/>
            <p:cNvSpPr>
              <a:spLocks noChangeShapeType="1"/>
            </p:cNvSpPr>
            <p:nvPr/>
          </p:nvSpPr>
          <p:spPr bwMode="auto">
            <a:xfrm>
              <a:off x="1868" y="3309"/>
              <a:ext cx="192" cy="0"/>
            </a:xfrm>
            <a:prstGeom prst="line">
              <a:avLst/>
            </a:prstGeom>
            <a:noFill/>
            <a:ln w="28575">
              <a:solidFill>
                <a:srgbClr val="0000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sp>
        <p:nvSpPr>
          <p:cNvPr id="478232" name="AutoShape 24"/>
          <p:cNvSpPr>
            <a:spLocks noChangeArrowheads="1"/>
          </p:cNvSpPr>
          <p:nvPr/>
        </p:nvSpPr>
        <p:spPr bwMode="auto">
          <a:xfrm>
            <a:off x="4953000" y="2103438"/>
            <a:ext cx="304800" cy="914400"/>
          </a:xfrm>
          <a:prstGeom prst="curvedLeftArrow">
            <a:avLst>
              <a:gd name="adj1" fmla="val 60000"/>
              <a:gd name="adj2" fmla="val 120000"/>
              <a:gd name="adj3" fmla="val 33333"/>
            </a:avLst>
          </a:prstGeom>
          <a:gradFill rotWithShape="0">
            <a:gsLst>
              <a:gs pos="0">
                <a:srgbClr val="99CC00"/>
              </a:gs>
              <a:gs pos="100000">
                <a:srgbClr val="CC0000"/>
              </a:gs>
            </a:gsLst>
            <a:lin ang="5400000" scaled="1"/>
          </a:gradFill>
          <a:ln w="9525">
            <a:solidFill>
              <a:srgbClr val="0000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8233" name="Rectangle 25" descr="90%"/>
          <p:cNvSpPr>
            <a:spLocks noChangeArrowheads="1"/>
          </p:cNvSpPr>
          <p:nvPr/>
        </p:nvSpPr>
        <p:spPr bwMode="auto">
          <a:xfrm>
            <a:off x="5638800" y="2179638"/>
            <a:ext cx="1263650" cy="369332"/>
          </a:xfrm>
          <a:prstGeom prst="rect">
            <a:avLst/>
          </a:prstGeom>
          <a:pattFill prst="pct90">
            <a:fgClr>
              <a:srgbClr val="FFCCCC"/>
            </a:fgClr>
            <a:bgClr>
              <a:schemeClr val="bg1"/>
            </a:bgClr>
          </a:pattFill>
          <a:ln w="28575">
            <a:solidFill>
              <a:srgbClr val="006600"/>
            </a:solidFill>
            <a:miter lim="800000"/>
            <a:headEnd/>
            <a:tailEnd/>
          </a:ln>
        </p:spPr>
        <p:txBody>
          <a:bodyPr>
            <a:spAutoFit/>
          </a:bodyPr>
          <a:lstStyle/>
          <a:p>
            <a:pPr algn="ctr">
              <a:spcBef>
                <a:spcPct val="50000"/>
              </a:spcBef>
              <a:defRPr/>
            </a:pPr>
            <a:r>
              <a:rPr lang="zh-CN" altLang="en-US" b="1">
                <a:solidFill>
                  <a:srgbClr val="FF3300"/>
                </a:solidFill>
                <a:latin typeface="Times New Roman" panose="02020603050405020304" pitchFamily="18" charset="0"/>
                <a:cs typeface="Times New Roman" panose="02020603050405020304" pitchFamily="18" charset="0"/>
              </a:rPr>
              <a:t>反演律</a:t>
            </a:r>
          </a:p>
        </p:txBody>
      </p:sp>
      <p:grpSp>
        <p:nvGrpSpPr>
          <p:cNvPr id="6" name="Group 26"/>
          <p:cNvGrpSpPr>
            <a:grpSpLocks/>
          </p:cNvGrpSpPr>
          <p:nvPr/>
        </p:nvGrpSpPr>
        <p:grpSpPr bwMode="auto">
          <a:xfrm>
            <a:off x="1371600" y="4084638"/>
            <a:ext cx="5029200" cy="808037"/>
            <a:chOff x="864" y="2573"/>
            <a:chExt cx="3168" cy="509"/>
          </a:xfrm>
        </p:grpSpPr>
        <p:sp>
          <p:nvSpPr>
            <p:cNvPr id="478235" name="Text Box 27"/>
            <p:cNvSpPr txBox="1">
              <a:spLocks noChangeArrowheads="1"/>
            </p:cNvSpPr>
            <p:nvPr/>
          </p:nvSpPr>
          <p:spPr bwMode="auto">
            <a:xfrm>
              <a:off x="864" y="2717"/>
              <a:ext cx="3168" cy="365"/>
            </a:xfrm>
            <a:prstGeom prst="rect">
              <a:avLst/>
            </a:prstGeom>
            <a:noFill/>
            <a:ln w="9525">
              <a:noFill/>
              <a:miter lim="800000"/>
              <a:headEnd/>
              <a:tailEnd/>
            </a:ln>
            <a:effectLst/>
          </p:spPr>
          <p:txBody>
            <a:bodyPr>
              <a:spAutoFit/>
            </a:bodyPr>
            <a:lstStyle/>
            <a:p>
              <a:pPr>
                <a:spcBef>
                  <a:spcPct val="50000"/>
                </a:spcBef>
                <a:defRPr/>
              </a:pPr>
              <a:r>
                <a:rPr lang="en-US" altLang="zh-CN" sz="3200" b="1">
                  <a:solidFill>
                    <a:srgbClr val="000099"/>
                  </a:solidFill>
                  <a:latin typeface="Times New Roman" panose="02020603050405020304" pitchFamily="18" charset="0"/>
                  <a:cs typeface="Times New Roman" panose="02020603050405020304" pitchFamily="18" charset="0"/>
                </a:rPr>
                <a:t>   =</a:t>
              </a:r>
              <a:r>
                <a:rPr lang="en-US" altLang="zh-CN" sz="3200" b="1" i="1">
                  <a:solidFill>
                    <a:srgbClr val="000099"/>
                  </a:solidFill>
                  <a:latin typeface="Times New Roman" panose="02020603050405020304" pitchFamily="18" charset="0"/>
                  <a:cs typeface="Times New Roman" panose="02020603050405020304" pitchFamily="18" charset="0"/>
                </a:rPr>
                <a:t> A  </a:t>
              </a:r>
              <a:r>
                <a:rPr lang="en-US" altLang="zh-CN" sz="3200" b="1">
                  <a:solidFill>
                    <a:srgbClr val="000099"/>
                  </a:solidFill>
                  <a:latin typeface="Times New Roman" panose="02020603050405020304" pitchFamily="18" charset="0"/>
                  <a:cs typeface="Times New Roman" panose="02020603050405020304" pitchFamily="18" charset="0"/>
                </a:rPr>
                <a:t> (</a:t>
              </a:r>
              <a:r>
                <a:rPr lang="en-US" altLang="zh-CN" sz="3200" b="1" i="1">
                  <a:solidFill>
                    <a:srgbClr val="000099"/>
                  </a:solidFill>
                  <a:latin typeface="Times New Roman" panose="02020603050405020304" pitchFamily="18" charset="0"/>
                  <a:cs typeface="Times New Roman" panose="02020603050405020304" pitchFamily="18" charset="0"/>
                </a:rPr>
                <a:t>A+B</a:t>
              </a:r>
              <a:r>
                <a:rPr lang="en-US" altLang="zh-CN" sz="3200" b="1">
                  <a:solidFill>
                    <a:srgbClr val="000099"/>
                  </a:solidFill>
                  <a:latin typeface="Times New Roman" panose="02020603050405020304" pitchFamily="18" charset="0"/>
                  <a:cs typeface="Times New Roman" panose="02020603050405020304" pitchFamily="18" charset="0"/>
                </a:rPr>
                <a:t>) +</a:t>
              </a:r>
              <a:r>
                <a:rPr lang="en-US" altLang="zh-CN" sz="3200" b="1" i="1">
                  <a:solidFill>
                    <a:srgbClr val="000099"/>
                  </a:solidFill>
                  <a:latin typeface="Times New Roman" panose="02020603050405020304" pitchFamily="18" charset="0"/>
                  <a:cs typeface="Times New Roman" panose="02020603050405020304" pitchFamily="18" charset="0"/>
                </a:rPr>
                <a:t>B</a:t>
              </a:r>
              <a:r>
                <a:rPr lang="en-US" altLang="zh-CN" sz="3200" b="1">
                  <a:solidFill>
                    <a:srgbClr val="000099"/>
                  </a:solidFill>
                  <a:latin typeface="Times New Roman" panose="02020603050405020304" pitchFamily="18" charset="0"/>
                  <a:cs typeface="Times New Roman" panose="02020603050405020304" pitchFamily="18" charset="0"/>
                </a:rPr>
                <a:t>   (</a:t>
              </a:r>
              <a:r>
                <a:rPr lang="en-US" altLang="zh-CN" sz="3200" b="1" i="1">
                  <a:solidFill>
                    <a:srgbClr val="000099"/>
                  </a:solidFill>
                  <a:latin typeface="Times New Roman" panose="02020603050405020304" pitchFamily="18" charset="0"/>
                  <a:cs typeface="Times New Roman" panose="02020603050405020304" pitchFamily="18" charset="0"/>
                </a:rPr>
                <a:t>A+B</a:t>
              </a:r>
              <a:r>
                <a:rPr lang="en-US" altLang="zh-CN" sz="3200" b="1">
                  <a:solidFill>
                    <a:srgbClr val="000099"/>
                  </a:solidFill>
                  <a:latin typeface="Times New Roman" panose="02020603050405020304" pitchFamily="18" charset="0"/>
                  <a:cs typeface="Times New Roman" panose="02020603050405020304" pitchFamily="18" charset="0"/>
                </a:rPr>
                <a:t>)</a:t>
              </a:r>
            </a:p>
          </p:txBody>
        </p:sp>
        <p:sp>
          <p:nvSpPr>
            <p:cNvPr id="478236" name="Line 28"/>
            <p:cNvSpPr>
              <a:spLocks noChangeShapeType="1"/>
            </p:cNvSpPr>
            <p:nvPr/>
          </p:nvSpPr>
          <p:spPr bwMode="auto">
            <a:xfrm>
              <a:off x="1776" y="2765"/>
              <a:ext cx="144" cy="0"/>
            </a:xfrm>
            <a:prstGeom prst="line">
              <a:avLst/>
            </a:prstGeom>
            <a:noFill/>
            <a:ln w="28575">
              <a:solidFill>
                <a:srgbClr val="0000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8237" name="Rectangle 29"/>
            <p:cNvSpPr>
              <a:spLocks noChangeArrowheads="1"/>
            </p:cNvSpPr>
            <p:nvPr/>
          </p:nvSpPr>
          <p:spPr bwMode="auto">
            <a:xfrm>
              <a:off x="1441" y="2573"/>
              <a:ext cx="204" cy="480"/>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4400">
                  <a:solidFill>
                    <a:srgbClr val="000099"/>
                  </a:solidFill>
                  <a:cs typeface="Times New Roman" panose="02020603050405020304" pitchFamily="18" charset="0"/>
                </a:rPr>
                <a:t>.</a:t>
              </a:r>
            </a:p>
          </p:txBody>
        </p:sp>
        <p:sp>
          <p:nvSpPr>
            <p:cNvPr id="478238" name="Rectangle 30"/>
            <p:cNvSpPr>
              <a:spLocks noChangeArrowheads="1"/>
            </p:cNvSpPr>
            <p:nvPr/>
          </p:nvSpPr>
          <p:spPr bwMode="auto">
            <a:xfrm>
              <a:off x="2689" y="2573"/>
              <a:ext cx="204" cy="480"/>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4400">
                  <a:solidFill>
                    <a:srgbClr val="000099"/>
                  </a:solidFill>
                  <a:cs typeface="Times New Roman" panose="02020603050405020304" pitchFamily="18" charset="0"/>
                </a:rPr>
                <a:t>.</a:t>
              </a:r>
            </a:p>
          </p:txBody>
        </p:sp>
        <p:sp>
          <p:nvSpPr>
            <p:cNvPr id="478239" name="Line 31"/>
            <p:cNvSpPr>
              <a:spLocks noChangeShapeType="1"/>
            </p:cNvSpPr>
            <p:nvPr/>
          </p:nvSpPr>
          <p:spPr bwMode="auto">
            <a:xfrm>
              <a:off x="2112" y="2765"/>
              <a:ext cx="144" cy="0"/>
            </a:xfrm>
            <a:prstGeom prst="line">
              <a:avLst/>
            </a:prstGeom>
            <a:noFill/>
            <a:ln w="28575">
              <a:solidFill>
                <a:srgbClr val="0000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8240" name="Line 32"/>
            <p:cNvSpPr>
              <a:spLocks noChangeShapeType="1"/>
            </p:cNvSpPr>
            <p:nvPr/>
          </p:nvSpPr>
          <p:spPr bwMode="auto">
            <a:xfrm>
              <a:off x="3024" y="2765"/>
              <a:ext cx="144" cy="0"/>
            </a:xfrm>
            <a:prstGeom prst="line">
              <a:avLst/>
            </a:prstGeom>
            <a:noFill/>
            <a:ln w="28575">
              <a:solidFill>
                <a:srgbClr val="0000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8241" name="Line 33"/>
            <p:cNvSpPr>
              <a:spLocks noChangeShapeType="1"/>
            </p:cNvSpPr>
            <p:nvPr/>
          </p:nvSpPr>
          <p:spPr bwMode="auto">
            <a:xfrm>
              <a:off x="3360" y="2765"/>
              <a:ext cx="144" cy="0"/>
            </a:xfrm>
            <a:prstGeom prst="line">
              <a:avLst/>
            </a:prstGeom>
            <a:noFill/>
            <a:ln w="28575">
              <a:solidFill>
                <a:srgbClr val="0000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sp>
        <p:nvSpPr>
          <p:cNvPr id="478242" name="Rectangle 34"/>
          <p:cNvSpPr>
            <a:spLocks noChangeArrowheads="1"/>
          </p:cNvSpPr>
          <p:nvPr/>
        </p:nvSpPr>
        <p:spPr bwMode="auto">
          <a:xfrm>
            <a:off x="6477000" y="3932238"/>
            <a:ext cx="1263650" cy="369332"/>
          </a:xfrm>
          <a:prstGeom prst="rect">
            <a:avLst/>
          </a:prstGeom>
          <a:solidFill>
            <a:srgbClr val="FFFF99"/>
          </a:solidFill>
          <a:ln w="28575">
            <a:solidFill>
              <a:srgbClr val="006600"/>
            </a:solidFill>
            <a:miter lim="800000"/>
            <a:headEnd/>
            <a:tailEnd/>
          </a:ln>
        </p:spPr>
        <p:txBody>
          <a:bodyPr>
            <a:spAutoFit/>
          </a:bodyPr>
          <a:lstStyle/>
          <a:p>
            <a:pPr algn="ctr">
              <a:spcBef>
                <a:spcPct val="50000"/>
              </a:spcBef>
              <a:defRPr/>
            </a:pPr>
            <a:r>
              <a:rPr lang="zh-CN" altLang="en-US" b="1">
                <a:solidFill>
                  <a:srgbClr val="000099"/>
                </a:solidFill>
                <a:latin typeface="Times New Roman" panose="02020603050405020304" pitchFamily="18" charset="0"/>
                <a:cs typeface="Times New Roman" panose="02020603050405020304" pitchFamily="18" charset="0"/>
              </a:rPr>
              <a:t>反演律</a:t>
            </a:r>
            <a:endParaRPr lang="zh-CN" altLang="en-US" b="1">
              <a:solidFill>
                <a:schemeClr val="accent2"/>
              </a:solidFill>
              <a:latin typeface="Times New Roman" panose="02020603050405020304" pitchFamily="18" charset="0"/>
              <a:cs typeface="Times New Roman" panose="02020603050405020304" pitchFamily="18" charset="0"/>
            </a:endParaRPr>
          </a:p>
        </p:txBody>
      </p:sp>
      <p:grpSp>
        <p:nvGrpSpPr>
          <p:cNvPr id="7" name="Group 35"/>
          <p:cNvGrpSpPr>
            <a:grpSpLocks/>
          </p:cNvGrpSpPr>
          <p:nvPr/>
        </p:nvGrpSpPr>
        <p:grpSpPr bwMode="auto">
          <a:xfrm>
            <a:off x="1371600" y="2468563"/>
            <a:ext cx="3886200" cy="808037"/>
            <a:chOff x="864" y="1555"/>
            <a:chExt cx="2448" cy="509"/>
          </a:xfrm>
        </p:grpSpPr>
        <p:sp>
          <p:nvSpPr>
            <p:cNvPr id="478244" name="Text Box 36"/>
            <p:cNvSpPr txBox="1">
              <a:spLocks noChangeArrowheads="1"/>
            </p:cNvSpPr>
            <p:nvPr/>
          </p:nvSpPr>
          <p:spPr bwMode="auto">
            <a:xfrm>
              <a:off x="864" y="1699"/>
              <a:ext cx="2448" cy="365"/>
            </a:xfrm>
            <a:prstGeom prst="rect">
              <a:avLst/>
            </a:prstGeom>
            <a:noFill/>
            <a:ln w="9525">
              <a:noFill/>
              <a:miter lim="800000"/>
              <a:headEnd/>
              <a:tailEnd/>
            </a:ln>
            <a:effectLst/>
          </p:spPr>
          <p:txBody>
            <a:bodyPr>
              <a:spAutoFit/>
            </a:bodyPr>
            <a:lstStyle/>
            <a:p>
              <a:pPr>
                <a:spcBef>
                  <a:spcPct val="50000"/>
                </a:spcBef>
                <a:defRPr/>
              </a:pPr>
              <a:r>
                <a:rPr lang="en-US" altLang="zh-CN" sz="3200" b="1">
                  <a:solidFill>
                    <a:srgbClr val="000099"/>
                  </a:solidFill>
                  <a:latin typeface="Times New Roman" panose="02020603050405020304" pitchFamily="18" charset="0"/>
                  <a:cs typeface="Times New Roman" panose="02020603050405020304" pitchFamily="18" charset="0"/>
                </a:rPr>
                <a:t>   = </a:t>
              </a:r>
              <a:r>
                <a:rPr lang="en-US" altLang="zh-CN" sz="3200" b="1" i="1">
                  <a:solidFill>
                    <a:srgbClr val="000099"/>
                  </a:solidFill>
                  <a:latin typeface="Times New Roman" panose="02020603050405020304" pitchFamily="18" charset="0"/>
                  <a:cs typeface="Times New Roman" panose="02020603050405020304" pitchFamily="18" charset="0"/>
                </a:rPr>
                <a:t>A   AB +B   AB</a:t>
              </a:r>
              <a:endParaRPr lang="en-US" altLang="zh-CN" sz="3200" b="1">
                <a:solidFill>
                  <a:srgbClr val="000099"/>
                </a:solidFill>
                <a:latin typeface="Times New Roman" panose="02020603050405020304" pitchFamily="18" charset="0"/>
                <a:cs typeface="Times New Roman" panose="02020603050405020304" pitchFamily="18" charset="0"/>
              </a:endParaRPr>
            </a:p>
          </p:txBody>
        </p:sp>
        <p:sp>
          <p:nvSpPr>
            <p:cNvPr id="478245" name="Line 37"/>
            <p:cNvSpPr>
              <a:spLocks noChangeShapeType="1"/>
            </p:cNvSpPr>
            <p:nvPr/>
          </p:nvSpPr>
          <p:spPr bwMode="auto">
            <a:xfrm>
              <a:off x="1776" y="1747"/>
              <a:ext cx="336" cy="0"/>
            </a:xfrm>
            <a:prstGeom prst="line">
              <a:avLst/>
            </a:prstGeom>
            <a:noFill/>
            <a:ln w="28575">
              <a:solidFill>
                <a:srgbClr val="0000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8246" name="Line 38"/>
            <p:cNvSpPr>
              <a:spLocks noChangeShapeType="1"/>
            </p:cNvSpPr>
            <p:nvPr/>
          </p:nvSpPr>
          <p:spPr bwMode="auto">
            <a:xfrm>
              <a:off x="1392" y="1699"/>
              <a:ext cx="720" cy="0"/>
            </a:xfrm>
            <a:prstGeom prst="line">
              <a:avLst/>
            </a:prstGeom>
            <a:noFill/>
            <a:ln w="28575">
              <a:solidFill>
                <a:srgbClr val="0000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8247" name="Line 39"/>
            <p:cNvSpPr>
              <a:spLocks noChangeShapeType="1"/>
            </p:cNvSpPr>
            <p:nvPr/>
          </p:nvSpPr>
          <p:spPr bwMode="auto">
            <a:xfrm>
              <a:off x="2688" y="1747"/>
              <a:ext cx="288" cy="0"/>
            </a:xfrm>
            <a:prstGeom prst="line">
              <a:avLst/>
            </a:prstGeom>
            <a:noFill/>
            <a:ln w="28575">
              <a:solidFill>
                <a:srgbClr val="0000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8248" name="Line 40"/>
            <p:cNvSpPr>
              <a:spLocks noChangeShapeType="1"/>
            </p:cNvSpPr>
            <p:nvPr/>
          </p:nvSpPr>
          <p:spPr bwMode="auto">
            <a:xfrm>
              <a:off x="2256" y="1699"/>
              <a:ext cx="768" cy="0"/>
            </a:xfrm>
            <a:prstGeom prst="line">
              <a:avLst/>
            </a:prstGeom>
            <a:noFill/>
            <a:ln w="28575">
              <a:solidFill>
                <a:srgbClr val="0000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8249" name="Line 41"/>
            <p:cNvSpPr>
              <a:spLocks noChangeShapeType="1"/>
            </p:cNvSpPr>
            <p:nvPr/>
          </p:nvSpPr>
          <p:spPr bwMode="auto">
            <a:xfrm>
              <a:off x="1392" y="1651"/>
              <a:ext cx="720" cy="0"/>
            </a:xfrm>
            <a:prstGeom prst="line">
              <a:avLst/>
            </a:prstGeom>
            <a:noFill/>
            <a:ln w="28575">
              <a:solidFill>
                <a:srgbClr val="0000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8250" name="Rectangle 42"/>
            <p:cNvSpPr>
              <a:spLocks noChangeArrowheads="1"/>
            </p:cNvSpPr>
            <p:nvPr/>
          </p:nvSpPr>
          <p:spPr bwMode="auto">
            <a:xfrm>
              <a:off x="1474" y="1555"/>
              <a:ext cx="204" cy="480"/>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4400">
                  <a:solidFill>
                    <a:srgbClr val="000099"/>
                  </a:solidFill>
                  <a:cs typeface="Times New Roman" panose="02020603050405020304" pitchFamily="18" charset="0"/>
                </a:rPr>
                <a:t>.</a:t>
              </a:r>
            </a:p>
          </p:txBody>
        </p:sp>
        <p:sp>
          <p:nvSpPr>
            <p:cNvPr id="478251" name="Rectangle 43"/>
            <p:cNvSpPr>
              <a:spLocks noChangeArrowheads="1"/>
            </p:cNvSpPr>
            <p:nvPr/>
          </p:nvSpPr>
          <p:spPr bwMode="auto">
            <a:xfrm>
              <a:off x="2386" y="1555"/>
              <a:ext cx="204" cy="480"/>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4400">
                  <a:solidFill>
                    <a:srgbClr val="000099"/>
                  </a:solidFill>
                  <a:cs typeface="Times New Roman" panose="02020603050405020304" pitchFamily="18" charset="0"/>
                </a:rPr>
                <a:t>.</a:t>
              </a:r>
            </a:p>
          </p:txBody>
        </p:sp>
        <p:sp>
          <p:nvSpPr>
            <p:cNvPr id="478252" name="Line 44"/>
            <p:cNvSpPr>
              <a:spLocks noChangeShapeType="1"/>
            </p:cNvSpPr>
            <p:nvPr/>
          </p:nvSpPr>
          <p:spPr bwMode="auto">
            <a:xfrm>
              <a:off x="2256" y="1651"/>
              <a:ext cx="768" cy="0"/>
            </a:xfrm>
            <a:prstGeom prst="line">
              <a:avLst/>
            </a:prstGeom>
            <a:noFill/>
            <a:ln w="28575">
              <a:solidFill>
                <a:srgbClr val="0000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sp>
        <p:nvSpPr>
          <p:cNvPr id="478253" name="AutoShape 45"/>
          <p:cNvSpPr>
            <a:spLocks noChangeArrowheads="1"/>
          </p:cNvSpPr>
          <p:nvPr/>
        </p:nvSpPr>
        <p:spPr bwMode="auto">
          <a:xfrm>
            <a:off x="5791200" y="3657600"/>
            <a:ext cx="304800" cy="914400"/>
          </a:xfrm>
          <a:prstGeom prst="curvedLeftArrow">
            <a:avLst>
              <a:gd name="adj1" fmla="val 60000"/>
              <a:gd name="adj2" fmla="val 120000"/>
              <a:gd name="adj3" fmla="val 33333"/>
            </a:avLst>
          </a:prstGeom>
          <a:gradFill rotWithShape="0">
            <a:gsLst>
              <a:gs pos="0">
                <a:srgbClr val="99CC00"/>
              </a:gs>
              <a:gs pos="100000">
                <a:srgbClr val="CC0000"/>
              </a:gs>
            </a:gsLst>
            <a:lin ang="5400000" scaled="1"/>
          </a:gradFill>
          <a:ln w="9525">
            <a:solidFill>
              <a:srgbClr val="0000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09079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78232"/>
                                        </p:tgtEl>
                                        <p:attrNameLst>
                                          <p:attrName>style.visibility</p:attrName>
                                        </p:attrNameLst>
                                      </p:cBhvr>
                                      <p:to>
                                        <p:strVal val="visible"/>
                                      </p:to>
                                    </p:set>
                                    <p:animEffect transition="in" filter="wipe(up)">
                                      <p:cBhvr>
                                        <p:cTn id="17" dur="500"/>
                                        <p:tgtEl>
                                          <p:spTgt spid="478232"/>
                                        </p:tgtEl>
                                      </p:cBhvr>
                                    </p:animEffect>
                                  </p:childTnLst>
                                </p:cTn>
                              </p:par>
                            </p:childTnLst>
                          </p:cTn>
                        </p:par>
                        <p:par>
                          <p:cTn id="18" fill="hold" nodeType="afterGroup">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478233"/>
                                        </p:tgtEl>
                                        <p:attrNameLst>
                                          <p:attrName>style.visibility</p:attrName>
                                        </p:attrNameLst>
                                      </p:cBhvr>
                                      <p:to>
                                        <p:strVal val="visible"/>
                                      </p:to>
                                    </p:set>
                                    <p:animEffect transition="in" filter="wipe(left)">
                                      <p:cBhvr>
                                        <p:cTn id="21" dur="500"/>
                                        <p:tgtEl>
                                          <p:spTgt spid="47823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478253"/>
                                        </p:tgtEl>
                                        <p:attrNameLst>
                                          <p:attrName>style.visibility</p:attrName>
                                        </p:attrNameLst>
                                      </p:cBhvr>
                                      <p:to>
                                        <p:strVal val="visible"/>
                                      </p:to>
                                    </p:set>
                                    <p:animEffect transition="in" filter="wipe(up)">
                                      <p:cBhvr>
                                        <p:cTn id="31" dur="500"/>
                                        <p:tgtEl>
                                          <p:spTgt spid="478253"/>
                                        </p:tgtEl>
                                      </p:cBhvr>
                                    </p:animEffect>
                                  </p:childTnLst>
                                </p:cTn>
                              </p:par>
                            </p:childTnLst>
                          </p:cTn>
                        </p:par>
                        <p:par>
                          <p:cTn id="32" fill="hold" nodeType="afterGroup">
                            <p:stCondLst>
                              <p:cond delay="500"/>
                            </p:stCondLst>
                            <p:childTnLst>
                              <p:par>
                                <p:cTn id="33" presetID="22" presetClass="entr" presetSubtype="8"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78242"/>
                                        </p:tgtEl>
                                        <p:attrNameLst>
                                          <p:attrName>style.visibility</p:attrName>
                                        </p:attrNameLst>
                                      </p:cBhvr>
                                      <p:to>
                                        <p:strVal val="visible"/>
                                      </p:to>
                                    </p:set>
                                    <p:animEffect transition="in" filter="wipe(left)">
                                      <p:cBhvr>
                                        <p:cTn id="40" dur="500"/>
                                        <p:tgtEl>
                                          <p:spTgt spid="478242"/>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wipe(left)">
                                      <p:cBhvr>
                                        <p:cTn id="4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8232" grpId="0" animBg="1"/>
      <p:bldP spid="478233" grpId="0" animBg="1" autoUpdateAnimBg="0"/>
      <p:bldP spid="478242" grpId="0" animBg="1" autoUpdateAnimBg="0"/>
      <p:bldP spid="47825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Rectangle 2"/>
          <p:cNvSpPr>
            <a:spLocks noChangeArrowheads="1"/>
          </p:cNvSpPr>
          <p:nvPr/>
        </p:nvSpPr>
        <p:spPr bwMode="auto">
          <a:xfrm>
            <a:off x="723900" y="870641"/>
            <a:ext cx="2921000" cy="519113"/>
          </a:xfrm>
          <a:prstGeom prst="rect">
            <a:avLst/>
          </a:prstGeom>
          <a:noFill/>
          <a:ln w="9525">
            <a:noFill/>
            <a:miter lim="800000"/>
            <a:headEnd/>
            <a:tailEnd/>
          </a:ln>
        </p:spPr>
        <p:txBody>
          <a:bodyPr wrap="none">
            <a:spAutoFit/>
          </a:bodyPr>
          <a:lstStyle/>
          <a:p>
            <a:pPr>
              <a:spcBef>
                <a:spcPct val="50000"/>
              </a:spcBef>
              <a:defRPr/>
            </a:pPr>
            <a:r>
              <a:rPr lang="en-US" altLang="zh-CN" sz="2800" b="1" dirty="0">
                <a:solidFill>
                  <a:srgbClr val="006600"/>
                </a:solidFill>
                <a:latin typeface="Times New Roman" panose="02020603050405020304" pitchFamily="18" charset="0"/>
                <a:cs typeface="Times New Roman" panose="02020603050405020304" pitchFamily="18" charset="0"/>
              </a:rPr>
              <a:t> (3) </a:t>
            </a:r>
            <a:r>
              <a:rPr lang="zh-CN" altLang="en-US" sz="2800" b="1" dirty="0">
                <a:solidFill>
                  <a:srgbClr val="006600"/>
                </a:solidFill>
                <a:latin typeface="Times New Roman" panose="02020603050405020304" pitchFamily="18" charset="0"/>
                <a:cs typeface="Times New Roman" panose="02020603050405020304" pitchFamily="18" charset="0"/>
              </a:rPr>
              <a:t>列逻辑状态表</a:t>
            </a:r>
          </a:p>
        </p:txBody>
      </p:sp>
      <p:grpSp>
        <p:nvGrpSpPr>
          <p:cNvPr id="2" name="Group 3"/>
          <p:cNvGrpSpPr>
            <a:grpSpLocks/>
          </p:cNvGrpSpPr>
          <p:nvPr/>
        </p:nvGrpSpPr>
        <p:grpSpPr bwMode="auto">
          <a:xfrm>
            <a:off x="4375149" y="1099241"/>
            <a:ext cx="2251075" cy="1147763"/>
            <a:chOff x="2640" y="240"/>
            <a:chExt cx="1418" cy="723"/>
          </a:xfrm>
        </p:grpSpPr>
        <p:sp>
          <p:nvSpPr>
            <p:cNvPr id="479236" name="Rectangle 4"/>
            <p:cNvSpPr>
              <a:spLocks noChangeArrowheads="1"/>
            </p:cNvSpPr>
            <p:nvPr/>
          </p:nvSpPr>
          <p:spPr bwMode="auto">
            <a:xfrm>
              <a:off x="2640" y="240"/>
              <a:ext cx="1418" cy="368"/>
            </a:xfrm>
            <a:prstGeom prst="rect">
              <a:avLst/>
            </a:prstGeom>
            <a:noFill/>
            <a:ln w="9525">
              <a:noFill/>
              <a:miter lim="800000"/>
              <a:headEnd/>
              <a:tailEnd/>
            </a:ln>
          </p:spPr>
          <p:txBody>
            <a:bodyPr wrap="none">
              <a:spAutoFit/>
            </a:bodyPr>
            <a:lstStyle/>
            <a:p>
              <a:pPr>
                <a:spcBef>
                  <a:spcPct val="50000"/>
                </a:spcBef>
                <a:defRPr/>
              </a:pPr>
              <a:r>
                <a:rPr lang="en-US" altLang="zh-CN" sz="3200" b="1">
                  <a:solidFill>
                    <a:srgbClr val="FF3300"/>
                  </a:solidFill>
                  <a:latin typeface="Times New Roman" panose="02020603050405020304" pitchFamily="18" charset="0"/>
                  <a:cs typeface="Times New Roman" panose="02020603050405020304" pitchFamily="18" charset="0"/>
                </a:rPr>
                <a:t>Y= </a:t>
              </a:r>
              <a:r>
                <a:rPr lang="en-US" altLang="zh-CN" sz="3200" b="1" i="1">
                  <a:solidFill>
                    <a:srgbClr val="FF3300"/>
                  </a:solidFill>
                  <a:latin typeface="Times New Roman" panose="02020603050405020304" pitchFamily="18" charset="0"/>
                  <a:cs typeface="Times New Roman" panose="02020603050405020304" pitchFamily="18" charset="0"/>
                </a:rPr>
                <a:t>AB +AB</a:t>
              </a:r>
              <a:endParaRPr lang="en-US" altLang="zh-CN" sz="3600" b="1">
                <a:solidFill>
                  <a:srgbClr val="FF3300"/>
                </a:solidFill>
                <a:latin typeface="Times New Roman" panose="02020603050405020304" pitchFamily="18" charset="0"/>
                <a:cs typeface="Times New Roman" panose="02020603050405020304" pitchFamily="18" charset="0"/>
              </a:endParaRPr>
            </a:p>
          </p:txBody>
        </p:sp>
        <p:sp>
          <p:nvSpPr>
            <p:cNvPr id="479237" name="Line 5"/>
            <p:cNvSpPr>
              <a:spLocks noChangeShapeType="1"/>
            </p:cNvSpPr>
            <p:nvPr/>
          </p:nvSpPr>
          <p:spPr bwMode="auto">
            <a:xfrm>
              <a:off x="3264" y="288"/>
              <a:ext cx="192" cy="0"/>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79238" name="Line 6"/>
            <p:cNvSpPr>
              <a:spLocks noChangeShapeType="1"/>
            </p:cNvSpPr>
            <p:nvPr/>
          </p:nvSpPr>
          <p:spPr bwMode="auto">
            <a:xfrm>
              <a:off x="3648" y="278"/>
              <a:ext cx="144" cy="0"/>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102435" name="Rectangle 7"/>
            <p:cNvSpPr>
              <a:spLocks noChangeArrowheads="1"/>
            </p:cNvSpPr>
            <p:nvPr/>
          </p:nvSpPr>
          <p:spPr bwMode="auto">
            <a:xfrm>
              <a:off x="2784" y="595"/>
              <a:ext cx="853" cy="368"/>
            </a:xfrm>
            <a:prstGeom prst="rect">
              <a:avLst/>
            </a:prstGeom>
            <a:noFill/>
            <a:ln w="9525">
              <a:noFill/>
              <a:miter lim="800000"/>
              <a:headEnd/>
              <a:tailEnd/>
            </a:ln>
          </p:spPr>
          <p:txBody>
            <a:bodyPr wrap="none">
              <a:spAutoFit/>
            </a:bodyPr>
            <a:lstStyle/>
            <a:p>
              <a:pPr>
                <a:spcBef>
                  <a:spcPct val="50000"/>
                </a:spcBef>
                <a:defRPr/>
              </a:pPr>
              <a:r>
                <a:rPr lang="en-US" altLang="zh-CN" sz="3200" b="1">
                  <a:solidFill>
                    <a:srgbClr val="FF3300"/>
                  </a:solidFill>
                  <a:latin typeface="Times New Roman" panose="02020603050405020304" pitchFamily="18" charset="0"/>
                  <a:cs typeface="Times New Roman" panose="02020603050405020304" pitchFamily="18" charset="0"/>
                </a:rPr>
                <a:t>=</a:t>
              </a:r>
              <a:r>
                <a:rPr lang="en-US" altLang="zh-CN" sz="3200" b="1" i="1">
                  <a:solidFill>
                    <a:srgbClr val="FF3300"/>
                  </a:solidFill>
                  <a:latin typeface="Times New Roman" panose="02020603050405020304" pitchFamily="18" charset="0"/>
                  <a:cs typeface="Times New Roman" panose="02020603050405020304" pitchFamily="18" charset="0"/>
                </a:rPr>
                <a:t>A    B</a:t>
              </a:r>
              <a:endParaRPr lang="en-US" altLang="zh-CN" sz="3200" b="1" i="1">
                <a:solidFill>
                  <a:schemeClr val="bg1"/>
                </a:solidFill>
                <a:latin typeface="Times New Roman" panose="02020603050405020304" pitchFamily="18" charset="0"/>
                <a:cs typeface="Times New Roman" panose="02020603050405020304" pitchFamily="18" charset="0"/>
              </a:endParaRPr>
            </a:p>
          </p:txBody>
        </p:sp>
        <p:sp>
          <p:nvSpPr>
            <p:cNvPr id="479240" name="AutoShape 8"/>
            <p:cNvSpPr>
              <a:spLocks noChangeArrowheads="1"/>
            </p:cNvSpPr>
            <p:nvPr/>
          </p:nvSpPr>
          <p:spPr bwMode="auto">
            <a:xfrm>
              <a:off x="3168" y="691"/>
              <a:ext cx="192" cy="192"/>
            </a:xfrm>
            <a:prstGeom prst="flowChartOr">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sp>
        <p:nvSpPr>
          <p:cNvPr id="479241" name="AutoShape 9"/>
          <p:cNvSpPr>
            <a:spLocks noChangeArrowheads="1"/>
          </p:cNvSpPr>
          <p:nvPr/>
        </p:nvSpPr>
        <p:spPr bwMode="auto">
          <a:xfrm>
            <a:off x="7016750" y="2000941"/>
            <a:ext cx="1731963" cy="806450"/>
          </a:xfrm>
          <a:prstGeom prst="cloudCallout">
            <a:avLst>
              <a:gd name="adj1" fmla="val -109394"/>
              <a:gd name="adj2" fmla="val -58463"/>
            </a:avLst>
          </a:prstGeom>
          <a:solidFill>
            <a:srgbClr val="FFFFCC"/>
          </a:solidFill>
          <a:ln w="28575">
            <a:solidFill>
              <a:srgbClr val="006600"/>
            </a:solidFill>
            <a:round/>
            <a:headEnd/>
            <a:tailEnd/>
          </a:ln>
          <a:effectLst/>
        </p:spPr>
        <p:txBody>
          <a:bodyPr wrap="none" anchor="ctr"/>
          <a:lstStyle/>
          <a:p>
            <a:pPr algn="ctr">
              <a:spcBef>
                <a:spcPct val="50000"/>
              </a:spcBef>
              <a:defRPr/>
            </a:pPr>
            <a:r>
              <a:rPr lang="zh-CN" altLang="en-US" sz="2400" b="1">
                <a:solidFill>
                  <a:srgbClr val="CC0000"/>
                </a:solidFill>
                <a:latin typeface="Times New Roman" panose="02020603050405020304" pitchFamily="18" charset="0"/>
                <a:cs typeface="Times New Roman" panose="02020603050405020304" pitchFamily="18" charset="0"/>
              </a:rPr>
              <a:t>逻辑式</a:t>
            </a:r>
          </a:p>
        </p:txBody>
      </p:sp>
      <p:grpSp>
        <p:nvGrpSpPr>
          <p:cNvPr id="3" name="Group 10"/>
          <p:cNvGrpSpPr>
            <a:grpSpLocks/>
          </p:cNvGrpSpPr>
          <p:nvPr/>
        </p:nvGrpSpPr>
        <p:grpSpPr bwMode="auto">
          <a:xfrm>
            <a:off x="609600" y="4223441"/>
            <a:ext cx="7315200" cy="1752600"/>
            <a:chOff x="384" y="2592"/>
            <a:chExt cx="4608" cy="1104"/>
          </a:xfrm>
        </p:grpSpPr>
        <p:sp>
          <p:nvSpPr>
            <p:cNvPr id="479243" name="Rectangle 11"/>
            <p:cNvSpPr>
              <a:spLocks noChangeArrowheads="1"/>
            </p:cNvSpPr>
            <p:nvPr/>
          </p:nvSpPr>
          <p:spPr bwMode="auto">
            <a:xfrm>
              <a:off x="384" y="2592"/>
              <a:ext cx="4608" cy="1081"/>
            </a:xfrm>
            <a:prstGeom prst="rect">
              <a:avLst/>
            </a:prstGeom>
            <a:noFill/>
            <a:ln w="9525">
              <a:noFill/>
              <a:miter lim="800000"/>
              <a:headEnd/>
              <a:tailEnd/>
            </a:ln>
            <a:effectLst/>
          </p:spPr>
          <p:txBody>
            <a:bodyPr>
              <a:spAutoFit/>
            </a:bodyPr>
            <a:lstStyle/>
            <a:p>
              <a:pPr>
                <a:spcBef>
                  <a:spcPct val="40000"/>
                </a:spcBef>
                <a:defRPr/>
              </a:pPr>
              <a:r>
                <a:rPr lang="en-US" altLang="zh-CN" sz="2800" b="1">
                  <a:solidFill>
                    <a:srgbClr val="006600"/>
                  </a:solidFill>
                  <a:latin typeface="Times New Roman" panose="02020603050405020304" pitchFamily="18" charset="0"/>
                  <a:cs typeface="Times New Roman" panose="02020603050405020304" pitchFamily="18" charset="0"/>
                </a:rPr>
                <a:t> (4)  </a:t>
              </a:r>
              <a:r>
                <a:rPr lang="zh-CN" altLang="en-US" sz="2800" b="1">
                  <a:solidFill>
                    <a:srgbClr val="006600"/>
                  </a:solidFill>
                  <a:latin typeface="Times New Roman" panose="02020603050405020304" pitchFamily="18" charset="0"/>
                  <a:cs typeface="Times New Roman" panose="02020603050405020304" pitchFamily="18" charset="0"/>
                </a:rPr>
                <a:t>分析逻辑功能</a:t>
              </a:r>
            </a:p>
            <a:p>
              <a:pPr>
                <a:spcBef>
                  <a:spcPct val="40000"/>
                </a:spcBef>
                <a:defRPr/>
              </a:pPr>
              <a:r>
                <a:rPr lang="zh-CN" altLang="en-US" sz="2800" b="1">
                  <a:latin typeface="Times New Roman" panose="02020603050405020304" pitchFamily="18" charset="0"/>
                  <a:cs typeface="Times New Roman" panose="02020603050405020304" pitchFamily="18" charset="0"/>
                </a:rPr>
                <a:t>   输入</a:t>
              </a:r>
              <a:r>
                <a:rPr lang="zh-CN" altLang="en-US" sz="2800" b="1">
                  <a:solidFill>
                    <a:srgbClr val="FF3300"/>
                  </a:solidFill>
                  <a:latin typeface="Times New Roman" panose="02020603050405020304" pitchFamily="18" charset="0"/>
                  <a:cs typeface="Times New Roman" panose="02020603050405020304" pitchFamily="18" charset="0"/>
                </a:rPr>
                <a:t>相同</a:t>
              </a:r>
              <a:r>
                <a:rPr lang="zh-CN" altLang="en-US" sz="2800" b="1">
                  <a:latin typeface="Times New Roman" panose="02020603050405020304" pitchFamily="18" charset="0"/>
                  <a:cs typeface="Times New Roman" panose="02020603050405020304" pitchFamily="18" charset="0"/>
                </a:rPr>
                <a:t>输出为 </a:t>
              </a:r>
              <a:r>
                <a:rPr lang="en-US" altLang="zh-CN" sz="2800" b="1">
                  <a:solidFill>
                    <a:srgbClr val="FF3300"/>
                  </a:solidFill>
                  <a:latin typeface="Times New Roman" panose="02020603050405020304" pitchFamily="18" charset="0"/>
                  <a:cs typeface="Times New Roman" panose="02020603050405020304" pitchFamily="18" charset="0"/>
                </a:rPr>
                <a:t>0 </a:t>
              </a:r>
              <a:r>
                <a:rPr lang="zh-CN" altLang="en-US" sz="2800" b="1">
                  <a:solidFill>
                    <a:srgbClr val="FF3300"/>
                  </a:solidFill>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输入</a:t>
              </a:r>
              <a:r>
                <a:rPr lang="zh-CN" altLang="en-US" sz="2800" b="1">
                  <a:solidFill>
                    <a:srgbClr val="FF3300"/>
                  </a:solidFill>
                  <a:latin typeface="Times New Roman" panose="02020603050405020304" pitchFamily="18" charset="0"/>
                  <a:cs typeface="Times New Roman" panose="02020603050405020304" pitchFamily="18" charset="0"/>
                </a:rPr>
                <a:t>相异</a:t>
              </a:r>
              <a:r>
                <a:rPr lang="zh-CN" altLang="en-US" sz="2800" b="1">
                  <a:latin typeface="Times New Roman" panose="02020603050405020304" pitchFamily="18" charset="0"/>
                  <a:cs typeface="Times New Roman" panose="02020603050405020304" pitchFamily="18" charset="0"/>
                </a:rPr>
                <a:t>输出为</a:t>
              </a:r>
              <a:r>
                <a:rPr lang="zh-CN" altLang="en-US" sz="2800" b="1">
                  <a:solidFill>
                    <a:srgbClr val="FF3300"/>
                  </a:solidFill>
                  <a:latin typeface="Times New Roman" panose="02020603050405020304" pitchFamily="18" charset="0"/>
                  <a:cs typeface="Times New Roman" panose="02020603050405020304" pitchFamily="18" charset="0"/>
                </a:rPr>
                <a:t> </a:t>
              </a:r>
              <a:r>
                <a:rPr lang="en-US" altLang="zh-CN" sz="2800" b="1">
                  <a:solidFill>
                    <a:srgbClr val="FF3300"/>
                  </a:solidFill>
                  <a:latin typeface="Times New Roman" panose="02020603050405020304" pitchFamily="18" charset="0"/>
                  <a:cs typeface="Times New Roman" panose="02020603050405020304" pitchFamily="18" charset="0"/>
                </a:rPr>
                <a:t>1 </a:t>
              </a:r>
              <a:r>
                <a:rPr lang="zh-CN" altLang="en-US" sz="2800" b="1">
                  <a:solidFill>
                    <a:srgbClr val="FF3300"/>
                  </a:solidFill>
                  <a:latin typeface="Times New Roman" panose="02020603050405020304" pitchFamily="18" charset="0"/>
                  <a:cs typeface="Times New Roman" panose="02020603050405020304" pitchFamily="18" charset="0"/>
                </a:rPr>
                <a:t>，</a:t>
              </a:r>
              <a:endParaRPr lang="zh-CN" altLang="en-US" sz="2800" b="1">
                <a:solidFill>
                  <a:schemeClr val="accent2"/>
                </a:solidFill>
                <a:latin typeface="Times New Roman" panose="02020603050405020304" pitchFamily="18" charset="0"/>
                <a:cs typeface="Times New Roman" panose="02020603050405020304" pitchFamily="18" charset="0"/>
              </a:endParaRPr>
            </a:p>
            <a:p>
              <a:pPr>
                <a:spcBef>
                  <a:spcPct val="40000"/>
                </a:spcBef>
                <a:defRPr/>
              </a:pPr>
              <a:r>
                <a:rPr lang="zh-CN" altLang="en-US" sz="2800" b="1">
                  <a:latin typeface="Times New Roman" panose="02020603050405020304" pitchFamily="18" charset="0"/>
                  <a:cs typeface="Times New Roman" panose="02020603050405020304" pitchFamily="18" charset="0"/>
                </a:rPr>
                <a:t>称为</a:t>
              </a:r>
              <a:r>
                <a:rPr lang="zh-CN" altLang="en-US" sz="2800" b="1">
                  <a:solidFill>
                    <a:srgbClr val="FF0000"/>
                  </a:solidFill>
                  <a:latin typeface="Times New Roman" panose="02020603050405020304" pitchFamily="18" charset="0"/>
                  <a:cs typeface="Times New Roman" panose="02020603050405020304" pitchFamily="18" charset="0"/>
                </a:rPr>
                <a:t> 异或逻辑</a:t>
              </a:r>
              <a:r>
                <a:rPr lang="zh-CN" altLang="en-US" sz="2800" b="1">
                  <a:latin typeface="Times New Roman" panose="02020603050405020304" pitchFamily="18" charset="0"/>
                  <a:cs typeface="Times New Roman" panose="02020603050405020304" pitchFamily="18" charset="0"/>
                </a:rPr>
                <a:t>关系。这种电路称异或门。</a:t>
              </a:r>
            </a:p>
          </p:txBody>
        </p:sp>
        <p:sp>
          <p:nvSpPr>
            <p:cNvPr id="479244" name="Line 12"/>
            <p:cNvSpPr>
              <a:spLocks noChangeShapeType="1"/>
            </p:cNvSpPr>
            <p:nvPr/>
          </p:nvSpPr>
          <p:spPr bwMode="auto">
            <a:xfrm>
              <a:off x="480" y="3696"/>
              <a:ext cx="4368" cy="0"/>
            </a:xfrm>
            <a:prstGeom prst="line">
              <a:avLst/>
            </a:prstGeom>
            <a:noFill/>
            <a:ln w="38100" cap="sq">
              <a:solidFill>
                <a:srgbClr val="FF0000"/>
              </a:solidFill>
              <a:round/>
              <a:headEnd/>
              <a:tailEnd/>
            </a:ln>
            <a:effectLst/>
          </p:spPr>
          <p:txBody>
            <a:bodyPr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grpSp>
      <p:sp>
        <p:nvSpPr>
          <p:cNvPr id="479254" name="Rectangle 22"/>
          <p:cNvSpPr>
            <a:spLocks noChangeArrowheads="1"/>
          </p:cNvSpPr>
          <p:nvPr/>
        </p:nvSpPr>
        <p:spPr bwMode="auto">
          <a:xfrm>
            <a:off x="5292725" y="3766241"/>
            <a:ext cx="1828800" cy="461665"/>
          </a:xfrm>
          <a:prstGeom prst="rect">
            <a:avLst/>
          </a:prstGeom>
          <a:noFill/>
          <a:ln w="9525">
            <a:noFill/>
            <a:miter lim="800000"/>
            <a:headEnd/>
            <a:tailEnd/>
          </a:ln>
          <a:effectLst/>
        </p:spPr>
        <p:txBody>
          <a:bodyPr>
            <a:spAutoFit/>
          </a:bodyPr>
          <a:lstStyle/>
          <a:p>
            <a:pPr>
              <a:spcBef>
                <a:spcPct val="50000"/>
              </a:spcBef>
              <a:defRPr/>
            </a:pPr>
            <a:r>
              <a:rPr lang="en-US" altLang="zh-CN" sz="2400" b="1">
                <a:solidFill>
                  <a:srgbClr val="000099"/>
                </a:solidFill>
                <a:latin typeface="Times New Roman" panose="02020603050405020304" pitchFamily="18" charset="0"/>
                <a:cs typeface="Times New Roman" panose="02020603050405020304" pitchFamily="18" charset="0"/>
              </a:rPr>
              <a:t> </a:t>
            </a:r>
            <a:r>
              <a:rPr lang="zh-CN" altLang="en-US" sz="2400" b="1">
                <a:solidFill>
                  <a:srgbClr val="000099"/>
                </a:solidFill>
                <a:latin typeface="Times New Roman" panose="02020603050405020304" pitchFamily="18" charset="0"/>
                <a:cs typeface="Times New Roman" panose="02020603050405020304" pitchFamily="18" charset="0"/>
              </a:rPr>
              <a:t>逻辑符号</a:t>
            </a:r>
          </a:p>
        </p:txBody>
      </p:sp>
      <p:pic>
        <p:nvPicPr>
          <p:cNvPr id="479283" name="Picture 51" descr="图片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6100" y="2580379"/>
            <a:ext cx="3195638" cy="11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7" descr="C:\Users\Administrator\Desktop\图片15.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0125" y="1494529"/>
            <a:ext cx="2713038" cy="261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52749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79241"/>
                                        </p:tgtEl>
                                        <p:attrNameLst>
                                          <p:attrName>style.visibility</p:attrName>
                                        </p:attrNameLst>
                                      </p:cBhvr>
                                      <p:to>
                                        <p:strVal val="visible"/>
                                      </p:to>
                                    </p:set>
                                    <p:animEffect transition="in" filter="wipe(down)">
                                      <p:cBhvr>
                                        <p:cTn id="22" dur="500"/>
                                        <p:tgtEl>
                                          <p:spTgt spid="47924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479283"/>
                                        </p:tgtEl>
                                        <p:attrNameLst>
                                          <p:attrName>style.visibility</p:attrName>
                                        </p:attrNameLst>
                                      </p:cBhvr>
                                      <p:to>
                                        <p:strVal val="visible"/>
                                      </p:to>
                                    </p:set>
                                    <p:animEffect transition="in" filter="wipe(left)">
                                      <p:cBhvr>
                                        <p:cTn id="27" dur="1000"/>
                                        <p:tgtEl>
                                          <p:spTgt spid="479283"/>
                                        </p:tgtEl>
                                      </p:cBhvr>
                                    </p:animEffect>
                                  </p:childTnLst>
                                </p:cTn>
                              </p:par>
                            </p:childTnLst>
                          </p:cTn>
                        </p:par>
                        <p:par>
                          <p:cTn id="28" fill="hold" nodeType="afterGroup">
                            <p:stCondLst>
                              <p:cond delay="1000"/>
                            </p:stCondLst>
                            <p:childTnLst>
                              <p:par>
                                <p:cTn id="29" presetID="22" presetClass="entr" presetSubtype="8" fill="hold" grpId="0" nodeType="afterEffect">
                                  <p:stCondLst>
                                    <p:cond delay="0"/>
                                  </p:stCondLst>
                                  <p:childTnLst>
                                    <p:set>
                                      <p:cBhvr>
                                        <p:cTn id="30" dur="1" fill="hold">
                                          <p:stCondLst>
                                            <p:cond delay="0"/>
                                          </p:stCondLst>
                                        </p:cTn>
                                        <p:tgtEl>
                                          <p:spTgt spid="479254"/>
                                        </p:tgtEl>
                                        <p:attrNameLst>
                                          <p:attrName>style.visibility</p:attrName>
                                        </p:attrNameLst>
                                      </p:cBhvr>
                                      <p:to>
                                        <p:strVal val="visible"/>
                                      </p:to>
                                    </p:set>
                                    <p:animEffect transition="in" filter="wipe(left)">
                                      <p:cBhvr>
                                        <p:cTn id="31" dur="1000"/>
                                        <p:tgtEl>
                                          <p:spTgt spid="479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9241" grpId="0" animBg="1" autoUpdateAnimBg="0"/>
      <p:bldP spid="47925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2"/>
          <p:cNvSpPr>
            <a:spLocks noChangeArrowheads="1"/>
          </p:cNvSpPr>
          <p:nvPr/>
        </p:nvSpPr>
        <p:spPr bwMode="auto">
          <a:xfrm>
            <a:off x="877888" y="5410200"/>
            <a:ext cx="2474912" cy="519113"/>
          </a:xfrm>
          <a:prstGeom prst="rect">
            <a:avLst/>
          </a:prstGeom>
          <a:noFill/>
          <a:ln w="9525">
            <a:noFill/>
            <a:miter lim="800000"/>
            <a:headEnd/>
            <a:tailEnd/>
          </a:ln>
        </p:spPr>
        <p:txBody>
          <a:bodyPr wrap="none">
            <a:spAutoFit/>
          </a:bodyPr>
          <a:lstStyle/>
          <a:p>
            <a:pPr>
              <a:defRPr/>
            </a:pPr>
            <a:r>
              <a:rPr lang="en-US" altLang="zh-CN" sz="2800" b="1">
                <a:latin typeface="Times New Roman" panose="02020603050405020304" pitchFamily="18" charset="0"/>
                <a:cs typeface="Times New Roman" panose="02020603050405020304" pitchFamily="18" charset="0"/>
              </a:rPr>
              <a:t>(1) </a:t>
            </a:r>
            <a:r>
              <a:rPr lang="zh-CN" altLang="en-US" sz="2800" b="1">
                <a:latin typeface="Times New Roman" panose="02020603050405020304" pitchFamily="18" charset="0"/>
                <a:cs typeface="Times New Roman" panose="02020603050405020304" pitchFamily="18" charset="0"/>
              </a:rPr>
              <a:t>写出逻辑式</a:t>
            </a:r>
          </a:p>
        </p:txBody>
      </p:sp>
      <p:sp>
        <p:nvSpPr>
          <p:cNvPr id="480259" name="Rectangle 3"/>
          <p:cNvSpPr>
            <a:spLocks noChangeArrowheads="1"/>
          </p:cNvSpPr>
          <p:nvPr/>
        </p:nvSpPr>
        <p:spPr bwMode="auto">
          <a:xfrm>
            <a:off x="762000" y="504825"/>
            <a:ext cx="4379913" cy="519113"/>
          </a:xfrm>
          <a:prstGeom prst="rect">
            <a:avLst/>
          </a:prstGeom>
          <a:noFill/>
          <a:ln w="9525">
            <a:noFill/>
            <a:miter lim="800000"/>
            <a:headEnd/>
            <a:tailEnd/>
          </a:ln>
        </p:spPr>
        <p:txBody>
          <a:bodyPr wrap="none">
            <a:spAutoFit/>
          </a:bodyPr>
          <a:lstStyle/>
          <a:p>
            <a:pPr>
              <a:defRPr/>
            </a:pPr>
            <a:r>
              <a:rPr lang="zh-CN" altLang="en-US" sz="2800" b="1">
                <a:solidFill>
                  <a:srgbClr val="FF0000"/>
                </a:solidFill>
                <a:latin typeface="Times New Roman" panose="02020603050405020304" pitchFamily="18" charset="0"/>
                <a:cs typeface="Times New Roman" panose="02020603050405020304" pitchFamily="18" charset="0"/>
              </a:rPr>
              <a:t>例 </a:t>
            </a:r>
            <a:r>
              <a:rPr lang="en-US" altLang="zh-CN" sz="2800" b="1">
                <a:solidFill>
                  <a:srgbClr val="FF0000"/>
                </a:solidFill>
                <a:latin typeface="Times New Roman" panose="02020603050405020304" pitchFamily="18" charset="0"/>
                <a:cs typeface="Times New Roman" panose="02020603050405020304" pitchFamily="18" charset="0"/>
              </a:rPr>
              <a:t>2</a:t>
            </a:r>
            <a:r>
              <a:rPr lang="zh-CN" altLang="en-US" sz="2800" b="1">
                <a:solidFill>
                  <a:srgbClr val="FF0000"/>
                </a:solidFill>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分析下图的逻辑功能</a:t>
            </a:r>
            <a:endParaRPr lang="zh-CN" altLang="en-US" sz="2800" b="1">
              <a:solidFill>
                <a:srgbClr val="000099"/>
              </a:solidFill>
              <a:latin typeface="Times New Roman" panose="02020603050405020304" pitchFamily="18" charset="0"/>
              <a:cs typeface="Times New Roman" panose="02020603050405020304" pitchFamily="18" charset="0"/>
            </a:endParaRPr>
          </a:p>
        </p:txBody>
      </p:sp>
      <p:grpSp>
        <p:nvGrpSpPr>
          <p:cNvPr id="2" name="Group 4"/>
          <p:cNvGrpSpPr>
            <a:grpSpLocks/>
          </p:cNvGrpSpPr>
          <p:nvPr/>
        </p:nvGrpSpPr>
        <p:grpSpPr bwMode="auto">
          <a:xfrm>
            <a:off x="3492500" y="1196975"/>
            <a:ext cx="1143000" cy="823913"/>
            <a:chOff x="3696" y="480"/>
            <a:chExt cx="720" cy="519"/>
          </a:xfrm>
        </p:grpSpPr>
        <p:sp>
          <p:nvSpPr>
            <p:cNvPr id="103455" name="Text Box 5"/>
            <p:cNvSpPr txBox="1">
              <a:spLocks noChangeArrowheads="1"/>
            </p:cNvSpPr>
            <p:nvPr/>
          </p:nvSpPr>
          <p:spPr bwMode="auto">
            <a:xfrm>
              <a:off x="3696" y="672"/>
              <a:ext cx="720" cy="327"/>
            </a:xfrm>
            <a:prstGeom prst="rect">
              <a:avLst/>
            </a:prstGeom>
            <a:noFill/>
            <a:ln w="9525">
              <a:noFill/>
              <a:miter lim="800000"/>
              <a:headEnd/>
              <a:tailEnd/>
            </a:ln>
          </p:spPr>
          <p:txBody>
            <a:bodyPr>
              <a:spAutoFit/>
            </a:bodyPr>
            <a:lstStyle/>
            <a:p>
              <a:pPr>
                <a:spcBef>
                  <a:spcPct val="50000"/>
                </a:spcBef>
                <a:defRPr/>
              </a:pPr>
              <a:r>
                <a:rPr lang="en-US" altLang="zh-CN" sz="2800" b="1" i="1">
                  <a:solidFill>
                    <a:srgbClr val="FF3300"/>
                  </a:solidFill>
                  <a:latin typeface="Times New Roman" panose="02020603050405020304" pitchFamily="18" charset="0"/>
                  <a:cs typeface="Times New Roman" panose="02020603050405020304" pitchFamily="18" charset="0"/>
                </a:rPr>
                <a:t>A </a:t>
              </a:r>
              <a:r>
                <a:rPr lang="en-US" altLang="zh-CN" sz="2800" b="1">
                  <a:solidFill>
                    <a:srgbClr val="FF3300"/>
                  </a:solidFill>
                  <a:latin typeface="Times New Roman" panose="02020603050405020304" pitchFamily="18" charset="0"/>
                  <a:cs typeface="Times New Roman" panose="02020603050405020304" pitchFamily="18" charset="0"/>
                </a:rPr>
                <a:t>  </a:t>
              </a:r>
              <a:r>
                <a:rPr lang="en-US" altLang="zh-CN" sz="2800" b="1" i="1">
                  <a:solidFill>
                    <a:srgbClr val="FF3300"/>
                  </a:solidFill>
                  <a:latin typeface="Times New Roman" panose="02020603050405020304" pitchFamily="18" charset="0"/>
                  <a:cs typeface="Times New Roman" panose="02020603050405020304" pitchFamily="18" charset="0"/>
                </a:rPr>
                <a:t>B</a:t>
              </a:r>
            </a:p>
          </p:txBody>
        </p:sp>
        <p:grpSp>
          <p:nvGrpSpPr>
            <p:cNvPr id="103456" name="Group 6"/>
            <p:cNvGrpSpPr>
              <a:grpSpLocks/>
            </p:cNvGrpSpPr>
            <p:nvPr/>
          </p:nvGrpSpPr>
          <p:grpSpPr bwMode="auto">
            <a:xfrm>
              <a:off x="3744" y="480"/>
              <a:ext cx="480" cy="480"/>
              <a:chOff x="3744" y="480"/>
              <a:chExt cx="480" cy="480"/>
            </a:xfrm>
          </p:grpSpPr>
          <p:sp>
            <p:nvSpPr>
              <p:cNvPr id="103457" name="Text Box 7"/>
              <p:cNvSpPr txBox="1">
                <a:spLocks noChangeArrowheads="1"/>
              </p:cNvSpPr>
              <p:nvPr/>
            </p:nvSpPr>
            <p:spPr bwMode="auto">
              <a:xfrm>
                <a:off x="3888" y="480"/>
                <a:ext cx="192" cy="480"/>
              </a:xfrm>
              <a:prstGeom prst="rect">
                <a:avLst/>
              </a:prstGeom>
              <a:noFill/>
              <a:ln w="9525">
                <a:noFill/>
                <a:miter lim="800000"/>
                <a:headEnd/>
                <a:tailEnd/>
              </a:ln>
            </p:spPr>
            <p:txBody>
              <a:bodyPr>
                <a:spAutoFit/>
              </a:bodyPr>
              <a:lstStyle/>
              <a:p>
                <a:pPr>
                  <a:spcBef>
                    <a:spcPct val="50000"/>
                  </a:spcBef>
                  <a:defRPr/>
                </a:pPr>
                <a:r>
                  <a:rPr lang="en-US" altLang="zh-CN" sz="4400" b="1">
                    <a:solidFill>
                      <a:srgbClr val="FF3300"/>
                    </a:solidFill>
                    <a:latin typeface="Times New Roman" panose="02020603050405020304" pitchFamily="18" charset="0"/>
                    <a:cs typeface="Times New Roman" panose="02020603050405020304" pitchFamily="18" charset="0"/>
                  </a:rPr>
                  <a:t>.</a:t>
                </a:r>
                <a:endParaRPr lang="en-US" altLang="zh-CN" b="1">
                  <a:solidFill>
                    <a:srgbClr val="FFFF00"/>
                  </a:solidFill>
                  <a:latin typeface="Times New Roman" panose="02020603050405020304" pitchFamily="18" charset="0"/>
                  <a:cs typeface="Times New Roman" panose="02020603050405020304" pitchFamily="18" charset="0"/>
                </a:endParaRPr>
              </a:p>
            </p:txBody>
          </p:sp>
          <p:sp>
            <p:nvSpPr>
              <p:cNvPr id="480264" name="Line 8"/>
              <p:cNvSpPr>
                <a:spLocks noChangeShapeType="1"/>
              </p:cNvSpPr>
              <p:nvPr/>
            </p:nvSpPr>
            <p:spPr bwMode="auto">
              <a:xfrm>
                <a:off x="3744" y="720"/>
                <a:ext cx="480" cy="0"/>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grpSp>
        <p:nvGrpSpPr>
          <p:cNvPr id="4" name="Group 9"/>
          <p:cNvGrpSpPr>
            <a:grpSpLocks/>
          </p:cNvGrpSpPr>
          <p:nvPr/>
        </p:nvGrpSpPr>
        <p:grpSpPr bwMode="auto">
          <a:xfrm>
            <a:off x="3352800" y="5043488"/>
            <a:ext cx="2971800" cy="931862"/>
            <a:chOff x="2112" y="3177"/>
            <a:chExt cx="1872" cy="587"/>
          </a:xfrm>
        </p:grpSpPr>
        <p:sp>
          <p:nvSpPr>
            <p:cNvPr id="103447" name="Text Box 10"/>
            <p:cNvSpPr txBox="1">
              <a:spLocks noChangeArrowheads="1"/>
            </p:cNvSpPr>
            <p:nvPr/>
          </p:nvSpPr>
          <p:spPr bwMode="auto">
            <a:xfrm>
              <a:off x="2112" y="3360"/>
              <a:ext cx="1872" cy="404"/>
            </a:xfrm>
            <a:prstGeom prst="rect">
              <a:avLst/>
            </a:prstGeom>
            <a:noFill/>
            <a:ln w="9525">
              <a:noFill/>
              <a:miter lim="800000"/>
              <a:headEnd/>
              <a:tailEnd/>
            </a:ln>
          </p:spPr>
          <p:txBody>
            <a:bodyPr>
              <a:spAutoFit/>
            </a:bodyPr>
            <a:lstStyle/>
            <a:p>
              <a:pPr>
                <a:spcBef>
                  <a:spcPct val="50000"/>
                </a:spcBef>
                <a:defRPr/>
              </a:pPr>
              <a:r>
                <a:rPr lang="en-US" altLang="zh-CN" sz="3200" b="1" i="1">
                  <a:solidFill>
                    <a:srgbClr val="000099"/>
                  </a:solidFill>
                  <a:latin typeface="Times New Roman" panose="02020603050405020304" pitchFamily="18" charset="0"/>
                  <a:cs typeface="Times New Roman" panose="02020603050405020304" pitchFamily="18" charset="0"/>
                </a:rPr>
                <a:t>Y</a:t>
              </a:r>
              <a:r>
                <a:rPr lang="en-US" altLang="zh-CN" sz="3200" b="1">
                  <a:solidFill>
                    <a:srgbClr val="000099"/>
                  </a:solidFill>
                  <a:latin typeface="Times New Roman" panose="02020603050405020304" pitchFamily="18" charset="0"/>
                  <a:cs typeface="Times New Roman" panose="02020603050405020304" pitchFamily="18" charset="0"/>
                </a:rPr>
                <a:t> = </a:t>
              </a:r>
              <a:r>
                <a:rPr lang="en-US" altLang="zh-CN" sz="3200" b="1" i="1">
                  <a:solidFill>
                    <a:srgbClr val="000099"/>
                  </a:solidFill>
                  <a:latin typeface="Times New Roman" panose="02020603050405020304" pitchFamily="18" charset="0"/>
                  <a:cs typeface="Times New Roman" panose="02020603050405020304" pitchFamily="18" charset="0"/>
                </a:rPr>
                <a:t>AB   AB</a:t>
              </a:r>
              <a:r>
                <a:rPr lang="en-US" altLang="zh-CN" sz="3600" b="1">
                  <a:solidFill>
                    <a:srgbClr val="000099"/>
                  </a:solidFill>
                  <a:latin typeface="Times New Roman" panose="02020603050405020304" pitchFamily="18" charset="0"/>
                  <a:cs typeface="Times New Roman" panose="02020603050405020304" pitchFamily="18" charset="0"/>
                </a:rPr>
                <a:t>      </a:t>
              </a:r>
              <a:endParaRPr lang="en-US" altLang="zh-CN" sz="3200" b="1">
                <a:solidFill>
                  <a:srgbClr val="000099"/>
                </a:solidFill>
                <a:latin typeface="Times New Roman" panose="02020603050405020304" pitchFamily="18" charset="0"/>
                <a:cs typeface="Times New Roman" panose="02020603050405020304" pitchFamily="18" charset="0"/>
              </a:endParaRPr>
            </a:p>
          </p:txBody>
        </p:sp>
        <p:grpSp>
          <p:nvGrpSpPr>
            <p:cNvPr id="103448" name="Group 11"/>
            <p:cNvGrpSpPr>
              <a:grpSpLocks/>
            </p:cNvGrpSpPr>
            <p:nvPr/>
          </p:nvGrpSpPr>
          <p:grpSpPr bwMode="auto">
            <a:xfrm>
              <a:off x="2592" y="3312"/>
              <a:ext cx="912" cy="96"/>
              <a:chOff x="3936" y="1536"/>
              <a:chExt cx="912" cy="96"/>
            </a:xfrm>
          </p:grpSpPr>
          <p:sp>
            <p:nvSpPr>
              <p:cNvPr id="480268" name="Line 12"/>
              <p:cNvSpPr>
                <a:spLocks noChangeShapeType="1"/>
              </p:cNvSpPr>
              <p:nvPr/>
            </p:nvSpPr>
            <p:spPr bwMode="auto">
              <a:xfrm>
                <a:off x="3936" y="1632"/>
                <a:ext cx="336" cy="0"/>
              </a:xfrm>
              <a:prstGeom prst="line">
                <a:avLst/>
              </a:prstGeom>
              <a:noFill/>
              <a:ln w="28575">
                <a:solidFill>
                  <a:srgbClr val="0000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80269" name="Line 13"/>
              <p:cNvSpPr>
                <a:spLocks noChangeShapeType="1"/>
              </p:cNvSpPr>
              <p:nvPr/>
            </p:nvSpPr>
            <p:spPr bwMode="auto">
              <a:xfrm>
                <a:off x="4512" y="1584"/>
                <a:ext cx="336" cy="0"/>
              </a:xfrm>
              <a:prstGeom prst="line">
                <a:avLst/>
              </a:prstGeom>
              <a:noFill/>
              <a:ln w="28575">
                <a:solidFill>
                  <a:srgbClr val="0000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80270" name="Line 14"/>
              <p:cNvSpPr>
                <a:spLocks noChangeShapeType="1"/>
              </p:cNvSpPr>
              <p:nvPr/>
            </p:nvSpPr>
            <p:spPr bwMode="auto">
              <a:xfrm>
                <a:off x="4512" y="1632"/>
                <a:ext cx="144" cy="0"/>
              </a:xfrm>
              <a:prstGeom prst="line">
                <a:avLst/>
              </a:prstGeom>
              <a:noFill/>
              <a:ln w="28575">
                <a:solidFill>
                  <a:srgbClr val="0000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80271" name="Line 15"/>
              <p:cNvSpPr>
                <a:spLocks noChangeShapeType="1"/>
              </p:cNvSpPr>
              <p:nvPr/>
            </p:nvSpPr>
            <p:spPr bwMode="auto">
              <a:xfrm>
                <a:off x="4704" y="1632"/>
                <a:ext cx="144" cy="0"/>
              </a:xfrm>
              <a:prstGeom prst="line">
                <a:avLst/>
              </a:prstGeom>
              <a:noFill/>
              <a:ln w="28575">
                <a:solidFill>
                  <a:srgbClr val="0000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80272" name="Line 16"/>
              <p:cNvSpPr>
                <a:spLocks noChangeShapeType="1"/>
              </p:cNvSpPr>
              <p:nvPr/>
            </p:nvSpPr>
            <p:spPr bwMode="auto">
              <a:xfrm>
                <a:off x="3936" y="1536"/>
                <a:ext cx="912" cy="0"/>
              </a:xfrm>
              <a:prstGeom prst="line">
                <a:avLst/>
              </a:prstGeom>
              <a:noFill/>
              <a:ln w="28575">
                <a:solidFill>
                  <a:srgbClr val="0000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sp>
          <p:nvSpPr>
            <p:cNvPr id="103449" name="Text Box 17"/>
            <p:cNvSpPr txBox="1">
              <a:spLocks noChangeArrowheads="1"/>
            </p:cNvSpPr>
            <p:nvPr/>
          </p:nvSpPr>
          <p:spPr bwMode="auto">
            <a:xfrm>
              <a:off x="2928" y="3177"/>
              <a:ext cx="192" cy="519"/>
            </a:xfrm>
            <a:prstGeom prst="rect">
              <a:avLst/>
            </a:prstGeom>
            <a:noFill/>
            <a:ln w="9525">
              <a:noFill/>
              <a:miter lim="800000"/>
              <a:headEnd/>
              <a:tailEnd/>
            </a:ln>
          </p:spPr>
          <p:txBody>
            <a:bodyPr>
              <a:spAutoFit/>
            </a:bodyPr>
            <a:lstStyle/>
            <a:p>
              <a:pPr>
                <a:spcBef>
                  <a:spcPct val="50000"/>
                </a:spcBef>
                <a:defRPr/>
              </a:pPr>
              <a:r>
                <a:rPr lang="en-US" altLang="zh-CN" sz="4800" b="1">
                  <a:solidFill>
                    <a:srgbClr val="000099"/>
                  </a:solidFill>
                  <a:latin typeface="Times New Roman" panose="02020603050405020304" pitchFamily="18" charset="0"/>
                  <a:cs typeface="Times New Roman" panose="02020603050405020304" pitchFamily="18" charset="0"/>
                </a:rPr>
                <a:t>.</a:t>
              </a:r>
              <a:endParaRPr lang="en-US" altLang="zh-CN" b="1">
                <a:solidFill>
                  <a:srgbClr val="000099"/>
                </a:solidFill>
                <a:latin typeface="Times New Roman" panose="02020603050405020304" pitchFamily="18" charset="0"/>
                <a:cs typeface="Times New Roman" panose="02020603050405020304" pitchFamily="18" charset="0"/>
              </a:endParaRPr>
            </a:p>
          </p:txBody>
        </p:sp>
      </p:grpSp>
      <p:grpSp>
        <p:nvGrpSpPr>
          <p:cNvPr id="6" name="Group 18"/>
          <p:cNvGrpSpPr>
            <a:grpSpLocks/>
          </p:cNvGrpSpPr>
          <p:nvPr/>
        </p:nvGrpSpPr>
        <p:grpSpPr bwMode="auto">
          <a:xfrm>
            <a:off x="4787900" y="3455988"/>
            <a:ext cx="1008063" cy="519112"/>
            <a:chOff x="3360" y="2640"/>
            <a:chExt cx="720" cy="327"/>
          </a:xfrm>
        </p:grpSpPr>
        <p:sp>
          <p:nvSpPr>
            <p:cNvPr id="103443" name="Text Box 19"/>
            <p:cNvSpPr txBox="1">
              <a:spLocks noChangeArrowheads="1"/>
            </p:cNvSpPr>
            <p:nvPr/>
          </p:nvSpPr>
          <p:spPr bwMode="auto">
            <a:xfrm>
              <a:off x="3360" y="2640"/>
              <a:ext cx="720" cy="327"/>
            </a:xfrm>
            <a:prstGeom prst="rect">
              <a:avLst/>
            </a:prstGeom>
            <a:noFill/>
            <a:ln w="9525">
              <a:noFill/>
              <a:miter lim="800000"/>
              <a:headEnd/>
              <a:tailEnd/>
            </a:ln>
          </p:spPr>
          <p:txBody>
            <a:bodyPr>
              <a:spAutoFit/>
            </a:bodyPr>
            <a:lstStyle/>
            <a:p>
              <a:pPr>
                <a:spcBef>
                  <a:spcPct val="50000"/>
                </a:spcBef>
                <a:defRPr/>
              </a:pPr>
              <a:r>
                <a:rPr lang="en-US" altLang="zh-CN" sz="2800" b="1" i="1">
                  <a:solidFill>
                    <a:srgbClr val="FF3300"/>
                  </a:solidFill>
                  <a:latin typeface="Times New Roman" panose="02020603050405020304" pitchFamily="18" charset="0"/>
                  <a:cs typeface="Times New Roman" panose="02020603050405020304" pitchFamily="18" charset="0"/>
                </a:rPr>
                <a:t>A</a:t>
              </a:r>
              <a:r>
                <a:rPr lang="en-US" altLang="zh-CN" sz="2800" b="1">
                  <a:solidFill>
                    <a:srgbClr val="FF3300"/>
                  </a:solidFill>
                  <a:latin typeface="Times New Roman" panose="02020603050405020304" pitchFamily="18" charset="0"/>
                  <a:cs typeface="Times New Roman" panose="02020603050405020304" pitchFamily="18" charset="0"/>
                </a:rPr>
                <a:t>•</a:t>
              </a:r>
              <a:r>
                <a:rPr lang="en-US" altLang="zh-CN" sz="2800" b="1" i="1">
                  <a:solidFill>
                    <a:srgbClr val="FF3300"/>
                  </a:solidFill>
                  <a:latin typeface="Times New Roman" panose="02020603050405020304" pitchFamily="18" charset="0"/>
                  <a:cs typeface="Times New Roman" panose="02020603050405020304" pitchFamily="18" charset="0"/>
                </a:rPr>
                <a:t>B</a:t>
              </a:r>
              <a:endParaRPr lang="en-US" altLang="zh-CN" sz="2800" b="1" i="1">
                <a:solidFill>
                  <a:schemeClr val="bg1"/>
                </a:solidFill>
                <a:latin typeface="Times New Roman" panose="02020603050405020304" pitchFamily="18" charset="0"/>
                <a:cs typeface="Times New Roman" panose="02020603050405020304" pitchFamily="18" charset="0"/>
              </a:endParaRPr>
            </a:p>
          </p:txBody>
        </p:sp>
        <p:sp>
          <p:nvSpPr>
            <p:cNvPr id="480276" name="Line 20"/>
            <p:cNvSpPr>
              <a:spLocks noChangeShapeType="1"/>
            </p:cNvSpPr>
            <p:nvPr/>
          </p:nvSpPr>
          <p:spPr bwMode="auto">
            <a:xfrm>
              <a:off x="3456" y="2640"/>
              <a:ext cx="382" cy="0"/>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80277" name="Line 21"/>
            <p:cNvSpPr>
              <a:spLocks noChangeShapeType="1"/>
            </p:cNvSpPr>
            <p:nvPr/>
          </p:nvSpPr>
          <p:spPr bwMode="auto">
            <a:xfrm>
              <a:off x="3456" y="2688"/>
              <a:ext cx="144" cy="0"/>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80278" name="Line 22"/>
            <p:cNvSpPr>
              <a:spLocks noChangeShapeType="1"/>
            </p:cNvSpPr>
            <p:nvPr/>
          </p:nvSpPr>
          <p:spPr bwMode="auto">
            <a:xfrm>
              <a:off x="3696" y="2688"/>
              <a:ext cx="144" cy="0"/>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sp>
        <p:nvSpPr>
          <p:cNvPr id="480279" name="AutoShape 23"/>
          <p:cNvSpPr>
            <a:spLocks noChangeArrowheads="1"/>
          </p:cNvSpPr>
          <p:nvPr/>
        </p:nvSpPr>
        <p:spPr bwMode="auto">
          <a:xfrm>
            <a:off x="6934200" y="4437063"/>
            <a:ext cx="1143000" cy="668337"/>
          </a:xfrm>
          <a:prstGeom prst="cloudCallout">
            <a:avLst>
              <a:gd name="adj1" fmla="val -54167"/>
              <a:gd name="adj2" fmla="val 104630"/>
            </a:avLst>
          </a:prstGeom>
          <a:noFill/>
          <a:ln w="38100">
            <a:solidFill>
              <a:srgbClr val="006600"/>
            </a:solidFill>
            <a:round/>
            <a:headEnd/>
            <a:tailEnd/>
          </a:ln>
          <a:effectLst/>
        </p:spPr>
        <p:txBody>
          <a:bodyPr wrap="none" anchor="ctr"/>
          <a:lstStyle/>
          <a:p>
            <a:pPr algn="ctr">
              <a:spcBef>
                <a:spcPct val="50000"/>
              </a:spcBef>
              <a:defRPr/>
            </a:pPr>
            <a:r>
              <a:rPr lang="zh-CN" altLang="en-US" sz="2400" b="1">
                <a:solidFill>
                  <a:srgbClr val="FF0000"/>
                </a:solidFill>
                <a:latin typeface="Times New Roman" panose="02020603050405020304" pitchFamily="18" charset="0"/>
                <a:cs typeface="Times New Roman" panose="02020603050405020304" pitchFamily="18" charset="0"/>
              </a:rPr>
              <a:t>化简</a:t>
            </a:r>
          </a:p>
        </p:txBody>
      </p:sp>
      <p:grpSp>
        <p:nvGrpSpPr>
          <p:cNvPr id="7" name="Group 71"/>
          <p:cNvGrpSpPr>
            <a:grpSpLocks/>
          </p:cNvGrpSpPr>
          <p:nvPr/>
        </p:nvGrpSpPr>
        <p:grpSpPr bwMode="auto">
          <a:xfrm>
            <a:off x="3516313" y="2562225"/>
            <a:ext cx="365125" cy="519113"/>
            <a:chOff x="2215" y="1614"/>
            <a:chExt cx="230" cy="327"/>
          </a:xfrm>
        </p:grpSpPr>
        <p:sp>
          <p:nvSpPr>
            <p:cNvPr id="103441" name="Text Box 26"/>
            <p:cNvSpPr txBox="1">
              <a:spLocks noChangeArrowheads="1"/>
            </p:cNvSpPr>
            <p:nvPr/>
          </p:nvSpPr>
          <p:spPr bwMode="auto">
            <a:xfrm>
              <a:off x="2215" y="1614"/>
              <a:ext cx="227" cy="327"/>
            </a:xfrm>
            <a:prstGeom prst="rect">
              <a:avLst/>
            </a:prstGeom>
            <a:noFill/>
            <a:ln w="9525">
              <a:noFill/>
              <a:miter lim="800000"/>
              <a:headEnd/>
              <a:tailEnd/>
            </a:ln>
          </p:spPr>
          <p:txBody>
            <a:bodyPr>
              <a:spAutoFit/>
            </a:bodyPr>
            <a:lstStyle/>
            <a:p>
              <a:pPr>
                <a:spcBef>
                  <a:spcPct val="50000"/>
                </a:spcBef>
                <a:defRPr/>
              </a:pPr>
              <a:r>
                <a:rPr lang="en-US" altLang="zh-CN" sz="2800" b="1" i="1">
                  <a:solidFill>
                    <a:srgbClr val="FF3300"/>
                  </a:solidFill>
                  <a:latin typeface="Times New Roman" panose="02020603050405020304" pitchFamily="18" charset="0"/>
                  <a:cs typeface="Times New Roman" panose="02020603050405020304" pitchFamily="18" charset="0"/>
                </a:rPr>
                <a:t>A</a:t>
              </a:r>
              <a:endParaRPr lang="en-US" altLang="zh-CN" sz="2800" b="1">
                <a:solidFill>
                  <a:schemeClr val="bg1"/>
                </a:solidFill>
                <a:latin typeface="Times New Roman" panose="02020603050405020304" pitchFamily="18" charset="0"/>
                <a:cs typeface="Times New Roman" panose="02020603050405020304" pitchFamily="18" charset="0"/>
              </a:endParaRPr>
            </a:p>
          </p:txBody>
        </p:sp>
        <p:sp>
          <p:nvSpPr>
            <p:cNvPr id="480283" name="Line 27"/>
            <p:cNvSpPr>
              <a:spLocks noChangeShapeType="1"/>
            </p:cNvSpPr>
            <p:nvPr/>
          </p:nvSpPr>
          <p:spPr bwMode="auto">
            <a:xfrm>
              <a:off x="2309" y="1677"/>
              <a:ext cx="136" cy="0"/>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nvGrpSpPr>
          <p:cNvPr id="8" name="Group 28"/>
          <p:cNvGrpSpPr>
            <a:grpSpLocks/>
          </p:cNvGrpSpPr>
          <p:nvPr/>
        </p:nvGrpSpPr>
        <p:grpSpPr bwMode="auto">
          <a:xfrm>
            <a:off x="3444875" y="3784600"/>
            <a:ext cx="360363" cy="519113"/>
            <a:chOff x="4896" y="1632"/>
            <a:chExt cx="240" cy="348"/>
          </a:xfrm>
        </p:grpSpPr>
        <p:sp>
          <p:nvSpPr>
            <p:cNvPr id="103439" name="Text Box 29"/>
            <p:cNvSpPr txBox="1">
              <a:spLocks noChangeArrowheads="1"/>
            </p:cNvSpPr>
            <p:nvPr/>
          </p:nvSpPr>
          <p:spPr bwMode="auto">
            <a:xfrm>
              <a:off x="4896" y="1632"/>
              <a:ext cx="240" cy="348"/>
            </a:xfrm>
            <a:prstGeom prst="rect">
              <a:avLst/>
            </a:prstGeom>
            <a:noFill/>
            <a:ln w="9525">
              <a:noFill/>
              <a:miter lim="800000"/>
              <a:headEnd/>
              <a:tailEnd/>
            </a:ln>
          </p:spPr>
          <p:txBody>
            <a:bodyPr>
              <a:spAutoFit/>
            </a:bodyPr>
            <a:lstStyle/>
            <a:p>
              <a:pPr>
                <a:spcBef>
                  <a:spcPct val="50000"/>
                </a:spcBef>
                <a:defRPr/>
              </a:pPr>
              <a:r>
                <a:rPr lang="en-US" altLang="zh-CN" sz="2800" b="1" i="1">
                  <a:solidFill>
                    <a:srgbClr val="FF3300"/>
                  </a:solidFill>
                  <a:latin typeface="Times New Roman" panose="02020603050405020304" pitchFamily="18" charset="0"/>
                  <a:cs typeface="Times New Roman" panose="02020603050405020304" pitchFamily="18" charset="0"/>
                </a:rPr>
                <a:t>B</a:t>
              </a:r>
              <a:endParaRPr lang="en-US" altLang="zh-CN" sz="2800" b="1">
                <a:solidFill>
                  <a:schemeClr val="bg1"/>
                </a:solidFill>
                <a:latin typeface="Times New Roman" panose="02020603050405020304" pitchFamily="18" charset="0"/>
                <a:cs typeface="Times New Roman" panose="02020603050405020304" pitchFamily="18" charset="0"/>
              </a:endParaRPr>
            </a:p>
          </p:txBody>
        </p:sp>
        <p:sp>
          <p:nvSpPr>
            <p:cNvPr id="480286" name="Line 30"/>
            <p:cNvSpPr>
              <a:spLocks noChangeShapeType="1"/>
            </p:cNvSpPr>
            <p:nvPr/>
          </p:nvSpPr>
          <p:spPr bwMode="auto">
            <a:xfrm>
              <a:off x="4992" y="1680"/>
              <a:ext cx="144" cy="0"/>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nvGrpSpPr>
          <p:cNvPr id="9" name="Group 31"/>
          <p:cNvGrpSpPr>
            <a:grpSpLocks/>
          </p:cNvGrpSpPr>
          <p:nvPr/>
        </p:nvGrpSpPr>
        <p:grpSpPr bwMode="auto">
          <a:xfrm>
            <a:off x="5562601" y="5384805"/>
            <a:ext cx="1954213" cy="584201"/>
            <a:chOff x="3504" y="3392"/>
            <a:chExt cx="1231" cy="368"/>
          </a:xfrm>
        </p:grpSpPr>
        <p:sp>
          <p:nvSpPr>
            <p:cNvPr id="103436" name="Rectangle 32"/>
            <p:cNvSpPr>
              <a:spLocks noChangeArrowheads="1"/>
            </p:cNvSpPr>
            <p:nvPr/>
          </p:nvSpPr>
          <p:spPr bwMode="auto">
            <a:xfrm>
              <a:off x="3504" y="3392"/>
              <a:ext cx="1231" cy="368"/>
            </a:xfrm>
            <a:prstGeom prst="rect">
              <a:avLst/>
            </a:prstGeom>
            <a:noFill/>
            <a:ln w="9525">
              <a:noFill/>
              <a:miter lim="800000"/>
              <a:headEnd/>
              <a:tailEnd/>
            </a:ln>
          </p:spPr>
          <p:txBody>
            <a:bodyPr wrap="none">
              <a:spAutoFit/>
            </a:bodyPr>
            <a:lstStyle/>
            <a:p>
              <a:pPr>
                <a:spcBef>
                  <a:spcPct val="50000"/>
                </a:spcBef>
                <a:defRPr/>
              </a:pPr>
              <a:r>
                <a:rPr lang="en-US" altLang="zh-CN" sz="3200" b="1">
                  <a:solidFill>
                    <a:srgbClr val="000099"/>
                  </a:solidFill>
                  <a:latin typeface="Times New Roman" panose="02020603050405020304" pitchFamily="18" charset="0"/>
                  <a:cs typeface="Times New Roman" panose="02020603050405020304" pitchFamily="18" charset="0"/>
                </a:rPr>
                <a:t>= </a:t>
              </a:r>
              <a:r>
                <a:rPr lang="en-US" altLang="zh-CN" sz="3200" b="1" i="1">
                  <a:solidFill>
                    <a:srgbClr val="000099"/>
                  </a:solidFill>
                  <a:latin typeface="Times New Roman" panose="02020603050405020304" pitchFamily="18" charset="0"/>
                  <a:cs typeface="Times New Roman" panose="02020603050405020304" pitchFamily="18" charset="0"/>
                </a:rPr>
                <a:t>AB +AB</a:t>
              </a:r>
              <a:endParaRPr lang="en-US" altLang="zh-CN" sz="3200" b="1">
                <a:solidFill>
                  <a:srgbClr val="000099"/>
                </a:solidFill>
                <a:latin typeface="Times New Roman" panose="02020603050405020304" pitchFamily="18" charset="0"/>
                <a:cs typeface="Times New Roman" panose="02020603050405020304" pitchFamily="18" charset="0"/>
              </a:endParaRPr>
            </a:p>
          </p:txBody>
        </p:sp>
        <p:sp>
          <p:nvSpPr>
            <p:cNvPr id="480289" name="Line 33"/>
            <p:cNvSpPr>
              <a:spLocks noChangeShapeType="1"/>
            </p:cNvSpPr>
            <p:nvPr/>
          </p:nvSpPr>
          <p:spPr bwMode="auto">
            <a:xfrm>
              <a:off x="4272" y="3456"/>
              <a:ext cx="192" cy="0"/>
            </a:xfrm>
            <a:prstGeom prst="line">
              <a:avLst/>
            </a:prstGeom>
            <a:noFill/>
            <a:ln w="28575">
              <a:solidFill>
                <a:srgbClr val="000099"/>
              </a:solidFill>
              <a:round/>
              <a:headEnd/>
              <a:tailEnd/>
            </a:ln>
            <a:effectLst/>
          </p:spPr>
          <p:txBody>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80290" name="Line 34"/>
            <p:cNvSpPr>
              <a:spLocks noChangeShapeType="1"/>
            </p:cNvSpPr>
            <p:nvPr/>
          </p:nvSpPr>
          <p:spPr bwMode="auto">
            <a:xfrm>
              <a:off x="4512" y="3456"/>
              <a:ext cx="192" cy="0"/>
            </a:xfrm>
            <a:prstGeom prst="line">
              <a:avLst/>
            </a:prstGeom>
            <a:noFill/>
            <a:ln w="28575">
              <a:solidFill>
                <a:srgbClr val="000099"/>
              </a:solidFill>
              <a:round/>
              <a:headEnd/>
              <a:tailEnd/>
            </a:ln>
            <a:effectLst/>
          </p:spPr>
          <p:txBody>
            <a:bodyPr/>
            <a:lstStyle/>
            <a:p>
              <a:pPr>
                <a:defRPr/>
              </a:pPr>
              <a:endParaRPr lang="zh-CN" altLang="en-US" b="1">
                <a:latin typeface="Times New Roman" panose="02020603050405020304" pitchFamily="18" charset="0"/>
                <a:cs typeface="Times New Roman" panose="02020603050405020304" pitchFamily="18" charset="0"/>
              </a:endParaRPr>
            </a:p>
          </p:txBody>
        </p:sp>
      </p:grpSp>
      <p:pic>
        <p:nvPicPr>
          <p:cNvPr id="103435" name="Picture 72" descr="图片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5763" y="1455738"/>
            <a:ext cx="5349875" cy="330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02848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10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10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ox(in)">
                                      <p:cBhvr>
                                        <p:cTn id="22" dur="500"/>
                                        <p:tgtEl>
                                          <p:spTgt spid="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80258"/>
                                        </p:tgtEl>
                                        <p:attrNameLst>
                                          <p:attrName>style.visibility</p:attrName>
                                        </p:attrNameLst>
                                      </p:cBhvr>
                                      <p:to>
                                        <p:strVal val="visible"/>
                                      </p:to>
                                    </p:set>
                                    <p:animEffect transition="in" filter="wipe(left)">
                                      <p:cBhvr>
                                        <p:cTn id="27" dur="500"/>
                                        <p:tgtEl>
                                          <p:spTgt spid="48025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500"/>
                                        <p:tgtEl>
                                          <p:spTgt spid="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480279"/>
                                        </p:tgtEl>
                                        <p:attrNameLst>
                                          <p:attrName>style.visibility</p:attrName>
                                        </p:attrNameLst>
                                      </p:cBhvr>
                                      <p:to>
                                        <p:strVal val="visible"/>
                                      </p:to>
                                    </p:set>
                                    <p:animEffect transition="in" filter="wipe(up)">
                                      <p:cBhvr>
                                        <p:cTn id="42" dur="500"/>
                                        <p:tgtEl>
                                          <p:spTgt spid="480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0258" grpId="0" autoUpdateAnimBg="0"/>
      <p:bldP spid="480279" grpId="0" animBg="1"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p:cNvSpPr>
            <a:spLocks noChangeArrowheads="1"/>
          </p:cNvSpPr>
          <p:nvPr/>
        </p:nvSpPr>
        <p:spPr bwMode="auto">
          <a:xfrm>
            <a:off x="395288" y="620713"/>
            <a:ext cx="3009900" cy="519112"/>
          </a:xfrm>
          <a:prstGeom prst="rect">
            <a:avLst/>
          </a:prstGeom>
          <a:noFill/>
          <a:ln w="9525">
            <a:noFill/>
            <a:miter lim="800000"/>
            <a:headEnd/>
            <a:tailEnd/>
          </a:ln>
        </p:spPr>
        <p:txBody>
          <a:bodyPr wrap="none">
            <a:spAutoFit/>
          </a:bodyPr>
          <a:lstStyle/>
          <a:p>
            <a:pPr>
              <a:spcBef>
                <a:spcPct val="50000"/>
              </a:spcBef>
              <a:defRPr/>
            </a:pPr>
            <a:r>
              <a:rPr lang="en-US" altLang="zh-CN" sz="2800" b="1">
                <a:solidFill>
                  <a:srgbClr val="006600"/>
                </a:solidFill>
                <a:latin typeface="Times New Roman" panose="02020603050405020304" pitchFamily="18" charset="0"/>
                <a:cs typeface="Times New Roman" panose="02020603050405020304" pitchFamily="18" charset="0"/>
              </a:rPr>
              <a:t> (2)  </a:t>
            </a:r>
            <a:r>
              <a:rPr lang="zh-CN" altLang="en-US" sz="2800" b="1">
                <a:solidFill>
                  <a:srgbClr val="006600"/>
                </a:solidFill>
                <a:latin typeface="Times New Roman" panose="02020603050405020304" pitchFamily="18" charset="0"/>
                <a:cs typeface="Times New Roman" panose="02020603050405020304" pitchFamily="18" charset="0"/>
              </a:rPr>
              <a:t>列逻辑状态表</a:t>
            </a:r>
          </a:p>
        </p:txBody>
      </p:sp>
      <p:grpSp>
        <p:nvGrpSpPr>
          <p:cNvPr id="2" name="Group 3"/>
          <p:cNvGrpSpPr>
            <a:grpSpLocks/>
          </p:cNvGrpSpPr>
          <p:nvPr/>
        </p:nvGrpSpPr>
        <p:grpSpPr bwMode="auto">
          <a:xfrm>
            <a:off x="4405313" y="1030287"/>
            <a:ext cx="2209800" cy="584199"/>
            <a:chOff x="2592" y="672"/>
            <a:chExt cx="1392" cy="368"/>
          </a:xfrm>
        </p:grpSpPr>
        <p:sp>
          <p:nvSpPr>
            <p:cNvPr id="481284" name="Rectangle 4"/>
            <p:cNvSpPr>
              <a:spLocks noChangeArrowheads="1"/>
            </p:cNvSpPr>
            <p:nvPr/>
          </p:nvSpPr>
          <p:spPr bwMode="auto">
            <a:xfrm>
              <a:off x="2592" y="672"/>
              <a:ext cx="1379" cy="368"/>
            </a:xfrm>
            <a:prstGeom prst="rect">
              <a:avLst/>
            </a:prstGeom>
            <a:noFill/>
            <a:ln w="9525">
              <a:noFill/>
              <a:miter lim="800000"/>
              <a:headEnd/>
              <a:tailEnd/>
            </a:ln>
          </p:spPr>
          <p:txBody>
            <a:bodyPr wrap="none">
              <a:spAutoFit/>
            </a:bodyPr>
            <a:lstStyle/>
            <a:p>
              <a:pPr>
                <a:spcBef>
                  <a:spcPct val="50000"/>
                </a:spcBef>
                <a:defRPr/>
              </a:pPr>
              <a:r>
                <a:rPr lang="en-US" altLang="zh-CN" sz="3200" b="1" i="1">
                  <a:solidFill>
                    <a:srgbClr val="000099"/>
                  </a:solidFill>
                  <a:latin typeface="Times New Roman" panose="02020603050405020304" pitchFamily="18" charset="0"/>
                  <a:cs typeface="Times New Roman" panose="02020603050405020304" pitchFamily="18" charset="0"/>
                </a:rPr>
                <a:t>Y= AB +AB</a:t>
              </a:r>
              <a:endParaRPr lang="en-US" altLang="zh-CN" sz="3600" b="1">
                <a:solidFill>
                  <a:srgbClr val="000099"/>
                </a:solidFill>
                <a:latin typeface="Times New Roman" panose="02020603050405020304" pitchFamily="18" charset="0"/>
                <a:cs typeface="Times New Roman" panose="02020603050405020304" pitchFamily="18" charset="0"/>
              </a:endParaRPr>
            </a:p>
          </p:txBody>
        </p:sp>
        <p:sp>
          <p:nvSpPr>
            <p:cNvPr id="481285" name="Line 5"/>
            <p:cNvSpPr>
              <a:spLocks noChangeShapeType="1"/>
            </p:cNvSpPr>
            <p:nvPr/>
          </p:nvSpPr>
          <p:spPr bwMode="auto">
            <a:xfrm>
              <a:off x="3792" y="720"/>
              <a:ext cx="192" cy="0"/>
            </a:xfrm>
            <a:prstGeom prst="line">
              <a:avLst/>
            </a:prstGeom>
            <a:noFill/>
            <a:ln w="28575">
              <a:solidFill>
                <a:srgbClr val="0000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81286" name="Line 6"/>
            <p:cNvSpPr>
              <a:spLocks noChangeShapeType="1"/>
            </p:cNvSpPr>
            <p:nvPr/>
          </p:nvSpPr>
          <p:spPr bwMode="auto">
            <a:xfrm>
              <a:off x="3600" y="720"/>
              <a:ext cx="144" cy="0"/>
            </a:xfrm>
            <a:prstGeom prst="line">
              <a:avLst/>
            </a:prstGeom>
            <a:noFill/>
            <a:ln w="28575">
              <a:solidFill>
                <a:srgbClr val="0000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sp>
        <p:nvSpPr>
          <p:cNvPr id="481287" name="Rectangle 7"/>
          <p:cNvSpPr>
            <a:spLocks noChangeArrowheads="1"/>
          </p:cNvSpPr>
          <p:nvPr/>
        </p:nvSpPr>
        <p:spPr bwMode="auto">
          <a:xfrm>
            <a:off x="471488" y="3925888"/>
            <a:ext cx="8355012" cy="2228850"/>
          </a:xfrm>
          <a:prstGeom prst="rect">
            <a:avLst/>
          </a:prstGeom>
          <a:noFill/>
          <a:ln w="9525">
            <a:noFill/>
            <a:miter lim="800000"/>
            <a:headEnd/>
            <a:tailEnd/>
          </a:ln>
          <a:effectLst/>
        </p:spPr>
        <p:txBody>
          <a:bodyPr>
            <a:spAutoFit/>
          </a:bodyPr>
          <a:lstStyle/>
          <a:p>
            <a:pPr>
              <a:lnSpc>
                <a:spcPct val="120000"/>
              </a:lnSpc>
              <a:spcBef>
                <a:spcPct val="20000"/>
              </a:spcBef>
              <a:defRPr/>
            </a:pPr>
            <a:r>
              <a:rPr lang="en-US" altLang="zh-CN" sz="2800" b="1" dirty="0">
                <a:solidFill>
                  <a:srgbClr val="006600"/>
                </a:solidFill>
                <a:latin typeface="Times New Roman" panose="02020603050405020304" pitchFamily="18" charset="0"/>
                <a:cs typeface="Times New Roman" panose="02020603050405020304" pitchFamily="18" charset="0"/>
              </a:rPr>
              <a:t>(3) </a:t>
            </a:r>
            <a:r>
              <a:rPr lang="zh-CN" altLang="en-US" sz="2800" b="1" dirty="0">
                <a:solidFill>
                  <a:srgbClr val="006600"/>
                </a:solidFill>
                <a:latin typeface="Times New Roman" panose="02020603050405020304" pitchFamily="18" charset="0"/>
                <a:cs typeface="Times New Roman" panose="02020603050405020304" pitchFamily="18" charset="0"/>
              </a:rPr>
              <a:t>分析逻辑功能</a:t>
            </a:r>
            <a:endParaRPr lang="zh-CN" altLang="en-US" sz="2800" b="1" dirty="0">
              <a:solidFill>
                <a:srgbClr val="CC0000"/>
              </a:solidFill>
              <a:latin typeface="Times New Roman" panose="02020603050405020304" pitchFamily="18" charset="0"/>
              <a:cs typeface="Times New Roman" panose="02020603050405020304" pitchFamily="18" charset="0"/>
            </a:endParaRPr>
          </a:p>
          <a:p>
            <a:pPr>
              <a:lnSpc>
                <a:spcPct val="120000"/>
              </a:lnSpc>
              <a:spcBef>
                <a:spcPct val="20000"/>
              </a:spcBef>
              <a:defRPr/>
            </a:pPr>
            <a:r>
              <a:rPr lang="zh-CN" altLang="en-US" sz="2800" b="1" dirty="0">
                <a:solidFill>
                  <a:schemeClr val="accent2"/>
                </a:solidFill>
                <a:latin typeface="Times New Roman" panose="02020603050405020304" pitchFamily="18" charset="0"/>
                <a:cs typeface="Times New Roman" panose="02020603050405020304" pitchFamily="18" charset="0"/>
              </a:rPr>
              <a:t>         </a:t>
            </a:r>
            <a:r>
              <a:rPr lang="zh-CN" altLang="en-US" sz="2800" b="1" dirty="0">
                <a:latin typeface="Times New Roman" panose="02020603050405020304" pitchFamily="18" charset="0"/>
                <a:cs typeface="Times New Roman" panose="02020603050405020304" pitchFamily="18" charset="0"/>
              </a:rPr>
              <a:t>输入</a:t>
            </a:r>
            <a:r>
              <a:rPr lang="zh-CN" altLang="en-US" sz="2800" b="1" dirty="0">
                <a:solidFill>
                  <a:srgbClr val="FF3300"/>
                </a:solidFill>
                <a:latin typeface="Times New Roman" panose="02020603050405020304" pitchFamily="18" charset="0"/>
                <a:cs typeface="Times New Roman" panose="02020603050405020304" pitchFamily="18" charset="0"/>
              </a:rPr>
              <a:t>相同</a:t>
            </a:r>
            <a:r>
              <a:rPr lang="zh-CN" altLang="en-US" sz="2800" b="1" dirty="0">
                <a:latin typeface="Times New Roman" panose="02020603050405020304" pitchFamily="18" charset="0"/>
                <a:cs typeface="Times New Roman" panose="02020603050405020304" pitchFamily="18" charset="0"/>
              </a:rPr>
              <a:t>输出为</a:t>
            </a:r>
            <a:r>
              <a:rPr lang="zh-CN" altLang="en-US" sz="2800" b="1" dirty="0">
                <a:solidFill>
                  <a:srgbClr val="FF3300"/>
                </a:solidFill>
                <a:latin typeface="Times New Roman" panose="02020603050405020304" pitchFamily="18" charset="0"/>
                <a:cs typeface="Times New Roman" panose="02020603050405020304" pitchFamily="18" charset="0"/>
              </a:rPr>
              <a:t> </a:t>
            </a:r>
            <a:r>
              <a:rPr lang="en-US" altLang="zh-CN" sz="2800" b="1" dirty="0">
                <a:solidFill>
                  <a:srgbClr val="FF3300"/>
                </a:solidFill>
                <a:latin typeface="Times New Roman" panose="02020603050405020304" pitchFamily="18" charset="0"/>
                <a:cs typeface="Times New Roman" panose="02020603050405020304" pitchFamily="18" charset="0"/>
              </a:rPr>
              <a:t>1 ,</a:t>
            </a:r>
            <a:r>
              <a:rPr lang="zh-CN" altLang="en-US" sz="2800" b="1" dirty="0">
                <a:latin typeface="Times New Roman" panose="02020603050405020304" pitchFamily="18" charset="0"/>
                <a:cs typeface="Times New Roman" panose="02020603050405020304" pitchFamily="18" charset="0"/>
              </a:rPr>
              <a:t>输入相异输出为</a:t>
            </a:r>
            <a:r>
              <a:rPr lang="zh-CN" altLang="en-US" sz="2800" b="1" dirty="0">
                <a:solidFill>
                  <a:srgbClr val="FF3300"/>
                </a:solidFill>
                <a:latin typeface="Times New Roman" panose="02020603050405020304" pitchFamily="18" charset="0"/>
                <a:cs typeface="Times New Roman" panose="02020603050405020304" pitchFamily="18" charset="0"/>
              </a:rPr>
              <a:t> </a:t>
            </a:r>
            <a:r>
              <a:rPr lang="en-US" altLang="zh-CN" sz="2800" b="1" dirty="0">
                <a:solidFill>
                  <a:srgbClr val="FF3300"/>
                </a:solidFill>
                <a:latin typeface="Times New Roman" panose="02020603050405020304" pitchFamily="18" charset="0"/>
                <a:cs typeface="Times New Roman" panose="02020603050405020304" pitchFamily="18" charset="0"/>
              </a:rPr>
              <a:t>0 ,  </a:t>
            </a:r>
            <a:r>
              <a:rPr lang="zh-CN" altLang="en-US" sz="2800" b="1" dirty="0">
                <a:latin typeface="Times New Roman" panose="02020603050405020304" pitchFamily="18" charset="0"/>
                <a:cs typeface="Times New Roman" panose="02020603050405020304" pitchFamily="18" charset="0"/>
              </a:rPr>
              <a:t>称为判一致电路</a:t>
            </a:r>
            <a:r>
              <a:rPr lang="en-US" altLang="zh-CN" sz="2800" b="1" dirty="0">
                <a:solidFill>
                  <a:srgbClr val="FF3300"/>
                </a:solidFill>
                <a:latin typeface="Times New Roman" panose="02020603050405020304" pitchFamily="18" charset="0"/>
                <a:cs typeface="Times New Roman" panose="02020603050405020304" pitchFamily="18" charset="0"/>
              </a:rPr>
              <a:t>( </a:t>
            </a:r>
            <a:r>
              <a:rPr lang="zh-CN" altLang="en-US" sz="2800" b="1" dirty="0">
                <a:solidFill>
                  <a:srgbClr val="FF3300"/>
                </a:solidFill>
                <a:latin typeface="Times New Roman" panose="02020603050405020304" pitchFamily="18" charset="0"/>
                <a:cs typeface="Times New Roman" panose="02020603050405020304" pitchFamily="18" charset="0"/>
              </a:rPr>
              <a:t>同或门 </a:t>
            </a:r>
            <a:r>
              <a:rPr lang="en-US" altLang="zh-CN" sz="2800" b="1" dirty="0">
                <a:solidFill>
                  <a:srgbClr val="FF3300"/>
                </a:solidFill>
                <a:latin typeface="Times New Roman" panose="02020603050405020304" pitchFamily="18" charset="0"/>
                <a:cs typeface="Times New Roman" panose="02020603050405020304" pitchFamily="18" charset="0"/>
              </a:rPr>
              <a:t>)</a:t>
            </a:r>
            <a:r>
              <a:rPr lang="en-US" altLang="zh-CN" sz="2800" b="1" dirty="0">
                <a:solidFill>
                  <a:schemeClr val="accent2"/>
                </a:solidFill>
                <a:latin typeface="Times New Roman" panose="02020603050405020304" pitchFamily="18" charset="0"/>
                <a:cs typeface="Times New Roman" panose="02020603050405020304" pitchFamily="18" charset="0"/>
              </a:rPr>
              <a:t> </a:t>
            </a:r>
            <a:r>
              <a:rPr lang="en-US" altLang="zh-CN" sz="2800" b="1" dirty="0">
                <a:latin typeface="Times New Roman" panose="02020603050405020304" pitchFamily="18" charset="0"/>
                <a:cs typeface="Times New Roman" panose="02020603050405020304" pitchFamily="18" charset="0"/>
              </a:rPr>
              <a:t>,</a:t>
            </a:r>
            <a:r>
              <a:rPr lang="zh-CN" altLang="en-US" sz="2800" b="1" dirty="0">
                <a:latin typeface="Times New Roman" panose="02020603050405020304" pitchFamily="18" charset="0"/>
                <a:cs typeface="Times New Roman" panose="02020603050405020304" pitchFamily="18" charset="0"/>
              </a:rPr>
              <a:t>可用于判断各输入端的状态是否相同。</a:t>
            </a:r>
            <a:endParaRPr lang="zh-CN" altLang="en-US" sz="2800" b="1" dirty="0">
              <a:solidFill>
                <a:srgbClr val="006600"/>
              </a:solidFill>
              <a:latin typeface="Times New Roman" panose="02020603050405020304" pitchFamily="18" charset="0"/>
              <a:cs typeface="Times New Roman" panose="02020603050405020304" pitchFamily="18" charset="0"/>
            </a:endParaRPr>
          </a:p>
        </p:txBody>
      </p:sp>
      <p:grpSp>
        <p:nvGrpSpPr>
          <p:cNvPr id="3" name="Group 8"/>
          <p:cNvGrpSpPr>
            <a:grpSpLocks/>
          </p:cNvGrpSpPr>
          <p:nvPr/>
        </p:nvGrpSpPr>
        <p:grpSpPr bwMode="auto">
          <a:xfrm>
            <a:off x="4633917" y="1746250"/>
            <a:ext cx="1354138" cy="584200"/>
            <a:chOff x="2808" y="799"/>
            <a:chExt cx="853" cy="368"/>
          </a:xfrm>
        </p:grpSpPr>
        <p:sp>
          <p:nvSpPr>
            <p:cNvPr id="104482" name="Rectangle 9"/>
            <p:cNvSpPr>
              <a:spLocks noChangeArrowheads="1"/>
            </p:cNvSpPr>
            <p:nvPr/>
          </p:nvSpPr>
          <p:spPr bwMode="auto">
            <a:xfrm>
              <a:off x="2808" y="799"/>
              <a:ext cx="853" cy="368"/>
            </a:xfrm>
            <a:prstGeom prst="rect">
              <a:avLst/>
            </a:prstGeom>
            <a:noFill/>
            <a:ln w="9525">
              <a:noFill/>
              <a:miter lim="800000"/>
              <a:headEnd/>
              <a:tailEnd/>
            </a:ln>
          </p:spPr>
          <p:txBody>
            <a:bodyPr wrap="none">
              <a:spAutoFit/>
            </a:bodyPr>
            <a:lstStyle/>
            <a:p>
              <a:pPr>
                <a:spcBef>
                  <a:spcPct val="50000"/>
                </a:spcBef>
                <a:defRPr/>
              </a:pPr>
              <a:r>
                <a:rPr lang="en-US" altLang="zh-CN" sz="3200" b="1" dirty="0">
                  <a:solidFill>
                    <a:srgbClr val="000099"/>
                  </a:solidFill>
                  <a:latin typeface="Times New Roman" panose="02020603050405020304" pitchFamily="18" charset="0"/>
                  <a:cs typeface="Times New Roman" panose="02020603050405020304" pitchFamily="18" charset="0"/>
                </a:rPr>
                <a:t>=</a:t>
              </a:r>
              <a:r>
                <a:rPr lang="en-US" altLang="zh-CN" sz="3200" b="1" i="1" dirty="0">
                  <a:solidFill>
                    <a:srgbClr val="000099"/>
                  </a:solidFill>
                  <a:latin typeface="Times New Roman" panose="02020603050405020304" pitchFamily="18" charset="0"/>
                  <a:cs typeface="Times New Roman" panose="02020603050405020304" pitchFamily="18" charset="0"/>
                </a:rPr>
                <a:t>A    B</a:t>
              </a:r>
            </a:p>
          </p:txBody>
        </p:sp>
        <p:sp>
          <p:nvSpPr>
            <p:cNvPr id="104483" name="AutoShape 10"/>
            <p:cNvSpPr>
              <a:spLocks noChangeArrowheads="1"/>
            </p:cNvSpPr>
            <p:nvPr/>
          </p:nvSpPr>
          <p:spPr bwMode="auto">
            <a:xfrm>
              <a:off x="3192" y="895"/>
              <a:ext cx="192" cy="192"/>
            </a:xfrm>
            <a:prstGeom prst="flowChartOr">
              <a:avLst/>
            </a:prstGeom>
            <a:noFill/>
            <a:ln w="28575">
              <a:solidFill>
                <a:srgbClr val="000099"/>
              </a:solidFill>
              <a:round/>
              <a:headEnd/>
              <a:tailEnd/>
            </a:ln>
          </p:spPr>
          <p:txBody>
            <a:bodyPr wrap="none" anchor="ctr"/>
            <a:lstStyle/>
            <a:p>
              <a:pPr algn="ctr">
                <a:spcBef>
                  <a:spcPct val="50000"/>
                </a:spcBef>
                <a:defRPr/>
              </a:pPr>
              <a:endParaRPr lang="zh-CN" altLang="zh-CN" sz="3200" b="1" i="1">
                <a:solidFill>
                  <a:srgbClr val="000099"/>
                </a:solidFill>
                <a:latin typeface="Times New Roman" panose="02020603050405020304" pitchFamily="18" charset="0"/>
                <a:cs typeface="Times New Roman" panose="02020603050405020304" pitchFamily="18" charset="0"/>
              </a:endParaRPr>
            </a:p>
          </p:txBody>
        </p:sp>
        <p:sp>
          <p:nvSpPr>
            <p:cNvPr id="481291" name="Line 11"/>
            <p:cNvSpPr>
              <a:spLocks noChangeShapeType="1"/>
            </p:cNvSpPr>
            <p:nvPr/>
          </p:nvSpPr>
          <p:spPr bwMode="auto">
            <a:xfrm>
              <a:off x="3048" y="847"/>
              <a:ext cx="480" cy="0"/>
            </a:xfrm>
            <a:prstGeom prst="line">
              <a:avLst/>
            </a:prstGeom>
            <a:noFill/>
            <a:ln w="28575">
              <a:solidFill>
                <a:srgbClr val="0000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sp>
        <p:nvSpPr>
          <p:cNvPr id="481292" name="AutoShape 12" descr="70%"/>
          <p:cNvSpPr>
            <a:spLocks noChangeArrowheads="1"/>
          </p:cNvSpPr>
          <p:nvPr/>
        </p:nvSpPr>
        <p:spPr bwMode="auto">
          <a:xfrm>
            <a:off x="7085013" y="908050"/>
            <a:ext cx="1447800" cy="685800"/>
          </a:xfrm>
          <a:prstGeom prst="cloudCallout">
            <a:avLst>
              <a:gd name="adj1" fmla="val -68421"/>
              <a:gd name="adj2" fmla="val 96296"/>
            </a:avLst>
          </a:prstGeom>
          <a:pattFill prst="pct20">
            <a:fgClr>
              <a:srgbClr val="00FF00"/>
            </a:fgClr>
            <a:bgClr>
              <a:srgbClr val="FFFFFF"/>
            </a:bgClr>
          </a:pattFill>
          <a:ln w="28575">
            <a:solidFill>
              <a:srgbClr val="006600"/>
            </a:solidFill>
            <a:round/>
            <a:headEnd/>
            <a:tailEnd/>
          </a:ln>
          <a:effectLst/>
        </p:spPr>
        <p:txBody>
          <a:bodyPr wrap="none" anchor="ctr"/>
          <a:lstStyle/>
          <a:p>
            <a:pPr algn="ctr">
              <a:spcBef>
                <a:spcPct val="50000"/>
              </a:spcBef>
              <a:defRPr/>
            </a:pPr>
            <a:r>
              <a:rPr lang="zh-CN" altLang="en-US" sz="2400" b="1">
                <a:solidFill>
                  <a:srgbClr val="FF3300"/>
                </a:solidFill>
                <a:latin typeface="Times New Roman" panose="02020603050405020304" pitchFamily="18" charset="0"/>
                <a:cs typeface="Times New Roman" panose="02020603050405020304" pitchFamily="18" charset="0"/>
              </a:rPr>
              <a:t>逻辑式</a:t>
            </a:r>
          </a:p>
        </p:txBody>
      </p:sp>
      <p:grpSp>
        <p:nvGrpSpPr>
          <p:cNvPr id="4" name="Group 27"/>
          <p:cNvGrpSpPr>
            <a:grpSpLocks/>
          </p:cNvGrpSpPr>
          <p:nvPr/>
        </p:nvGrpSpPr>
        <p:grpSpPr bwMode="auto">
          <a:xfrm>
            <a:off x="5929317" y="1746250"/>
            <a:ext cx="1354138" cy="584200"/>
            <a:chOff x="3624" y="799"/>
            <a:chExt cx="853" cy="368"/>
          </a:xfrm>
        </p:grpSpPr>
        <p:sp>
          <p:nvSpPr>
            <p:cNvPr id="104479" name="Rectangle 28"/>
            <p:cNvSpPr>
              <a:spLocks noChangeArrowheads="1"/>
            </p:cNvSpPr>
            <p:nvPr/>
          </p:nvSpPr>
          <p:spPr bwMode="auto">
            <a:xfrm>
              <a:off x="3624" y="799"/>
              <a:ext cx="853" cy="368"/>
            </a:xfrm>
            <a:prstGeom prst="rect">
              <a:avLst/>
            </a:prstGeom>
            <a:noFill/>
            <a:ln w="9525">
              <a:noFill/>
              <a:miter lim="800000"/>
              <a:headEnd/>
              <a:tailEnd/>
            </a:ln>
          </p:spPr>
          <p:txBody>
            <a:bodyPr wrap="none">
              <a:spAutoFit/>
            </a:bodyPr>
            <a:lstStyle/>
            <a:p>
              <a:pPr>
                <a:spcBef>
                  <a:spcPct val="50000"/>
                </a:spcBef>
                <a:defRPr/>
              </a:pPr>
              <a:r>
                <a:rPr lang="en-US" altLang="zh-CN" sz="3200" b="1" dirty="0">
                  <a:solidFill>
                    <a:srgbClr val="000099"/>
                  </a:solidFill>
                  <a:latin typeface="Times New Roman" panose="02020603050405020304" pitchFamily="18" charset="0"/>
                  <a:cs typeface="Times New Roman" panose="02020603050405020304" pitchFamily="18" charset="0"/>
                </a:rPr>
                <a:t>=</a:t>
              </a:r>
              <a:r>
                <a:rPr lang="en-US" altLang="zh-CN" sz="3200" b="1" i="1" dirty="0">
                  <a:solidFill>
                    <a:srgbClr val="000099"/>
                  </a:solidFill>
                  <a:latin typeface="Times New Roman" panose="02020603050405020304" pitchFamily="18" charset="0"/>
                  <a:cs typeface="Times New Roman" panose="02020603050405020304" pitchFamily="18" charset="0"/>
                </a:rPr>
                <a:t>A    B</a:t>
              </a:r>
              <a:endParaRPr lang="en-US" altLang="zh-CN" sz="3200" b="1" dirty="0">
                <a:solidFill>
                  <a:srgbClr val="000099"/>
                </a:solidFill>
                <a:latin typeface="Times New Roman" panose="02020603050405020304" pitchFamily="18" charset="0"/>
                <a:cs typeface="Times New Roman" panose="02020603050405020304" pitchFamily="18" charset="0"/>
              </a:endParaRPr>
            </a:p>
          </p:txBody>
        </p:sp>
        <p:sp>
          <p:nvSpPr>
            <p:cNvPr id="104480" name="Oval 29"/>
            <p:cNvSpPr>
              <a:spLocks noChangeArrowheads="1"/>
            </p:cNvSpPr>
            <p:nvPr/>
          </p:nvSpPr>
          <p:spPr bwMode="auto">
            <a:xfrm>
              <a:off x="4008" y="895"/>
              <a:ext cx="192" cy="192"/>
            </a:xfrm>
            <a:prstGeom prst="ellipse">
              <a:avLst/>
            </a:prstGeom>
            <a:noFill/>
            <a:ln w="28575">
              <a:solidFill>
                <a:srgbClr val="000099"/>
              </a:solidFill>
              <a:round/>
              <a:headEnd/>
              <a:tailEnd/>
            </a:ln>
          </p:spPr>
          <p:txBody>
            <a:bodyPr wrap="none" anchor="ctr"/>
            <a:lstStyle/>
            <a:p>
              <a:pPr algn="ctr">
                <a:spcBef>
                  <a:spcPct val="50000"/>
                </a:spcBef>
                <a:defRPr/>
              </a:pPr>
              <a:endParaRPr lang="zh-CN" altLang="zh-CN" sz="3200" b="1">
                <a:solidFill>
                  <a:srgbClr val="000099"/>
                </a:solidFill>
                <a:latin typeface="Times New Roman" panose="02020603050405020304" pitchFamily="18" charset="0"/>
                <a:cs typeface="Times New Roman" panose="02020603050405020304" pitchFamily="18" charset="0"/>
              </a:endParaRPr>
            </a:p>
          </p:txBody>
        </p:sp>
        <p:sp>
          <p:nvSpPr>
            <p:cNvPr id="104481" name="Oval 30"/>
            <p:cNvSpPr>
              <a:spLocks noChangeArrowheads="1"/>
            </p:cNvSpPr>
            <p:nvPr/>
          </p:nvSpPr>
          <p:spPr bwMode="auto">
            <a:xfrm>
              <a:off x="4081" y="972"/>
              <a:ext cx="48" cy="48"/>
            </a:xfrm>
            <a:prstGeom prst="ellipse">
              <a:avLst/>
            </a:prstGeom>
            <a:solidFill>
              <a:srgbClr val="000099"/>
            </a:solidFill>
            <a:ln w="9525">
              <a:solidFill>
                <a:srgbClr val="000099"/>
              </a:solidFill>
              <a:round/>
              <a:headEnd/>
              <a:tailEnd/>
            </a:ln>
          </p:spPr>
          <p:txBody>
            <a:bodyPr wrap="none" anchor="ctr"/>
            <a:lstStyle/>
            <a:p>
              <a:pPr algn="ctr">
                <a:spcBef>
                  <a:spcPct val="50000"/>
                </a:spcBef>
                <a:defRPr/>
              </a:pPr>
              <a:endParaRPr lang="zh-CN" altLang="zh-CN" sz="3200" b="1">
                <a:solidFill>
                  <a:srgbClr val="003300"/>
                </a:solidFill>
                <a:latin typeface="Times New Roman" panose="02020603050405020304" pitchFamily="18" charset="0"/>
                <a:cs typeface="Times New Roman" panose="02020603050405020304" pitchFamily="18" charset="0"/>
              </a:endParaRPr>
            </a:p>
          </p:txBody>
        </p:sp>
      </p:grpSp>
      <p:pic>
        <p:nvPicPr>
          <p:cNvPr id="481349" name="Picture 69" descr="图片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7675" y="2565400"/>
            <a:ext cx="3122613"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40" descr="C:\Users\Administrator\Desktop\图片17.jp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8688" y="1214438"/>
            <a:ext cx="2719387" cy="261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41481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81287"/>
                                        </p:tgtEl>
                                        <p:attrNameLst>
                                          <p:attrName>style.visibility</p:attrName>
                                        </p:attrNameLst>
                                      </p:cBhvr>
                                      <p:to>
                                        <p:strVal val="visible"/>
                                      </p:to>
                                    </p:set>
                                    <p:animEffect transition="in" filter="wipe(left)">
                                      <p:cBhvr>
                                        <p:cTn id="12" dur="500"/>
                                        <p:tgtEl>
                                          <p:spTgt spid="48128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481292"/>
                                        </p:tgtEl>
                                        <p:attrNameLst>
                                          <p:attrName>style.visibility</p:attrName>
                                        </p:attrNameLst>
                                      </p:cBhvr>
                                      <p:to>
                                        <p:strVal val="visible"/>
                                      </p:to>
                                    </p:set>
                                    <p:animEffect transition="in" filter="wipe(up)">
                                      <p:cBhvr>
                                        <p:cTn id="32" dur="500"/>
                                        <p:tgtEl>
                                          <p:spTgt spid="48129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481349"/>
                                        </p:tgtEl>
                                        <p:attrNameLst>
                                          <p:attrName>style.visibility</p:attrName>
                                        </p:attrNameLst>
                                      </p:cBhvr>
                                      <p:to>
                                        <p:strVal val="visible"/>
                                      </p:to>
                                    </p:set>
                                    <p:animEffect transition="in" filter="wipe(left)">
                                      <p:cBhvr>
                                        <p:cTn id="37" dur="1000"/>
                                        <p:tgtEl>
                                          <p:spTgt spid="481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287" grpId="0" autoUpdateAnimBg="0"/>
      <p:bldP spid="481292" grpId="0" animBg="1"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164" descr="图片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8075" y="1908175"/>
            <a:ext cx="6157913" cy="330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3330" name="Rectangle 2"/>
          <p:cNvSpPr>
            <a:spLocks noChangeArrowheads="1"/>
          </p:cNvSpPr>
          <p:nvPr/>
        </p:nvSpPr>
        <p:spPr bwMode="auto">
          <a:xfrm>
            <a:off x="609600" y="533400"/>
            <a:ext cx="4334841" cy="523220"/>
          </a:xfrm>
          <a:prstGeom prst="rect">
            <a:avLst/>
          </a:prstGeom>
          <a:noFill/>
          <a:ln w="9525">
            <a:noFill/>
            <a:miter lim="800000"/>
            <a:headEnd/>
            <a:tailEnd/>
          </a:ln>
          <a:effectLst/>
        </p:spPr>
        <p:txBody>
          <a:bodyPr wrap="none">
            <a:spAutoFit/>
          </a:bodyPr>
          <a:lstStyle/>
          <a:p>
            <a:pPr>
              <a:spcBef>
                <a:spcPct val="50000"/>
              </a:spcBef>
              <a:defRPr/>
            </a:pPr>
            <a:r>
              <a:rPr lang="zh-CN" altLang="en-US" sz="2800" b="1">
                <a:solidFill>
                  <a:srgbClr val="FF0000"/>
                </a:solidFill>
                <a:latin typeface="Times New Roman" panose="02020603050405020304" pitchFamily="18" charset="0"/>
                <a:cs typeface="Times New Roman" panose="02020603050405020304" pitchFamily="18" charset="0"/>
              </a:rPr>
              <a:t>例</a:t>
            </a:r>
            <a:r>
              <a:rPr lang="en-US" altLang="zh-CN" sz="2800" b="1">
                <a:solidFill>
                  <a:srgbClr val="FF0000"/>
                </a:solidFill>
                <a:latin typeface="Times New Roman" panose="02020603050405020304" pitchFamily="18" charset="0"/>
                <a:cs typeface="Times New Roman" panose="02020603050405020304" pitchFamily="18" charset="0"/>
              </a:rPr>
              <a:t>3</a:t>
            </a:r>
            <a:r>
              <a:rPr lang="zh-CN" altLang="en-US" sz="2800" b="1">
                <a:solidFill>
                  <a:srgbClr val="FF0000"/>
                </a:solidFill>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分析下图的逻辑功能</a:t>
            </a:r>
            <a:endParaRPr lang="zh-CN" altLang="en-US" sz="2800" b="1">
              <a:solidFill>
                <a:srgbClr val="CC0000"/>
              </a:solidFill>
              <a:latin typeface="Times New Roman" panose="02020603050405020304" pitchFamily="18" charset="0"/>
              <a:cs typeface="Times New Roman" panose="02020603050405020304" pitchFamily="18" charset="0"/>
            </a:endParaRPr>
          </a:p>
        </p:txBody>
      </p:sp>
      <p:sp>
        <p:nvSpPr>
          <p:cNvPr id="483356" name="Text Box 28"/>
          <p:cNvSpPr txBox="1">
            <a:spLocks noChangeArrowheads="1"/>
          </p:cNvSpPr>
          <p:nvPr/>
        </p:nvSpPr>
        <p:spPr bwMode="auto">
          <a:xfrm>
            <a:off x="1143000" y="2819400"/>
            <a:ext cx="609600" cy="519113"/>
          </a:xfrm>
          <a:prstGeom prst="rect">
            <a:avLst/>
          </a:prstGeom>
          <a:noFill/>
          <a:ln w="9525">
            <a:noFill/>
            <a:miter lim="800000"/>
            <a:headEnd/>
            <a:tailEnd/>
          </a:ln>
        </p:spPr>
        <p:txBody>
          <a:bodyPr>
            <a:spAutoFit/>
          </a:bodyPr>
          <a:lstStyle/>
          <a:p>
            <a:pPr>
              <a:spcBef>
                <a:spcPct val="50000"/>
              </a:spcBef>
              <a:defRPr/>
            </a:pPr>
            <a:r>
              <a:rPr lang="en-US" altLang="zh-CN" sz="2800" b="1">
                <a:solidFill>
                  <a:srgbClr val="FF0000"/>
                </a:solidFill>
                <a:latin typeface="Times New Roman" panose="02020603050405020304" pitchFamily="18" charset="0"/>
                <a:cs typeface="Times New Roman" panose="02020603050405020304" pitchFamily="18" charset="0"/>
              </a:rPr>
              <a:t>1</a:t>
            </a:r>
            <a:endParaRPr lang="en-US" altLang="zh-CN" sz="3200" b="1">
              <a:solidFill>
                <a:srgbClr val="FFFF00"/>
              </a:solidFill>
              <a:latin typeface="Times New Roman" panose="02020603050405020304" pitchFamily="18" charset="0"/>
              <a:cs typeface="Times New Roman" panose="02020603050405020304" pitchFamily="18" charset="0"/>
            </a:endParaRPr>
          </a:p>
        </p:txBody>
      </p:sp>
      <p:sp>
        <p:nvSpPr>
          <p:cNvPr id="483357" name="Text Box 29"/>
          <p:cNvSpPr txBox="1">
            <a:spLocks noChangeArrowheads="1"/>
          </p:cNvSpPr>
          <p:nvPr/>
        </p:nvSpPr>
        <p:spPr bwMode="auto">
          <a:xfrm>
            <a:off x="3409950" y="3352800"/>
            <a:ext cx="457200" cy="519113"/>
          </a:xfrm>
          <a:prstGeom prst="rect">
            <a:avLst/>
          </a:prstGeom>
          <a:noFill/>
          <a:ln w="9525">
            <a:noFill/>
            <a:miter lim="800000"/>
            <a:headEnd/>
            <a:tailEnd/>
          </a:ln>
        </p:spPr>
        <p:txBody>
          <a:bodyPr>
            <a:spAutoFit/>
          </a:bodyPr>
          <a:lstStyle/>
          <a:p>
            <a:pPr>
              <a:spcBef>
                <a:spcPct val="50000"/>
              </a:spcBef>
              <a:defRPr/>
            </a:pPr>
            <a:r>
              <a:rPr lang="en-US" altLang="zh-CN" sz="2800" b="1">
                <a:solidFill>
                  <a:srgbClr val="FF0000"/>
                </a:solidFill>
                <a:latin typeface="Times New Roman" panose="02020603050405020304" pitchFamily="18" charset="0"/>
                <a:cs typeface="Times New Roman" panose="02020603050405020304" pitchFamily="18" charset="0"/>
              </a:rPr>
              <a:t>0</a:t>
            </a:r>
            <a:endParaRPr lang="en-US" altLang="zh-CN" sz="3200" b="1">
              <a:solidFill>
                <a:schemeClr val="bg1"/>
              </a:solidFill>
              <a:latin typeface="Times New Roman" panose="02020603050405020304" pitchFamily="18" charset="0"/>
              <a:cs typeface="Times New Roman" panose="02020603050405020304" pitchFamily="18" charset="0"/>
            </a:endParaRPr>
          </a:p>
        </p:txBody>
      </p:sp>
      <p:sp>
        <p:nvSpPr>
          <p:cNvPr id="483358" name="Text Box 30"/>
          <p:cNvSpPr txBox="1">
            <a:spLocks noChangeArrowheads="1"/>
          </p:cNvSpPr>
          <p:nvPr/>
        </p:nvSpPr>
        <p:spPr bwMode="auto">
          <a:xfrm>
            <a:off x="5029200" y="4043363"/>
            <a:ext cx="457200" cy="519112"/>
          </a:xfrm>
          <a:prstGeom prst="rect">
            <a:avLst/>
          </a:prstGeom>
          <a:noFill/>
          <a:ln w="9525">
            <a:noFill/>
            <a:miter lim="800000"/>
            <a:headEnd/>
            <a:tailEnd/>
          </a:ln>
        </p:spPr>
        <p:txBody>
          <a:bodyPr>
            <a:spAutoFit/>
          </a:bodyPr>
          <a:lstStyle/>
          <a:p>
            <a:pPr>
              <a:spcBef>
                <a:spcPct val="50000"/>
              </a:spcBef>
              <a:defRPr/>
            </a:pPr>
            <a:r>
              <a:rPr lang="en-US" altLang="zh-CN" sz="2800" b="1">
                <a:solidFill>
                  <a:srgbClr val="FF0000"/>
                </a:solidFill>
                <a:latin typeface="Times New Roman" panose="02020603050405020304" pitchFamily="18" charset="0"/>
                <a:cs typeface="Times New Roman" panose="02020603050405020304" pitchFamily="18" charset="0"/>
              </a:rPr>
              <a:t>1</a:t>
            </a:r>
            <a:endParaRPr lang="en-US" altLang="zh-CN" sz="3200" b="1">
              <a:solidFill>
                <a:srgbClr val="FFFF00"/>
              </a:solidFill>
              <a:latin typeface="Times New Roman" panose="02020603050405020304" pitchFamily="18" charset="0"/>
              <a:cs typeface="Times New Roman" panose="02020603050405020304" pitchFamily="18" charset="0"/>
            </a:endParaRPr>
          </a:p>
        </p:txBody>
      </p:sp>
      <p:sp>
        <p:nvSpPr>
          <p:cNvPr id="483359" name="Rectangle 31"/>
          <p:cNvSpPr>
            <a:spLocks noChangeArrowheads="1"/>
          </p:cNvSpPr>
          <p:nvPr/>
        </p:nvSpPr>
        <p:spPr bwMode="auto">
          <a:xfrm>
            <a:off x="6553200" y="3962400"/>
            <a:ext cx="423514" cy="523220"/>
          </a:xfrm>
          <a:prstGeom prst="rect">
            <a:avLst/>
          </a:prstGeom>
          <a:noFill/>
          <a:ln w="9525">
            <a:noFill/>
            <a:miter lim="800000"/>
            <a:headEnd/>
            <a:tailEnd/>
          </a:ln>
        </p:spPr>
        <p:txBody>
          <a:bodyPr wrap="none">
            <a:spAutoFit/>
          </a:bodyPr>
          <a:lstStyle/>
          <a:p>
            <a:pPr>
              <a:spcBef>
                <a:spcPct val="50000"/>
              </a:spcBef>
              <a:defRPr/>
            </a:pPr>
            <a:r>
              <a:rPr lang="en-US" altLang="zh-CN" sz="2800" b="1" i="1">
                <a:latin typeface="Times New Roman" panose="02020603050405020304" pitchFamily="18" charset="0"/>
                <a:cs typeface="Times New Roman" panose="02020603050405020304" pitchFamily="18" charset="0"/>
              </a:rPr>
              <a:t>A</a:t>
            </a:r>
            <a:endParaRPr lang="en-US" altLang="zh-CN" sz="3200" b="1">
              <a:solidFill>
                <a:schemeClr val="bg1"/>
              </a:solidFill>
              <a:latin typeface="Times New Roman" panose="02020603050405020304" pitchFamily="18" charset="0"/>
              <a:cs typeface="Times New Roman" panose="02020603050405020304" pitchFamily="18" charset="0"/>
            </a:endParaRPr>
          </a:p>
        </p:txBody>
      </p:sp>
      <p:grpSp>
        <p:nvGrpSpPr>
          <p:cNvPr id="2" name="Group 32"/>
          <p:cNvGrpSpPr>
            <a:grpSpLocks/>
          </p:cNvGrpSpPr>
          <p:nvPr/>
        </p:nvGrpSpPr>
        <p:grpSpPr bwMode="auto">
          <a:xfrm>
            <a:off x="6629400" y="4114800"/>
            <a:ext cx="1905000" cy="381000"/>
            <a:chOff x="3312" y="672"/>
            <a:chExt cx="1200" cy="240"/>
          </a:xfrm>
        </p:grpSpPr>
        <p:grpSp>
          <p:nvGrpSpPr>
            <p:cNvPr id="105558" name="Group 33"/>
            <p:cNvGrpSpPr>
              <a:grpSpLocks/>
            </p:cNvGrpSpPr>
            <p:nvPr/>
          </p:nvGrpSpPr>
          <p:grpSpPr bwMode="auto">
            <a:xfrm>
              <a:off x="3312" y="672"/>
              <a:ext cx="336" cy="240"/>
              <a:chOff x="3312" y="672"/>
              <a:chExt cx="336" cy="240"/>
            </a:xfrm>
          </p:grpSpPr>
          <p:sp>
            <p:nvSpPr>
              <p:cNvPr id="483362" name="Line 34"/>
              <p:cNvSpPr>
                <a:spLocks noChangeShapeType="1"/>
              </p:cNvSpPr>
              <p:nvPr/>
            </p:nvSpPr>
            <p:spPr bwMode="auto">
              <a:xfrm>
                <a:off x="3504" y="672"/>
                <a:ext cx="144" cy="0"/>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nvGrpSpPr>
              <p:cNvPr id="105573" name="Group 35"/>
              <p:cNvGrpSpPr>
                <a:grpSpLocks/>
              </p:cNvGrpSpPr>
              <p:nvPr/>
            </p:nvGrpSpPr>
            <p:grpSpPr bwMode="auto">
              <a:xfrm>
                <a:off x="3312" y="672"/>
                <a:ext cx="336" cy="240"/>
                <a:chOff x="3312" y="672"/>
                <a:chExt cx="336" cy="240"/>
              </a:xfrm>
            </p:grpSpPr>
            <p:sp>
              <p:nvSpPr>
                <p:cNvPr id="483364" name="Line 36"/>
                <p:cNvSpPr>
                  <a:spLocks noChangeShapeType="1"/>
                </p:cNvSpPr>
                <p:nvPr/>
              </p:nvSpPr>
              <p:spPr bwMode="auto">
                <a:xfrm>
                  <a:off x="3312" y="912"/>
                  <a:ext cx="192" cy="0"/>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83365" name="Line 37"/>
                <p:cNvSpPr>
                  <a:spLocks noChangeShapeType="1"/>
                </p:cNvSpPr>
                <p:nvPr/>
              </p:nvSpPr>
              <p:spPr bwMode="auto">
                <a:xfrm flipV="1">
                  <a:off x="3504" y="672"/>
                  <a:ext cx="0" cy="240"/>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83366" name="Line 38"/>
                <p:cNvSpPr>
                  <a:spLocks noChangeShapeType="1"/>
                </p:cNvSpPr>
                <p:nvPr/>
              </p:nvSpPr>
              <p:spPr bwMode="auto">
                <a:xfrm>
                  <a:off x="3648" y="672"/>
                  <a:ext cx="0" cy="240"/>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grpSp>
          <p:nvGrpSpPr>
            <p:cNvPr id="105559" name="Group 39"/>
            <p:cNvGrpSpPr>
              <a:grpSpLocks/>
            </p:cNvGrpSpPr>
            <p:nvPr/>
          </p:nvGrpSpPr>
          <p:grpSpPr bwMode="auto">
            <a:xfrm>
              <a:off x="3648" y="672"/>
              <a:ext cx="336" cy="240"/>
              <a:chOff x="3312" y="672"/>
              <a:chExt cx="336" cy="240"/>
            </a:xfrm>
          </p:grpSpPr>
          <p:sp>
            <p:nvSpPr>
              <p:cNvPr id="483368" name="Line 40"/>
              <p:cNvSpPr>
                <a:spLocks noChangeShapeType="1"/>
              </p:cNvSpPr>
              <p:nvPr/>
            </p:nvSpPr>
            <p:spPr bwMode="auto">
              <a:xfrm>
                <a:off x="3504" y="672"/>
                <a:ext cx="144" cy="0"/>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nvGrpSpPr>
              <p:cNvPr id="105568" name="Group 41"/>
              <p:cNvGrpSpPr>
                <a:grpSpLocks/>
              </p:cNvGrpSpPr>
              <p:nvPr/>
            </p:nvGrpSpPr>
            <p:grpSpPr bwMode="auto">
              <a:xfrm>
                <a:off x="3312" y="672"/>
                <a:ext cx="336" cy="240"/>
                <a:chOff x="3312" y="672"/>
                <a:chExt cx="336" cy="240"/>
              </a:xfrm>
            </p:grpSpPr>
            <p:sp>
              <p:nvSpPr>
                <p:cNvPr id="483370" name="Line 42"/>
                <p:cNvSpPr>
                  <a:spLocks noChangeShapeType="1"/>
                </p:cNvSpPr>
                <p:nvPr/>
              </p:nvSpPr>
              <p:spPr bwMode="auto">
                <a:xfrm>
                  <a:off x="3312" y="912"/>
                  <a:ext cx="192" cy="0"/>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83371" name="Line 43"/>
                <p:cNvSpPr>
                  <a:spLocks noChangeShapeType="1"/>
                </p:cNvSpPr>
                <p:nvPr/>
              </p:nvSpPr>
              <p:spPr bwMode="auto">
                <a:xfrm flipV="1">
                  <a:off x="3504" y="672"/>
                  <a:ext cx="0" cy="240"/>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83372" name="Line 44"/>
                <p:cNvSpPr>
                  <a:spLocks noChangeShapeType="1"/>
                </p:cNvSpPr>
                <p:nvPr/>
              </p:nvSpPr>
              <p:spPr bwMode="auto">
                <a:xfrm>
                  <a:off x="3648" y="672"/>
                  <a:ext cx="0" cy="240"/>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grpSp>
          <p:nvGrpSpPr>
            <p:cNvPr id="105560" name="Group 45"/>
            <p:cNvGrpSpPr>
              <a:grpSpLocks/>
            </p:cNvGrpSpPr>
            <p:nvPr/>
          </p:nvGrpSpPr>
          <p:grpSpPr bwMode="auto">
            <a:xfrm>
              <a:off x="3984" y="672"/>
              <a:ext cx="336" cy="240"/>
              <a:chOff x="3312" y="672"/>
              <a:chExt cx="336" cy="240"/>
            </a:xfrm>
          </p:grpSpPr>
          <p:sp>
            <p:nvSpPr>
              <p:cNvPr id="483374" name="Line 46"/>
              <p:cNvSpPr>
                <a:spLocks noChangeShapeType="1"/>
              </p:cNvSpPr>
              <p:nvPr/>
            </p:nvSpPr>
            <p:spPr bwMode="auto">
              <a:xfrm>
                <a:off x="3504" y="672"/>
                <a:ext cx="144" cy="0"/>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nvGrpSpPr>
              <p:cNvPr id="105563" name="Group 47"/>
              <p:cNvGrpSpPr>
                <a:grpSpLocks/>
              </p:cNvGrpSpPr>
              <p:nvPr/>
            </p:nvGrpSpPr>
            <p:grpSpPr bwMode="auto">
              <a:xfrm>
                <a:off x="3312" y="672"/>
                <a:ext cx="336" cy="240"/>
                <a:chOff x="3312" y="672"/>
                <a:chExt cx="336" cy="240"/>
              </a:xfrm>
            </p:grpSpPr>
            <p:sp>
              <p:nvSpPr>
                <p:cNvPr id="483376" name="Line 48"/>
                <p:cNvSpPr>
                  <a:spLocks noChangeShapeType="1"/>
                </p:cNvSpPr>
                <p:nvPr/>
              </p:nvSpPr>
              <p:spPr bwMode="auto">
                <a:xfrm>
                  <a:off x="3312" y="912"/>
                  <a:ext cx="192" cy="0"/>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83377" name="Line 49"/>
                <p:cNvSpPr>
                  <a:spLocks noChangeShapeType="1"/>
                </p:cNvSpPr>
                <p:nvPr/>
              </p:nvSpPr>
              <p:spPr bwMode="auto">
                <a:xfrm flipV="1">
                  <a:off x="3504" y="672"/>
                  <a:ext cx="0" cy="240"/>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83378" name="Line 50"/>
                <p:cNvSpPr>
                  <a:spLocks noChangeShapeType="1"/>
                </p:cNvSpPr>
                <p:nvPr/>
              </p:nvSpPr>
              <p:spPr bwMode="auto">
                <a:xfrm>
                  <a:off x="3648" y="672"/>
                  <a:ext cx="0" cy="240"/>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sp>
          <p:nvSpPr>
            <p:cNvPr id="483379" name="Line 51"/>
            <p:cNvSpPr>
              <a:spLocks noChangeShapeType="1"/>
            </p:cNvSpPr>
            <p:nvPr/>
          </p:nvSpPr>
          <p:spPr bwMode="auto">
            <a:xfrm>
              <a:off x="4320" y="912"/>
              <a:ext cx="192" cy="0"/>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nvGrpSpPr>
          <p:cNvPr id="9" name="Group 52"/>
          <p:cNvGrpSpPr>
            <a:grpSpLocks/>
          </p:cNvGrpSpPr>
          <p:nvPr/>
        </p:nvGrpSpPr>
        <p:grpSpPr bwMode="auto">
          <a:xfrm>
            <a:off x="457200" y="1295400"/>
            <a:ext cx="2057400" cy="3276600"/>
            <a:chOff x="288" y="720"/>
            <a:chExt cx="1296" cy="2064"/>
          </a:xfrm>
        </p:grpSpPr>
        <p:grpSp>
          <p:nvGrpSpPr>
            <p:cNvPr id="105518" name="Group 53"/>
            <p:cNvGrpSpPr>
              <a:grpSpLocks/>
            </p:cNvGrpSpPr>
            <p:nvPr/>
          </p:nvGrpSpPr>
          <p:grpSpPr bwMode="auto">
            <a:xfrm>
              <a:off x="384" y="720"/>
              <a:ext cx="1200" cy="240"/>
              <a:chOff x="3312" y="672"/>
              <a:chExt cx="1200" cy="240"/>
            </a:xfrm>
          </p:grpSpPr>
          <p:grpSp>
            <p:nvGrpSpPr>
              <p:cNvPr id="105539" name="Group 54"/>
              <p:cNvGrpSpPr>
                <a:grpSpLocks/>
              </p:cNvGrpSpPr>
              <p:nvPr/>
            </p:nvGrpSpPr>
            <p:grpSpPr bwMode="auto">
              <a:xfrm>
                <a:off x="3312" y="672"/>
                <a:ext cx="336" cy="240"/>
                <a:chOff x="3312" y="672"/>
                <a:chExt cx="336" cy="240"/>
              </a:xfrm>
            </p:grpSpPr>
            <p:sp>
              <p:nvSpPr>
                <p:cNvPr id="483383" name="Line 55"/>
                <p:cNvSpPr>
                  <a:spLocks noChangeShapeType="1"/>
                </p:cNvSpPr>
                <p:nvPr/>
              </p:nvSpPr>
              <p:spPr bwMode="auto">
                <a:xfrm>
                  <a:off x="3504" y="672"/>
                  <a:ext cx="144" cy="0"/>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nvGrpSpPr>
                <p:cNvPr id="105554" name="Group 56"/>
                <p:cNvGrpSpPr>
                  <a:grpSpLocks/>
                </p:cNvGrpSpPr>
                <p:nvPr/>
              </p:nvGrpSpPr>
              <p:grpSpPr bwMode="auto">
                <a:xfrm>
                  <a:off x="3312" y="672"/>
                  <a:ext cx="336" cy="240"/>
                  <a:chOff x="3312" y="672"/>
                  <a:chExt cx="336" cy="240"/>
                </a:xfrm>
              </p:grpSpPr>
              <p:sp>
                <p:nvSpPr>
                  <p:cNvPr id="483385" name="Line 57"/>
                  <p:cNvSpPr>
                    <a:spLocks noChangeShapeType="1"/>
                  </p:cNvSpPr>
                  <p:nvPr/>
                </p:nvSpPr>
                <p:spPr bwMode="auto">
                  <a:xfrm>
                    <a:off x="3312" y="912"/>
                    <a:ext cx="192" cy="0"/>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83386" name="Line 58"/>
                  <p:cNvSpPr>
                    <a:spLocks noChangeShapeType="1"/>
                  </p:cNvSpPr>
                  <p:nvPr/>
                </p:nvSpPr>
                <p:spPr bwMode="auto">
                  <a:xfrm flipV="1">
                    <a:off x="3504" y="672"/>
                    <a:ext cx="0" cy="240"/>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83387" name="Line 59"/>
                  <p:cNvSpPr>
                    <a:spLocks noChangeShapeType="1"/>
                  </p:cNvSpPr>
                  <p:nvPr/>
                </p:nvSpPr>
                <p:spPr bwMode="auto">
                  <a:xfrm>
                    <a:off x="3648" y="672"/>
                    <a:ext cx="0" cy="240"/>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grpSp>
            <p:nvGrpSpPr>
              <p:cNvPr id="105540" name="Group 60"/>
              <p:cNvGrpSpPr>
                <a:grpSpLocks/>
              </p:cNvGrpSpPr>
              <p:nvPr/>
            </p:nvGrpSpPr>
            <p:grpSpPr bwMode="auto">
              <a:xfrm>
                <a:off x="3648" y="672"/>
                <a:ext cx="336" cy="240"/>
                <a:chOff x="3312" y="672"/>
                <a:chExt cx="336" cy="240"/>
              </a:xfrm>
            </p:grpSpPr>
            <p:sp>
              <p:nvSpPr>
                <p:cNvPr id="483389" name="Line 61"/>
                <p:cNvSpPr>
                  <a:spLocks noChangeShapeType="1"/>
                </p:cNvSpPr>
                <p:nvPr/>
              </p:nvSpPr>
              <p:spPr bwMode="auto">
                <a:xfrm>
                  <a:off x="3504" y="672"/>
                  <a:ext cx="144" cy="0"/>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nvGrpSpPr>
                <p:cNvPr id="105549" name="Group 62"/>
                <p:cNvGrpSpPr>
                  <a:grpSpLocks/>
                </p:cNvGrpSpPr>
                <p:nvPr/>
              </p:nvGrpSpPr>
              <p:grpSpPr bwMode="auto">
                <a:xfrm>
                  <a:off x="3312" y="672"/>
                  <a:ext cx="336" cy="240"/>
                  <a:chOff x="3312" y="672"/>
                  <a:chExt cx="336" cy="240"/>
                </a:xfrm>
              </p:grpSpPr>
              <p:sp>
                <p:nvSpPr>
                  <p:cNvPr id="483391" name="Line 63"/>
                  <p:cNvSpPr>
                    <a:spLocks noChangeShapeType="1"/>
                  </p:cNvSpPr>
                  <p:nvPr/>
                </p:nvSpPr>
                <p:spPr bwMode="auto">
                  <a:xfrm>
                    <a:off x="3312" y="912"/>
                    <a:ext cx="192" cy="0"/>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83392" name="Line 64"/>
                  <p:cNvSpPr>
                    <a:spLocks noChangeShapeType="1"/>
                  </p:cNvSpPr>
                  <p:nvPr/>
                </p:nvSpPr>
                <p:spPr bwMode="auto">
                  <a:xfrm flipV="1">
                    <a:off x="3504" y="672"/>
                    <a:ext cx="0" cy="240"/>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83393" name="Line 65"/>
                  <p:cNvSpPr>
                    <a:spLocks noChangeShapeType="1"/>
                  </p:cNvSpPr>
                  <p:nvPr/>
                </p:nvSpPr>
                <p:spPr bwMode="auto">
                  <a:xfrm>
                    <a:off x="3648" y="672"/>
                    <a:ext cx="0" cy="240"/>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grpSp>
            <p:nvGrpSpPr>
              <p:cNvPr id="105541" name="Group 66"/>
              <p:cNvGrpSpPr>
                <a:grpSpLocks/>
              </p:cNvGrpSpPr>
              <p:nvPr/>
            </p:nvGrpSpPr>
            <p:grpSpPr bwMode="auto">
              <a:xfrm>
                <a:off x="3984" y="672"/>
                <a:ext cx="336" cy="240"/>
                <a:chOff x="3312" y="672"/>
                <a:chExt cx="336" cy="240"/>
              </a:xfrm>
            </p:grpSpPr>
            <p:sp>
              <p:nvSpPr>
                <p:cNvPr id="483395" name="Line 67"/>
                <p:cNvSpPr>
                  <a:spLocks noChangeShapeType="1"/>
                </p:cNvSpPr>
                <p:nvPr/>
              </p:nvSpPr>
              <p:spPr bwMode="auto">
                <a:xfrm>
                  <a:off x="3504" y="672"/>
                  <a:ext cx="144" cy="0"/>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nvGrpSpPr>
                <p:cNvPr id="105544" name="Group 68"/>
                <p:cNvGrpSpPr>
                  <a:grpSpLocks/>
                </p:cNvGrpSpPr>
                <p:nvPr/>
              </p:nvGrpSpPr>
              <p:grpSpPr bwMode="auto">
                <a:xfrm>
                  <a:off x="3312" y="672"/>
                  <a:ext cx="336" cy="240"/>
                  <a:chOff x="3312" y="672"/>
                  <a:chExt cx="336" cy="240"/>
                </a:xfrm>
              </p:grpSpPr>
              <p:sp>
                <p:nvSpPr>
                  <p:cNvPr id="483397" name="Line 69"/>
                  <p:cNvSpPr>
                    <a:spLocks noChangeShapeType="1"/>
                  </p:cNvSpPr>
                  <p:nvPr/>
                </p:nvSpPr>
                <p:spPr bwMode="auto">
                  <a:xfrm>
                    <a:off x="3312" y="912"/>
                    <a:ext cx="192" cy="0"/>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83398" name="Line 70"/>
                  <p:cNvSpPr>
                    <a:spLocks noChangeShapeType="1"/>
                  </p:cNvSpPr>
                  <p:nvPr/>
                </p:nvSpPr>
                <p:spPr bwMode="auto">
                  <a:xfrm flipV="1">
                    <a:off x="3504" y="672"/>
                    <a:ext cx="0" cy="240"/>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83399" name="Line 71"/>
                  <p:cNvSpPr>
                    <a:spLocks noChangeShapeType="1"/>
                  </p:cNvSpPr>
                  <p:nvPr/>
                </p:nvSpPr>
                <p:spPr bwMode="auto">
                  <a:xfrm>
                    <a:off x="3648" y="672"/>
                    <a:ext cx="0" cy="240"/>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sp>
            <p:nvSpPr>
              <p:cNvPr id="483400" name="Line 72"/>
              <p:cNvSpPr>
                <a:spLocks noChangeShapeType="1"/>
              </p:cNvSpPr>
              <p:nvPr/>
            </p:nvSpPr>
            <p:spPr bwMode="auto">
              <a:xfrm>
                <a:off x="4320" y="912"/>
                <a:ext cx="192" cy="0"/>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nvGrpSpPr>
            <p:cNvPr id="105519" name="Group 73"/>
            <p:cNvGrpSpPr>
              <a:grpSpLocks/>
            </p:cNvGrpSpPr>
            <p:nvPr/>
          </p:nvGrpSpPr>
          <p:grpSpPr bwMode="auto">
            <a:xfrm rot="10794493">
              <a:off x="288" y="2544"/>
              <a:ext cx="1200" cy="240"/>
              <a:chOff x="3312" y="672"/>
              <a:chExt cx="1200" cy="240"/>
            </a:xfrm>
          </p:grpSpPr>
          <p:grpSp>
            <p:nvGrpSpPr>
              <p:cNvPr id="105520" name="Group 74"/>
              <p:cNvGrpSpPr>
                <a:grpSpLocks/>
              </p:cNvGrpSpPr>
              <p:nvPr/>
            </p:nvGrpSpPr>
            <p:grpSpPr bwMode="auto">
              <a:xfrm>
                <a:off x="3312" y="672"/>
                <a:ext cx="336" cy="240"/>
                <a:chOff x="3312" y="672"/>
                <a:chExt cx="336" cy="240"/>
              </a:xfrm>
            </p:grpSpPr>
            <p:sp>
              <p:nvSpPr>
                <p:cNvPr id="483403" name="Line 75"/>
                <p:cNvSpPr>
                  <a:spLocks noChangeShapeType="1"/>
                </p:cNvSpPr>
                <p:nvPr/>
              </p:nvSpPr>
              <p:spPr bwMode="auto">
                <a:xfrm>
                  <a:off x="3508" y="672"/>
                  <a:ext cx="144" cy="0"/>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nvGrpSpPr>
                <p:cNvPr id="105535" name="Group 76"/>
                <p:cNvGrpSpPr>
                  <a:grpSpLocks/>
                </p:cNvGrpSpPr>
                <p:nvPr/>
              </p:nvGrpSpPr>
              <p:grpSpPr bwMode="auto">
                <a:xfrm>
                  <a:off x="3312" y="672"/>
                  <a:ext cx="336" cy="240"/>
                  <a:chOff x="3312" y="672"/>
                  <a:chExt cx="336" cy="240"/>
                </a:xfrm>
              </p:grpSpPr>
              <p:sp>
                <p:nvSpPr>
                  <p:cNvPr id="483405" name="Line 77"/>
                  <p:cNvSpPr>
                    <a:spLocks noChangeShapeType="1"/>
                  </p:cNvSpPr>
                  <p:nvPr/>
                </p:nvSpPr>
                <p:spPr bwMode="auto">
                  <a:xfrm>
                    <a:off x="3320" y="916"/>
                    <a:ext cx="192" cy="0"/>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83406" name="Line 78"/>
                  <p:cNvSpPr>
                    <a:spLocks noChangeShapeType="1"/>
                  </p:cNvSpPr>
                  <p:nvPr/>
                </p:nvSpPr>
                <p:spPr bwMode="auto">
                  <a:xfrm flipV="1">
                    <a:off x="3508" y="672"/>
                    <a:ext cx="0" cy="240"/>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83407" name="Line 79"/>
                  <p:cNvSpPr>
                    <a:spLocks noChangeShapeType="1"/>
                  </p:cNvSpPr>
                  <p:nvPr/>
                </p:nvSpPr>
                <p:spPr bwMode="auto">
                  <a:xfrm>
                    <a:off x="3655" y="676"/>
                    <a:ext cx="0" cy="240"/>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grpSp>
            <p:nvGrpSpPr>
              <p:cNvPr id="105521" name="Group 80"/>
              <p:cNvGrpSpPr>
                <a:grpSpLocks/>
              </p:cNvGrpSpPr>
              <p:nvPr/>
            </p:nvGrpSpPr>
            <p:grpSpPr bwMode="auto">
              <a:xfrm>
                <a:off x="3648" y="672"/>
                <a:ext cx="336" cy="240"/>
                <a:chOff x="3312" y="672"/>
                <a:chExt cx="336" cy="240"/>
              </a:xfrm>
            </p:grpSpPr>
            <p:sp>
              <p:nvSpPr>
                <p:cNvPr id="483409" name="Line 81"/>
                <p:cNvSpPr>
                  <a:spLocks noChangeShapeType="1"/>
                </p:cNvSpPr>
                <p:nvPr/>
              </p:nvSpPr>
              <p:spPr bwMode="auto">
                <a:xfrm>
                  <a:off x="3508" y="676"/>
                  <a:ext cx="144" cy="0"/>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nvGrpSpPr>
                <p:cNvPr id="105530" name="Group 82"/>
                <p:cNvGrpSpPr>
                  <a:grpSpLocks/>
                </p:cNvGrpSpPr>
                <p:nvPr/>
              </p:nvGrpSpPr>
              <p:grpSpPr bwMode="auto">
                <a:xfrm>
                  <a:off x="3312" y="672"/>
                  <a:ext cx="336" cy="240"/>
                  <a:chOff x="3312" y="672"/>
                  <a:chExt cx="336" cy="240"/>
                </a:xfrm>
              </p:grpSpPr>
              <p:sp>
                <p:nvSpPr>
                  <p:cNvPr id="483411" name="Line 83"/>
                  <p:cNvSpPr>
                    <a:spLocks noChangeShapeType="1"/>
                  </p:cNvSpPr>
                  <p:nvPr/>
                </p:nvSpPr>
                <p:spPr bwMode="auto">
                  <a:xfrm>
                    <a:off x="3320" y="920"/>
                    <a:ext cx="192" cy="0"/>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83412" name="Line 84"/>
                  <p:cNvSpPr>
                    <a:spLocks noChangeShapeType="1"/>
                  </p:cNvSpPr>
                  <p:nvPr/>
                </p:nvSpPr>
                <p:spPr bwMode="auto">
                  <a:xfrm flipV="1">
                    <a:off x="3511" y="676"/>
                    <a:ext cx="0" cy="240"/>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83413" name="Line 85"/>
                  <p:cNvSpPr>
                    <a:spLocks noChangeShapeType="1"/>
                  </p:cNvSpPr>
                  <p:nvPr/>
                </p:nvSpPr>
                <p:spPr bwMode="auto">
                  <a:xfrm>
                    <a:off x="3655" y="676"/>
                    <a:ext cx="0" cy="240"/>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grpSp>
            <p:nvGrpSpPr>
              <p:cNvPr id="105522" name="Group 86"/>
              <p:cNvGrpSpPr>
                <a:grpSpLocks/>
              </p:cNvGrpSpPr>
              <p:nvPr/>
            </p:nvGrpSpPr>
            <p:grpSpPr bwMode="auto">
              <a:xfrm>
                <a:off x="3984" y="672"/>
                <a:ext cx="336" cy="240"/>
                <a:chOff x="3312" y="672"/>
                <a:chExt cx="336" cy="240"/>
              </a:xfrm>
            </p:grpSpPr>
            <p:sp>
              <p:nvSpPr>
                <p:cNvPr id="483415" name="Line 87"/>
                <p:cNvSpPr>
                  <a:spLocks noChangeShapeType="1"/>
                </p:cNvSpPr>
                <p:nvPr/>
              </p:nvSpPr>
              <p:spPr bwMode="auto">
                <a:xfrm>
                  <a:off x="3504" y="676"/>
                  <a:ext cx="144" cy="0"/>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nvGrpSpPr>
                <p:cNvPr id="105525" name="Group 88"/>
                <p:cNvGrpSpPr>
                  <a:grpSpLocks/>
                </p:cNvGrpSpPr>
                <p:nvPr/>
              </p:nvGrpSpPr>
              <p:grpSpPr bwMode="auto">
                <a:xfrm>
                  <a:off x="3312" y="672"/>
                  <a:ext cx="336" cy="240"/>
                  <a:chOff x="3312" y="672"/>
                  <a:chExt cx="336" cy="240"/>
                </a:xfrm>
              </p:grpSpPr>
              <p:sp>
                <p:nvSpPr>
                  <p:cNvPr id="483417" name="Line 89"/>
                  <p:cNvSpPr>
                    <a:spLocks noChangeShapeType="1"/>
                  </p:cNvSpPr>
                  <p:nvPr/>
                </p:nvSpPr>
                <p:spPr bwMode="auto">
                  <a:xfrm>
                    <a:off x="3316" y="916"/>
                    <a:ext cx="192" cy="0"/>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83418" name="Line 90"/>
                  <p:cNvSpPr>
                    <a:spLocks noChangeShapeType="1"/>
                  </p:cNvSpPr>
                  <p:nvPr/>
                </p:nvSpPr>
                <p:spPr bwMode="auto">
                  <a:xfrm flipV="1">
                    <a:off x="3504" y="672"/>
                    <a:ext cx="0" cy="240"/>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83419" name="Line 91"/>
                  <p:cNvSpPr>
                    <a:spLocks noChangeShapeType="1"/>
                  </p:cNvSpPr>
                  <p:nvPr/>
                </p:nvSpPr>
                <p:spPr bwMode="auto">
                  <a:xfrm>
                    <a:off x="3651" y="676"/>
                    <a:ext cx="0" cy="240"/>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sp>
            <p:nvSpPr>
              <p:cNvPr id="483420" name="Line 92"/>
              <p:cNvSpPr>
                <a:spLocks noChangeShapeType="1"/>
              </p:cNvSpPr>
              <p:nvPr/>
            </p:nvSpPr>
            <p:spPr bwMode="auto">
              <a:xfrm>
                <a:off x="4324" y="916"/>
                <a:ext cx="192" cy="0"/>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grpSp>
        <p:nvGrpSpPr>
          <p:cNvPr id="24" name="Group 165"/>
          <p:cNvGrpSpPr>
            <a:grpSpLocks/>
          </p:cNvGrpSpPr>
          <p:nvPr/>
        </p:nvGrpSpPr>
        <p:grpSpPr bwMode="auto">
          <a:xfrm>
            <a:off x="3419475" y="1989136"/>
            <a:ext cx="2336800" cy="523874"/>
            <a:chOff x="2154" y="1253"/>
            <a:chExt cx="1472" cy="330"/>
          </a:xfrm>
        </p:grpSpPr>
        <p:sp>
          <p:nvSpPr>
            <p:cNvPr id="105496" name="Rectangle 94"/>
            <p:cNvSpPr>
              <a:spLocks noChangeArrowheads="1"/>
            </p:cNvSpPr>
            <p:nvPr/>
          </p:nvSpPr>
          <p:spPr bwMode="auto">
            <a:xfrm>
              <a:off x="2154" y="1253"/>
              <a:ext cx="267" cy="330"/>
            </a:xfrm>
            <a:prstGeom prst="rect">
              <a:avLst/>
            </a:prstGeom>
            <a:noFill/>
            <a:ln w="9525">
              <a:noFill/>
              <a:miter lim="800000"/>
              <a:headEnd/>
              <a:tailEnd/>
            </a:ln>
          </p:spPr>
          <p:txBody>
            <a:bodyPr wrap="none">
              <a:spAutoFit/>
            </a:bodyPr>
            <a:lstStyle/>
            <a:p>
              <a:pPr>
                <a:spcBef>
                  <a:spcPct val="50000"/>
                </a:spcBef>
                <a:defRPr/>
              </a:pPr>
              <a:r>
                <a:rPr lang="en-US" altLang="zh-CN" sz="2800" b="1" i="1">
                  <a:solidFill>
                    <a:srgbClr val="000099"/>
                  </a:solidFill>
                  <a:latin typeface="Times New Roman" panose="02020603050405020304" pitchFamily="18" charset="0"/>
                  <a:cs typeface="Times New Roman" panose="02020603050405020304" pitchFamily="18" charset="0"/>
                </a:rPr>
                <a:t>A</a:t>
              </a:r>
              <a:endParaRPr lang="en-US" altLang="zh-CN" sz="3200" b="1">
                <a:solidFill>
                  <a:srgbClr val="000099"/>
                </a:solidFill>
                <a:latin typeface="Times New Roman" panose="02020603050405020304" pitchFamily="18" charset="0"/>
                <a:cs typeface="Times New Roman" panose="02020603050405020304" pitchFamily="18" charset="0"/>
              </a:endParaRPr>
            </a:p>
          </p:txBody>
        </p:sp>
        <p:sp>
          <p:nvSpPr>
            <p:cNvPr id="483424" name="Line 96"/>
            <p:cNvSpPr>
              <a:spLocks noChangeShapeType="1"/>
            </p:cNvSpPr>
            <p:nvPr/>
          </p:nvSpPr>
          <p:spPr bwMode="auto">
            <a:xfrm>
              <a:off x="2220" y="1316"/>
              <a:ext cx="144" cy="0"/>
            </a:xfrm>
            <a:prstGeom prst="line">
              <a:avLst/>
            </a:prstGeom>
            <a:noFill/>
            <a:ln w="28575">
              <a:solidFill>
                <a:srgbClr val="0000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nvGrpSpPr>
            <p:cNvPr id="105498" name="Group 97"/>
            <p:cNvGrpSpPr>
              <a:grpSpLocks/>
            </p:cNvGrpSpPr>
            <p:nvPr/>
          </p:nvGrpSpPr>
          <p:grpSpPr bwMode="auto">
            <a:xfrm rot="10794493">
              <a:off x="2426" y="1285"/>
              <a:ext cx="1200" cy="240"/>
              <a:chOff x="3312" y="672"/>
              <a:chExt cx="1200" cy="240"/>
            </a:xfrm>
          </p:grpSpPr>
          <p:grpSp>
            <p:nvGrpSpPr>
              <p:cNvPr id="105499" name="Group 98"/>
              <p:cNvGrpSpPr>
                <a:grpSpLocks/>
              </p:cNvGrpSpPr>
              <p:nvPr/>
            </p:nvGrpSpPr>
            <p:grpSpPr bwMode="auto">
              <a:xfrm>
                <a:off x="3312" y="672"/>
                <a:ext cx="336" cy="240"/>
                <a:chOff x="3312" y="672"/>
                <a:chExt cx="336" cy="240"/>
              </a:xfrm>
            </p:grpSpPr>
            <p:sp>
              <p:nvSpPr>
                <p:cNvPr id="483427" name="Line 99"/>
                <p:cNvSpPr>
                  <a:spLocks noChangeShapeType="1"/>
                </p:cNvSpPr>
                <p:nvPr/>
              </p:nvSpPr>
              <p:spPr bwMode="auto">
                <a:xfrm>
                  <a:off x="3508" y="672"/>
                  <a:ext cx="144" cy="0"/>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nvGrpSpPr>
                <p:cNvPr id="105514" name="Group 100"/>
                <p:cNvGrpSpPr>
                  <a:grpSpLocks/>
                </p:cNvGrpSpPr>
                <p:nvPr/>
              </p:nvGrpSpPr>
              <p:grpSpPr bwMode="auto">
                <a:xfrm>
                  <a:off x="3312" y="672"/>
                  <a:ext cx="336" cy="240"/>
                  <a:chOff x="3312" y="672"/>
                  <a:chExt cx="336" cy="240"/>
                </a:xfrm>
              </p:grpSpPr>
              <p:sp>
                <p:nvSpPr>
                  <p:cNvPr id="483429" name="Line 101"/>
                  <p:cNvSpPr>
                    <a:spLocks noChangeShapeType="1"/>
                  </p:cNvSpPr>
                  <p:nvPr/>
                </p:nvSpPr>
                <p:spPr bwMode="auto">
                  <a:xfrm>
                    <a:off x="3320" y="916"/>
                    <a:ext cx="192" cy="0"/>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83430" name="Line 102"/>
                  <p:cNvSpPr>
                    <a:spLocks noChangeShapeType="1"/>
                  </p:cNvSpPr>
                  <p:nvPr/>
                </p:nvSpPr>
                <p:spPr bwMode="auto">
                  <a:xfrm flipV="1">
                    <a:off x="3508" y="672"/>
                    <a:ext cx="0" cy="240"/>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83431" name="Line 103"/>
                  <p:cNvSpPr>
                    <a:spLocks noChangeShapeType="1"/>
                  </p:cNvSpPr>
                  <p:nvPr/>
                </p:nvSpPr>
                <p:spPr bwMode="auto">
                  <a:xfrm>
                    <a:off x="3655" y="676"/>
                    <a:ext cx="0" cy="240"/>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grpSp>
            <p:nvGrpSpPr>
              <p:cNvPr id="105500" name="Group 104"/>
              <p:cNvGrpSpPr>
                <a:grpSpLocks/>
              </p:cNvGrpSpPr>
              <p:nvPr/>
            </p:nvGrpSpPr>
            <p:grpSpPr bwMode="auto">
              <a:xfrm>
                <a:off x="3648" y="672"/>
                <a:ext cx="336" cy="240"/>
                <a:chOff x="3312" y="672"/>
                <a:chExt cx="336" cy="240"/>
              </a:xfrm>
            </p:grpSpPr>
            <p:sp>
              <p:nvSpPr>
                <p:cNvPr id="483433" name="Line 105"/>
                <p:cNvSpPr>
                  <a:spLocks noChangeShapeType="1"/>
                </p:cNvSpPr>
                <p:nvPr/>
              </p:nvSpPr>
              <p:spPr bwMode="auto">
                <a:xfrm>
                  <a:off x="3508" y="676"/>
                  <a:ext cx="144" cy="0"/>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nvGrpSpPr>
                <p:cNvPr id="105509" name="Group 106"/>
                <p:cNvGrpSpPr>
                  <a:grpSpLocks/>
                </p:cNvGrpSpPr>
                <p:nvPr/>
              </p:nvGrpSpPr>
              <p:grpSpPr bwMode="auto">
                <a:xfrm>
                  <a:off x="3312" y="672"/>
                  <a:ext cx="336" cy="240"/>
                  <a:chOff x="3312" y="672"/>
                  <a:chExt cx="336" cy="240"/>
                </a:xfrm>
              </p:grpSpPr>
              <p:sp>
                <p:nvSpPr>
                  <p:cNvPr id="483435" name="Line 107"/>
                  <p:cNvSpPr>
                    <a:spLocks noChangeShapeType="1"/>
                  </p:cNvSpPr>
                  <p:nvPr/>
                </p:nvSpPr>
                <p:spPr bwMode="auto">
                  <a:xfrm>
                    <a:off x="3320" y="920"/>
                    <a:ext cx="192" cy="0"/>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83436" name="Line 108"/>
                  <p:cNvSpPr>
                    <a:spLocks noChangeShapeType="1"/>
                  </p:cNvSpPr>
                  <p:nvPr/>
                </p:nvSpPr>
                <p:spPr bwMode="auto">
                  <a:xfrm flipV="1">
                    <a:off x="3511" y="676"/>
                    <a:ext cx="0" cy="240"/>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83437" name="Line 109"/>
                  <p:cNvSpPr>
                    <a:spLocks noChangeShapeType="1"/>
                  </p:cNvSpPr>
                  <p:nvPr/>
                </p:nvSpPr>
                <p:spPr bwMode="auto">
                  <a:xfrm>
                    <a:off x="3655" y="676"/>
                    <a:ext cx="0" cy="240"/>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grpSp>
            <p:nvGrpSpPr>
              <p:cNvPr id="105501" name="Group 110"/>
              <p:cNvGrpSpPr>
                <a:grpSpLocks/>
              </p:cNvGrpSpPr>
              <p:nvPr/>
            </p:nvGrpSpPr>
            <p:grpSpPr bwMode="auto">
              <a:xfrm>
                <a:off x="3984" y="672"/>
                <a:ext cx="336" cy="240"/>
                <a:chOff x="3312" y="672"/>
                <a:chExt cx="336" cy="240"/>
              </a:xfrm>
            </p:grpSpPr>
            <p:sp>
              <p:nvSpPr>
                <p:cNvPr id="483439" name="Line 111"/>
                <p:cNvSpPr>
                  <a:spLocks noChangeShapeType="1"/>
                </p:cNvSpPr>
                <p:nvPr/>
              </p:nvSpPr>
              <p:spPr bwMode="auto">
                <a:xfrm>
                  <a:off x="3504" y="676"/>
                  <a:ext cx="144" cy="0"/>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nvGrpSpPr>
                <p:cNvPr id="105504" name="Group 112"/>
                <p:cNvGrpSpPr>
                  <a:grpSpLocks/>
                </p:cNvGrpSpPr>
                <p:nvPr/>
              </p:nvGrpSpPr>
              <p:grpSpPr bwMode="auto">
                <a:xfrm>
                  <a:off x="3312" y="672"/>
                  <a:ext cx="336" cy="240"/>
                  <a:chOff x="3312" y="672"/>
                  <a:chExt cx="336" cy="240"/>
                </a:xfrm>
              </p:grpSpPr>
              <p:sp>
                <p:nvSpPr>
                  <p:cNvPr id="483441" name="Line 113"/>
                  <p:cNvSpPr>
                    <a:spLocks noChangeShapeType="1"/>
                  </p:cNvSpPr>
                  <p:nvPr/>
                </p:nvSpPr>
                <p:spPr bwMode="auto">
                  <a:xfrm>
                    <a:off x="3316" y="916"/>
                    <a:ext cx="192" cy="0"/>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83442" name="Line 114"/>
                  <p:cNvSpPr>
                    <a:spLocks noChangeShapeType="1"/>
                  </p:cNvSpPr>
                  <p:nvPr/>
                </p:nvSpPr>
                <p:spPr bwMode="auto">
                  <a:xfrm flipV="1">
                    <a:off x="3504" y="672"/>
                    <a:ext cx="0" cy="240"/>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83443" name="Line 115"/>
                  <p:cNvSpPr>
                    <a:spLocks noChangeShapeType="1"/>
                  </p:cNvSpPr>
                  <p:nvPr/>
                </p:nvSpPr>
                <p:spPr bwMode="auto">
                  <a:xfrm>
                    <a:off x="3651" y="676"/>
                    <a:ext cx="0" cy="240"/>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sp>
            <p:nvSpPr>
              <p:cNvPr id="483444" name="Line 116"/>
              <p:cNvSpPr>
                <a:spLocks noChangeShapeType="1"/>
              </p:cNvSpPr>
              <p:nvPr/>
            </p:nvSpPr>
            <p:spPr bwMode="auto">
              <a:xfrm>
                <a:off x="4324" y="916"/>
                <a:ext cx="192" cy="0"/>
              </a:xfrm>
              <a:prstGeom prst="line">
                <a:avLst/>
              </a:prstGeom>
              <a:noFill/>
              <a:ln w="38100">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grpSp>
        <p:nvGrpSpPr>
          <p:cNvPr id="483394" name="Group 117"/>
          <p:cNvGrpSpPr>
            <a:grpSpLocks/>
          </p:cNvGrpSpPr>
          <p:nvPr/>
        </p:nvGrpSpPr>
        <p:grpSpPr bwMode="auto">
          <a:xfrm>
            <a:off x="914400" y="5581650"/>
            <a:ext cx="6477000" cy="673100"/>
            <a:chOff x="432" y="3420"/>
            <a:chExt cx="4080" cy="424"/>
          </a:xfrm>
        </p:grpSpPr>
        <p:sp>
          <p:nvSpPr>
            <p:cNvPr id="483446" name="Rectangle 118"/>
            <p:cNvSpPr>
              <a:spLocks noChangeArrowheads="1"/>
            </p:cNvSpPr>
            <p:nvPr/>
          </p:nvSpPr>
          <p:spPr bwMode="auto">
            <a:xfrm>
              <a:off x="432" y="3461"/>
              <a:ext cx="1466" cy="327"/>
            </a:xfrm>
            <a:prstGeom prst="rect">
              <a:avLst/>
            </a:prstGeom>
            <a:noFill/>
            <a:ln w="9525">
              <a:noFill/>
              <a:miter lim="800000"/>
              <a:headEnd/>
              <a:tailEnd/>
            </a:ln>
            <a:effectLst/>
          </p:spPr>
          <p:txBody>
            <a:bodyPr wrap="none">
              <a:spAutoFit/>
            </a:bodyPr>
            <a:lstStyle/>
            <a:p>
              <a:pPr>
                <a:spcBef>
                  <a:spcPct val="50000"/>
                </a:spcBef>
                <a:defRPr/>
              </a:pPr>
              <a:r>
                <a:rPr lang="zh-CN" altLang="en-US" sz="2800" b="1">
                  <a:solidFill>
                    <a:srgbClr val="000099"/>
                  </a:solidFill>
                  <a:latin typeface="Times New Roman" panose="02020603050405020304" pitchFamily="18" charset="0"/>
                  <a:cs typeface="Times New Roman" panose="02020603050405020304" pitchFamily="18" charset="0"/>
                </a:rPr>
                <a:t>写出逻辑式：</a:t>
              </a:r>
              <a:endParaRPr lang="zh-CN" altLang="en-US" sz="3200" b="1">
                <a:solidFill>
                  <a:schemeClr val="bg1"/>
                </a:solidFill>
                <a:latin typeface="Times New Roman" panose="02020603050405020304" pitchFamily="18" charset="0"/>
                <a:cs typeface="Times New Roman" panose="02020603050405020304" pitchFamily="18" charset="0"/>
              </a:endParaRPr>
            </a:p>
          </p:txBody>
        </p:sp>
        <p:sp>
          <p:nvSpPr>
            <p:cNvPr id="483447" name="Line 119"/>
            <p:cNvSpPr>
              <a:spLocks noChangeShapeType="1"/>
            </p:cNvSpPr>
            <p:nvPr/>
          </p:nvSpPr>
          <p:spPr bwMode="auto">
            <a:xfrm>
              <a:off x="3964" y="3501"/>
              <a:ext cx="202" cy="0"/>
            </a:xfrm>
            <a:prstGeom prst="line">
              <a:avLst/>
            </a:prstGeom>
            <a:noFill/>
            <a:ln w="28575">
              <a:solidFill>
                <a:srgbClr val="0000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105490" name="Rectangle 120"/>
            <p:cNvSpPr>
              <a:spLocks noChangeArrowheads="1"/>
            </p:cNvSpPr>
            <p:nvPr/>
          </p:nvSpPr>
          <p:spPr bwMode="auto">
            <a:xfrm>
              <a:off x="3014" y="3437"/>
              <a:ext cx="1498" cy="407"/>
            </a:xfrm>
            <a:prstGeom prst="rect">
              <a:avLst/>
            </a:prstGeom>
            <a:noFill/>
            <a:ln w="9525">
              <a:noFill/>
              <a:miter lim="800000"/>
              <a:headEnd/>
              <a:tailEnd/>
            </a:ln>
          </p:spPr>
          <p:txBody>
            <a:bodyPr>
              <a:spAutoFit/>
            </a:bodyPr>
            <a:lstStyle/>
            <a:p>
              <a:pPr>
                <a:spcBef>
                  <a:spcPct val="50000"/>
                </a:spcBef>
                <a:defRPr/>
              </a:pPr>
              <a:r>
                <a:rPr lang="en-US" altLang="zh-CN" sz="3600" b="1">
                  <a:solidFill>
                    <a:srgbClr val="000099"/>
                  </a:solidFill>
                  <a:latin typeface="Times New Roman" panose="02020603050405020304" pitchFamily="18" charset="0"/>
                  <a:cs typeface="Times New Roman" panose="02020603050405020304" pitchFamily="18" charset="0"/>
                </a:rPr>
                <a:t>=</a:t>
              </a:r>
              <a:r>
                <a:rPr lang="en-US" altLang="zh-CN" sz="3200" b="1" i="1">
                  <a:solidFill>
                    <a:srgbClr val="000099"/>
                  </a:solidFill>
                  <a:latin typeface="Times New Roman" panose="02020603050405020304" pitchFamily="18" charset="0"/>
                  <a:cs typeface="Times New Roman" panose="02020603050405020304" pitchFamily="18" charset="0"/>
                </a:rPr>
                <a:t>AC +BC</a:t>
              </a:r>
              <a:endParaRPr lang="en-US" altLang="zh-CN" sz="3200" b="1">
                <a:solidFill>
                  <a:srgbClr val="3333CC"/>
                </a:solidFill>
                <a:latin typeface="Times New Roman" panose="02020603050405020304" pitchFamily="18" charset="0"/>
                <a:cs typeface="Times New Roman" panose="02020603050405020304" pitchFamily="18" charset="0"/>
              </a:endParaRPr>
            </a:p>
          </p:txBody>
        </p:sp>
        <p:sp>
          <p:nvSpPr>
            <p:cNvPr id="483449" name="Line 121"/>
            <p:cNvSpPr>
              <a:spLocks noChangeShapeType="1"/>
            </p:cNvSpPr>
            <p:nvPr/>
          </p:nvSpPr>
          <p:spPr bwMode="auto">
            <a:xfrm>
              <a:off x="2124" y="3501"/>
              <a:ext cx="324" cy="0"/>
            </a:xfrm>
            <a:prstGeom prst="line">
              <a:avLst/>
            </a:prstGeom>
            <a:noFill/>
            <a:ln w="28575">
              <a:solidFill>
                <a:srgbClr val="0000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83450" name="Line 122"/>
            <p:cNvSpPr>
              <a:spLocks noChangeShapeType="1"/>
            </p:cNvSpPr>
            <p:nvPr/>
          </p:nvSpPr>
          <p:spPr bwMode="auto">
            <a:xfrm>
              <a:off x="2862" y="3501"/>
              <a:ext cx="162" cy="0"/>
            </a:xfrm>
            <a:prstGeom prst="line">
              <a:avLst/>
            </a:prstGeom>
            <a:noFill/>
            <a:ln w="28575">
              <a:solidFill>
                <a:srgbClr val="0000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83451" name="Line 123"/>
            <p:cNvSpPr>
              <a:spLocks noChangeShapeType="1"/>
            </p:cNvSpPr>
            <p:nvPr/>
          </p:nvSpPr>
          <p:spPr bwMode="auto">
            <a:xfrm>
              <a:off x="2174" y="3420"/>
              <a:ext cx="850" cy="0"/>
            </a:xfrm>
            <a:prstGeom prst="line">
              <a:avLst/>
            </a:prstGeom>
            <a:noFill/>
            <a:ln w="28575">
              <a:solidFill>
                <a:srgbClr val="0000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105494" name="Text Box 124"/>
            <p:cNvSpPr txBox="1">
              <a:spLocks noChangeArrowheads="1"/>
            </p:cNvSpPr>
            <p:nvPr/>
          </p:nvSpPr>
          <p:spPr bwMode="auto">
            <a:xfrm>
              <a:off x="1728" y="3456"/>
              <a:ext cx="1580" cy="365"/>
            </a:xfrm>
            <a:prstGeom prst="rect">
              <a:avLst/>
            </a:prstGeom>
            <a:noFill/>
            <a:ln w="9525">
              <a:noFill/>
              <a:miter lim="800000"/>
              <a:headEnd/>
              <a:tailEnd/>
            </a:ln>
          </p:spPr>
          <p:txBody>
            <a:bodyPr>
              <a:spAutoFit/>
            </a:bodyPr>
            <a:lstStyle/>
            <a:p>
              <a:pPr>
                <a:spcBef>
                  <a:spcPct val="50000"/>
                </a:spcBef>
                <a:defRPr/>
              </a:pPr>
              <a:r>
                <a:rPr lang="en-US" altLang="zh-CN" sz="3200" b="1">
                  <a:solidFill>
                    <a:srgbClr val="000099"/>
                  </a:solidFill>
                  <a:latin typeface="Times New Roman" panose="02020603050405020304" pitchFamily="18" charset="0"/>
                  <a:cs typeface="Times New Roman" panose="02020603050405020304" pitchFamily="18" charset="0"/>
                </a:rPr>
                <a:t>Y=</a:t>
              </a:r>
              <a:r>
                <a:rPr lang="en-US" altLang="zh-CN" sz="3200" b="1" i="1">
                  <a:solidFill>
                    <a:srgbClr val="000099"/>
                  </a:solidFill>
                  <a:latin typeface="Times New Roman" panose="02020603050405020304" pitchFamily="18" charset="0"/>
                  <a:cs typeface="Times New Roman" panose="02020603050405020304" pitchFamily="18" charset="0"/>
                </a:rPr>
                <a:t>AC • BC </a:t>
              </a:r>
            </a:p>
          </p:txBody>
        </p:sp>
        <p:sp>
          <p:nvSpPr>
            <p:cNvPr id="483453" name="Line 125"/>
            <p:cNvSpPr>
              <a:spLocks noChangeShapeType="1"/>
            </p:cNvSpPr>
            <p:nvPr/>
          </p:nvSpPr>
          <p:spPr bwMode="auto">
            <a:xfrm>
              <a:off x="2700" y="3461"/>
              <a:ext cx="324" cy="0"/>
            </a:xfrm>
            <a:prstGeom prst="line">
              <a:avLst/>
            </a:prstGeom>
            <a:noFill/>
            <a:ln w="28575" cap="sq">
              <a:solidFill>
                <a:srgbClr val="000099"/>
              </a:solidFill>
              <a:round/>
              <a:headEnd/>
              <a:tailEnd/>
            </a:ln>
            <a:effectLst/>
          </p:spPr>
          <p:txBody>
            <a:bodyPr wrap="none"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grpSp>
      <p:sp>
        <p:nvSpPr>
          <p:cNvPr id="483454" name="Rectangle 126"/>
          <p:cNvSpPr>
            <a:spLocks noChangeArrowheads="1"/>
          </p:cNvSpPr>
          <p:nvPr/>
        </p:nvSpPr>
        <p:spPr bwMode="auto">
          <a:xfrm>
            <a:off x="6324600" y="2209800"/>
            <a:ext cx="1776413" cy="523875"/>
          </a:xfrm>
          <a:prstGeom prst="rect">
            <a:avLst/>
          </a:prstGeom>
          <a:noFill/>
          <a:ln w="28575" cap="sq">
            <a:solidFill>
              <a:srgbClr val="006600"/>
            </a:solidFill>
            <a:miter lim="800000"/>
            <a:headEnd/>
            <a:tailEnd/>
          </a:ln>
        </p:spPr>
        <p:txBody>
          <a:bodyPr>
            <a:spAutoFit/>
          </a:bodyPr>
          <a:lstStyle/>
          <a:p>
            <a:pPr>
              <a:spcBef>
                <a:spcPct val="50000"/>
              </a:spcBef>
              <a:defRPr/>
            </a:pPr>
            <a:r>
              <a:rPr lang="zh-CN" altLang="en-US" sz="2800" b="1">
                <a:solidFill>
                  <a:srgbClr val="FF0000"/>
                </a:solidFill>
                <a:latin typeface="Times New Roman" panose="02020603050405020304" pitchFamily="18" charset="0"/>
                <a:cs typeface="Times New Roman" panose="02020603050405020304" pitchFamily="18" charset="0"/>
              </a:rPr>
              <a:t>设：</a:t>
            </a:r>
            <a:r>
              <a:rPr lang="en-US" altLang="zh-CN" sz="2800" b="1" i="1">
                <a:solidFill>
                  <a:srgbClr val="FF0000"/>
                </a:solidFill>
                <a:latin typeface="Times New Roman" panose="02020603050405020304" pitchFamily="18" charset="0"/>
                <a:cs typeface="Times New Roman" panose="02020603050405020304" pitchFamily="18" charset="0"/>
              </a:rPr>
              <a:t>C </a:t>
            </a:r>
            <a:r>
              <a:rPr lang="en-US" altLang="zh-CN" sz="2800" b="1">
                <a:solidFill>
                  <a:srgbClr val="FF0000"/>
                </a:solidFill>
                <a:latin typeface="Times New Roman" panose="02020603050405020304" pitchFamily="18" charset="0"/>
                <a:cs typeface="Times New Roman" panose="02020603050405020304" pitchFamily="18" charset="0"/>
              </a:rPr>
              <a:t>= 1</a:t>
            </a:r>
            <a:endParaRPr lang="en-US" altLang="zh-CN" sz="3200" b="1">
              <a:solidFill>
                <a:schemeClr val="bg1"/>
              </a:solidFill>
              <a:latin typeface="Times New Roman" panose="02020603050405020304" pitchFamily="18" charset="0"/>
              <a:cs typeface="Times New Roman" panose="02020603050405020304" pitchFamily="18" charset="0"/>
            </a:endParaRPr>
          </a:p>
        </p:txBody>
      </p:sp>
      <p:sp>
        <p:nvSpPr>
          <p:cNvPr id="483455" name="AutoShape 127"/>
          <p:cNvSpPr>
            <a:spLocks noChangeArrowheads="1"/>
          </p:cNvSpPr>
          <p:nvPr/>
        </p:nvSpPr>
        <p:spPr bwMode="auto">
          <a:xfrm>
            <a:off x="4191000" y="2743200"/>
            <a:ext cx="1066800" cy="533400"/>
          </a:xfrm>
          <a:prstGeom prst="wedgeRoundRectCallout">
            <a:avLst>
              <a:gd name="adj1" fmla="val -40028"/>
              <a:gd name="adj2" fmla="val 147023"/>
              <a:gd name="adj3" fmla="val 16667"/>
            </a:avLst>
          </a:prstGeom>
          <a:solidFill>
            <a:srgbClr val="FFFFCC"/>
          </a:solidFill>
          <a:ln w="28575">
            <a:solidFill>
              <a:srgbClr val="006600"/>
            </a:solidFill>
            <a:miter lim="800000"/>
            <a:headEnd/>
            <a:tailEnd/>
          </a:ln>
        </p:spPr>
        <p:txBody>
          <a:bodyPr wrap="none" anchor="ctr"/>
          <a:lstStyle/>
          <a:p>
            <a:pPr algn="ctr">
              <a:spcBef>
                <a:spcPct val="50000"/>
              </a:spcBef>
              <a:defRPr/>
            </a:pPr>
            <a:r>
              <a:rPr lang="zh-CN" altLang="en-US" sz="2400" b="1">
                <a:solidFill>
                  <a:srgbClr val="FF0000"/>
                </a:solidFill>
                <a:latin typeface="Times New Roman" panose="02020603050405020304" pitchFamily="18" charset="0"/>
                <a:cs typeface="Times New Roman" panose="02020603050405020304" pitchFamily="18" charset="0"/>
              </a:rPr>
              <a:t>封锁</a:t>
            </a:r>
          </a:p>
        </p:txBody>
      </p:sp>
      <p:sp>
        <p:nvSpPr>
          <p:cNvPr id="483456" name="AutoShape 128"/>
          <p:cNvSpPr>
            <a:spLocks noChangeArrowheads="1"/>
          </p:cNvSpPr>
          <p:nvPr/>
        </p:nvSpPr>
        <p:spPr bwMode="auto">
          <a:xfrm>
            <a:off x="3276600" y="1143000"/>
            <a:ext cx="990600" cy="457200"/>
          </a:xfrm>
          <a:prstGeom prst="wedgeRoundRectCallout">
            <a:avLst>
              <a:gd name="adj1" fmla="val -77565"/>
              <a:gd name="adj2" fmla="val 204861"/>
              <a:gd name="adj3" fmla="val 16667"/>
            </a:avLst>
          </a:prstGeom>
          <a:solidFill>
            <a:srgbClr val="FFFFCC"/>
          </a:solidFill>
          <a:ln w="28575">
            <a:solidFill>
              <a:srgbClr val="006600"/>
            </a:solidFill>
            <a:miter lim="800000"/>
            <a:headEnd/>
            <a:tailEnd/>
          </a:ln>
        </p:spPr>
        <p:txBody>
          <a:bodyPr wrap="none" anchor="ctr"/>
          <a:lstStyle/>
          <a:p>
            <a:pPr algn="ctr">
              <a:spcBef>
                <a:spcPct val="50000"/>
              </a:spcBef>
              <a:defRPr/>
            </a:pPr>
            <a:r>
              <a:rPr lang="zh-CN" altLang="en-US" sz="2400" b="1">
                <a:solidFill>
                  <a:srgbClr val="FF0000"/>
                </a:solidFill>
                <a:latin typeface="Times New Roman" panose="02020603050405020304" pitchFamily="18" charset="0"/>
                <a:cs typeface="Times New Roman" panose="02020603050405020304" pitchFamily="18" charset="0"/>
              </a:rPr>
              <a:t>打开</a:t>
            </a:r>
          </a:p>
        </p:txBody>
      </p:sp>
      <p:sp>
        <p:nvSpPr>
          <p:cNvPr id="483457" name="AutoShape 129"/>
          <p:cNvSpPr>
            <a:spLocks noChangeArrowheads="1"/>
          </p:cNvSpPr>
          <p:nvPr/>
        </p:nvSpPr>
        <p:spPr bwMode="auto">
          <a:xfrm>
            <a:off x="5257800" y="4876800"/>
            <a:ext cx="1905000" cy="533400"/>
          </a:xfrm>
          <a:prstGeom prst="wedgeRoundRectCallout">
            <a:avLst>
              <a:gd name="adj1" fmla="val 60000"/>
              <a:gd name="adj2" fmla="val -130954"/>
              <a:gd name="adj3" fmla="val 16667"/>
            </a:avLst>
          </a:prstGeom>
          <a:solidFill>
            <a:srgbClr val="FFFFCC"/>
          </a:solidFill>
          <a:ln w="28575">
            <a:solidFill>
              <a:srgbClr val="006600"/>
            </a:solidFill>
            <a:miter lim="800000"/>
            <a:headEnd/>
            <a:tailEnd/>
          </a:ln>
        </p:spPr>
        <p:txBody>
          <a:bodyPr wrap="none" anchor="ctr"/>
          <a:lstStyle/>
          <a:p>
            <a:pPr algn="ctr">
              <a:spcBef>
                <a:spcPct val="50000"/>
              </a:spcBef>
              <a:defRPr/>
            </a:pPr>
            <a:r>
              <a:rPr lang="zh-CN" altLang="en-US" sz="2400" b="1">
                <a:solidFill>
                  <a:srgbClr val="FF3300"/>
                </a:solidFill>
                <a:latin typeface="Times New Roman" panose="02020603050405020304" pitchFamily="18" charset="0"/>
                <a:cs typeface="Times New Roman" panose="02020603050405020304" pitchFamily="18" charset="0"/>
              </a:rPr>
              <a:t>选通</a:t>
            </a:r>
            <a:r>
              <a:rPr lang="en-US" altLang="zh-CN" sz="2400" b="1" i="1">
                <a:solidFill>
                  <a:srgbClr val="FF3300"/>
                </a:solidFill>
                <a:latin typeface="Times New Roman" panose="02020603050405020304" pitchFamily="18" charset="0"/>
                <a:cs typeface="Times New Roman" panose="02020603050405020304" pitchFamily="18" charset="0"/>
              </a:rPr>
              <a:t>A</a:t>
            </a:r>
            <a:r>
              <a:rPr lang="zh-CN" altLang="en-US" sz="2400" b="1">
                <a:solidFill>
                  <a:srgbClr val="FF3300"/>
                </a:solidFill>
                <a:latin typeface="Times New Roman" panose="02020603050405020304" pitchFamily="18" charset="0"/>
                <a:cs typeface="Times New Roman" panose="02020603050405020304" pitchFamily="18" charset="0"/>
              </a:rPr>
              <a:t>信号</a:t>
            </a:r>
          </a:p>
        </p:txBody>
      </p:sp>
    </p:spTree>
    <p:extLst>
      <p:ext uri="{BB962C8B-B14F-4D97-AF65-F5344CB8AC3E}">
        <p14:creationId xmlns:p14="http://schemas.microsoft.com/office/powerpoint/2010/main" val="39826251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83454"/>
                                        </p:tgtEl>
                                        <p:attrNameLst>
                                          <p:attrName>style.visibility</p:attrName>
                                        </p:attrNameLst>
                                      </p:cBhvr>
                                      <p:to>
                                        <p:strVal val="visible"/>
                                      </p:to>
                                    </p:set>
                                    <p:animEffect transition="in" filter="box(in)">
                                      <p:cBhvr>
                                        <p:cTn id="7" dur="500"/>
                                        <p:tgtEl>
                                          <p:spTgt spid="483454"/>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83356"/>
                                        </p:tgtEl>
                                        <p:attrNameLst>
                                          <p:attrName>style.visibility</p:attrName>
                                        </p:attrNameLst>
                                      </p:cBhvr>
                                      <p:to>
                                        <p:strVal val="visible"/>
                                      </p:to>
                                    </p:set>
                                    <p:animEffect transition="in" filter="wipe(left)">
                                      <p:cBhvr>
                                        <p:cTn id="11" dur="500"/>
                                        <p:tgtEl>
                                          <p:spTgt spid="483356"/>
                                        </p:tgtEl>
                                      </p:cBhvr>
                                    </p:animEffect>
                                  </p:childTnLst>
                                </p:cTn>
                              </p:par>
                            </p:childTnLst>
                          </p:cTn>
                        </p:par>
                        <p:par>
                          <p:cTn id="12" fill="hold" nodeType="afterGroup">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483456"/>
                                        </p:tgtEl>
                                        <p:attrNameLst>
                                          <p:attrName>style.visibility</p:attrName>
                                        </p:attrNameLst>
                                      </p:cBhvr>
                                      <p:to>
                                        <p:strVal val="visible"/>
                                      </p:to>
                                    </p:set>
                                    <p:animEffect transition="in" filter="wipe(up)">
                                      <p:cBhvr>
                                        <p:cTn id="15" dur="500"/>
                                        <p:tgtEl>
                                          <p:spTgt spid="48345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83357"/>
                                        </p:tgtEl>
                                        <p:attrNameLst>
                                          <p:attrName>style.visibility</p:attrName>
                                        </p:attrNameLst>
                                      </p:cBhvr>
                                      <p:to>
                                        <p:strVal val="visible"/>
                                      </p:to>
                                    </p:set>
                                    <p:animEffect transition="in" filter="wipe(left)">
                                      <p:cBhvr>
                                        <p:cTn id="20" dur="500"/>
                                        <p:tgtEl>
                                          <p:spTgt spid="483357"/>
                                        </p:tgtEl>
                                      </p:cBhvr>
                                    </p:animEffect>
                                  </p:childTnLst>
                                </p:cTn>
                              </p:par>
                            </p:childTnLst>
                          </p:cTn>
                        </p:par>
                        <p:par>
                          <p:cTn id="21" fill="hold" nodeType="afterGroup">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483358"/>
                                        </p:tgtEl>
                                        <p:attrNameLst>
                                          <p:attrName>style.visibility</p:attrName>
                                        </p:attrNameLst>
                                      </p:cBhvr>
                                      <p:to>
                                        <p:strVal val="visible"/>
                                      </p:to>
                                    </p:set>
                                    <p:animEffect transition="in" filter="wipe(left)">
                                      <p:cBhvr>
                                        <p:cTn id="24" dur="500"/>
                                        <p:tgtEl>
                                          <p:spTgt spid="483358"/>
                                        </p:tgtEl>
                                      </p:cBhvr>
                                    </p:animEffect>
                                  </p:childTnLst>
                                </p:cTn>
                              </p:par>
                            </p:childTnLst>
                          </p:cTn>
                        </p:par>
                        <p:par>
                          <p:cTn id="25" fill="hold" nodeType="afterGroup">
                            <p:stCondLst>
                              <p:cond delay="1000"/>
                            </p:stCondLst>
                            <p:childTnLst>
                              <p:par>
                                <p:cTn id="26" presetID="22" presetClass="entr" presetSubtype="1" fill="hold" grpId="0" nodeType="afterEffect">
                                  <p:stCondLst>
                                    <p:cond delay="0"/>
                                  </p:stCondLst>
                                  <p:childTnLst>
                                    <p:set>
                                      <p:cBhvr>
                                        <p:cTn id="27" dur="1" fill="hold">
                                          <p:stCondLst>
                                            <p:cond delay="0"/>
                                          </p:stCondLst>
                                        </p:cTn>
                                        <p:tgtEl>
                                          <p:spTgt spid="483455"/>
                                        </p:tgtEl>
                                        <p:attrNameLst>
                                          <p:attrName>style.visibility</p:attrName>
                                        </p:attrNameLst>
                                      </p:cBhvr>
                                      <p:to>
                                        <p:strVal val="visible"/>
                                      </p:to>
                                    </p:set>
                                    <p:animEffect transition="in" filter="wipe(up)">
                                      <p:cBhvr>
                                        <p:cTn id="28" dur="500"/>
                                        <p:tgtEl>
                                          <p:spTgt spid="483455"/>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left)">
                                      <p:cBhvr>
                                        <p:cTn id="33" dur="500"/>
                                        <p:tgtEl>
                                          <p:spTgt spid="9"/>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left)">
                                      <p:cBhvr>
                                        <p:cTn id="38" dur="1000"/>
                                        <p:tgtEl>
                                          <p:spTgt spid="24"/>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483359"/>
                                        </p:tgtEl>
                                        <p:attrNameLst>
                                          <p:attrName>style.visibility</p:attrName>
                                        </p:attrNameLst>
                                      </p:cBhvr>
                                      <p:to>
                                        <p:strVal val="visible"/>
                                      </p:to>
                                    </p:set>
                                  </p:childTnLst>
                                </p:cTn>
                              </p:par>
                            </p:childTnLst>
                          </p:cTn>
                        </p:par>
                        <p:par>
                          <p:cTn id="43" fill="hold" nodeType="afterGroup">
                            <p:stCondLst>
                              <p:cond delay="500"/>
                            </p:stCondLst>
                            <p:childTnLst>
                              <p:par>
                                <p:cTn id="44" presetID="22" presetClass="entr" presetSubtype="8" fill="hold" nodeType="after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wipe(left)">
                                      <p:cBhvr>
                                        <p:cTn id="46" dur="500"/>
                                        <p:tgtEl>
                                          <p:spTgt spid="2"/>
                                        </p:tgtEl>
                                      </p:cBhvr>
                                    </p:animEffect>
                                  </p:childTnLst>
                                </p:cTn>
                              </p:par>
                            </p:childTnLst>
                          </p:cTn>
                        </p:par>
                        <p:par>
                          <p:cTn id="47" fill="hold" nodeType="afterGroup">
                            <p:stCondLst>
                              <p:cond delay="1000"/>
                            </p:stCondLst>
                            <p:childTnLst>
                              <p:par>
                                <p:cTn id="48" presetID="22" presetClass="entr" presetSubtype="4" fill="hold" grpId="0" nodeType="afterEffect">
                                  <p:stCondLst>
                                    <p:cond delay="0"/>
                                  </p:stCondLst>
                                  <p:childTnLst>
                                    <p:set>
                                      <p:cBhvr>
                                        <p:cTn id="49" dur="1" fill="hold">
                                          <p:stCondLst>
                                            <p:cond delay="0"/>
                                          </p:stCondLst>
                                        </p:cTn>
                                        <p:tgtEl>
                                          <p:spTgt spid="483457"/>
                                        </p:tgtEl>
                                        <p:attrNameLst>
                                          <p:attrName>style.visibility</p:attrName>
                                        </p:attrNameLst>
                                      </p:cBhvr>
                                      <p:to>
                                        <p:strVal val="visible"/>
                                      </p:to>
                                    </p:set>
                                    <p:animEffect transition="in" filter="wipe(down)">
                                      <p:cBhvr>
                                        <p:cTn id="50" dur="500"/>
                                        <p:tgtEl>
                                          <p:spTgt spid="483457"/>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nodeType="clickEffect">
                                  <p:stCondLst>
                                    <p:cond delay="0"/>
                                  </p:stCondLst>
                                  <p:childTnLst>
                                    <p:set>
                                      <p:cBhvr>
                                        <p:cTn id="54" dur="1" fill="hold">
                                          <p:stCondLst>
                                            <p:cond delay="0"/>
                                          </p:stCondLst>
                                        </p:cTn>
                                        <p:tgtEl>
                                          <p:spTgt spid="483394"/>
                                        </p:tgtEl>
                                        <p:attrNameLst>
                                          <p:attrName>style.visibility</p:attrName>
                                        </p:attrNameLst>
                                      </p:cBhvr>
                                      <p:to>
                                        <p:strVal val="visible"/>
                                      </p:to>
                                    </p:set>
                                    <p:animEffect transition="in" filter="wipe(left)">
                                      <p:cBhvr>
                                        <p:cTn id="55" dur="500"/>
                                        <p:tgtEl>
                                          <p:spTgt spid="483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3356" grpId="0" autoUpdateAnimBg="0"/>
      <p:bldP spid="483357" grpId="0" autoUpdateAnimBg="0"/>
      <p:bldP spid="483358" grpId="0" autoUpdateAnimBg="0"/>
      <p:bldP spid="483359" grpId="0" autoUpdateAnimBg="0"/>
      <p:bldP spid="483454" grpId="0" animBg="1" autoUpdateAnimBg="0"/>
      <p:bldP spid="483455" grpId="0" animBg="1" autoUpdateAnimBg="0"/>
      <p:bldP spid="483456" grpId="0" animBg="1" autoUpdateAnimBg="0"/>
      <p:bldP spid="483457"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4"/>
          <p:cNvSpPr>
            <a:spLocks noGrp="1" noChangeArrowheads="1"/>
          </p:cNvSpPr>
          <p:nvPr>
            <p:ph type="title"/>
          </p:nvPr>
        </p:nvSpPr>
        <p:spPr bwMode="auto">
          <a:xfrm>
            <a:off x="475307" y="598583"/>
            <a:ext cx="1882775" cy="4905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lang="en-US" altLang="zh-CN" sz="2800" b="1" smtClean="0">
                <a:solidFill>
                  <a:srgbClr val="005800"/>
                </a:solidFill>
                <a:latin typeface="Times New Roman" panose="02020603050405020304" pitchFamily="18" charset="0"/>
                <a:cs typeface="Times New Roman" panose="02020603050405020304" pitchFamily="18" charset="0"/>
              </a:rPr>
              <a:t>(2) </a:t>
            </a:r>
            <a:r>
              <a:rPr lang="zh-CN" altLang="en-US" sz="2800" b="1" smtClean="0">
                <a:solidFill>
                  <a:srgbClr val="005800"/>
                </a:solidFill>
                <a:latin typeface="Times New Roman" panose="02020603050405020304" pitchFamily="18" charset="0"/>
                <a:cs typeface="Times New Roman" panose="02020603050405020304" pitchFamily="18" charset="0"/>
              </a:rPr>
              <a:t>二进制 </a:t>
            </a:r>
          </a:p>
        </p:txBody>
      </p:sp>
      <p:sp>
        <p:nvSpPr>
          <p:cNvPr id="561157" name="Rectangle 5"/>
          <p:cNvSpPr>
            <a:spLocks noChangeArrowheads="1"/>
          </p:cNvSpPr>
          <p:nvPr/>
        </p:nvSpPr>
        <p:spPr bwMode="auto">
          <a:xfrm>
            <a:off x="557857" y="1151033"/>
            <a:ext cx="835342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cs typeface="Times New Roman" panose="02020603050405020304" pitchFamily="18" charset="0"/>
              </a:rPr>
              <a:t>    </a:t>
            </a:r>
            <a:r>
              <a:rPr lang="zh-CN" altLang="en-US" sz="2800">
                <a:cs typeface="Times New Roman" panose="02020603050405020304" pitchFamily="18" charset="0"/>
              </a:rPr>
              <a:t>二进制有 </a:t>
            </a:r>
            <a:r>
              <a:rPr lang="en-US" altLang="zh-CN" sz="2800">
                <a:cs typeface="Times New Roman" panose="02020603050405020304" pitchFamily="18" charset="0"/>
              </a:rPr>
              <a:t>0 </a:t>
            </a:r>
            <a:r>
              <a:rPr lang="zh-CN" altLang="en-US" sz="2800">
                <a:cs typeface="Times New Roman" panose="02020603050405020304" pitchFamily="18" charset="0"/>
              </a:rPr>
              <a:t>和 </a:t>
            </a:r>
            <a:r>
              <a:rPr lang="en-US" altLang="zh-CN" sz="2800">
                <a:cs typeface="Times New Roman" panose="02020603050405020304" pitchFamily="18" charset="0"/>
              </a:rPr>
              <a:t>1 </a:t>
            </a:r>
            <a:r>
              <a:rPr lang="zh-CN" altLang="en-US" sz="2800">
                <a:cs typeface="Times New Roman" panose="02020603050405020304" pitchFamily="18" charset="0"/>
              </a:rPr>
              <a:t>两个数码，基数是</a:t>
            </a:r>
            <a:r>
              <a:rPr lang="en-US" altLang="zh-CN" sz="2800">
                <a:cs typeface="Times New Roman" panose="02020603050405020304" pitchFamily="18" charset="0"/>
              </a:rPr>
              <a:t>2</a:t>
            </a:r>
            <a:r>
              <a:rPr lang="zh-CN" altLang="en-US" sz="2800">
                <a:cs typeface="Times New Roman" panose="02020603050405020304" pitchFamily="18" charset="0"/>
              </a:rPr>
              <a:t>，计数规则 “逢二进一” 。</a:t>
            </a:r>
          </a:p>
        </p:txBody>
      </p:sp>
      <p:sp>
        <p:nvSpPr>
          <p:cNvPr id="561158" name="Rectangle 6"/>
          <p:cNvSpPr>
            <a:spLocks noChangeArrowheads="1"/>
          </p:cNvSpPr>
          <p:nvPr/>
        </p:nvSpPr>
        <p:spPr bwMode="auto">
          <a:xfrm>
            <a:off x="486420" y="2082895"/>
            <a:ext cx="66246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cs typeface="Times New Roman" panose="02020603050405020304" pitchFamily="18" charset="0"/>
              </a:rPr>
              <a:t>        </a:t>
            </a:r>
            <a:r>
              <a:rPr lang="zh-CN" altLang="en-US" sz="2800">
                <a:cs typeface="Times New Roman" panose="02020603050405020304" pitchFamily="18" charset="0"/>
              </a:rPr>
              <a:t>二进制数可转换为十进制数，例如</a:t>
            </a:r>
          </a:p>
        </p:txBody>
      </p:sp>
      <p:sp>
        <p:nvSpPr>
          <p:cNvPr id="561159" name="Rectangle 7" descr="小棋盘"/>
          <p:cNvSpPr>
            <a:spLocks noChangeArrowheads="1"/>
          </p:cNvSpPr>
          <p:nvPr/>
        </p:nvSpPr>
        <p:spPr bwMode="auto">
          <a:xfrm>
            <a:off x="234007" y="2530570"/>
            <a:ext cx="8748713" cy="150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sz="2800">
                <a:cs typeface="Times New Roman" panose="02020603050405020304" pitchFamily="18" charset="0"/>
              </a:rPr>
              <a:t>  (110101.01)</a:t>
            </a:r>
            <a:r>
              <a:rPr lang="en-US" altLang="zh-CN" sz="2800" baseline="-30000">
                <a:cs typeface="Times New Roman" panose="02020603050405020304" pitchFamily="18" charset="0"/>
              </a:rPr>
              <a:t>2 </a:t>
            </a:r>
            <a:r>
              <a:rPr lang="en-US" altLang="zh-CN" sz="2800">
                <a:cs typeface="Times New Roman" panose="02020603050405020304" pitchFamily="18" charset="0"/>
              </a:rPr>
              <a:t>= 1</a:t>
            </a:r>
            <a:r>
              <a:rPr lang="en-US" altLang="zh-CN" sz="2800">
                <a:cs typeface="Times New Roman" panose="02020603050405020304" pitchFamily="18" charset="0"/>
                <a:sym typeface="Symbol" panose="05050102010706020507" pitchFamily="18" charset="2"/>
              </a:rPr>
              <a:t></a:t>
            </a:r>
            <a:r>
              <a:rPr lang="en-US" altLang="zh-CN" sz="2800">
                <a:cs typeface="Times New Roman" panose="02020603050405020304" pitchFamily="18" charset="0"/>
              </a:rPr>
              <a:t>2</a:t>
            </a:r>
            <a:r>
              <a:rPr lang="en-US" altLang="zh-CN" sz="2800" baseline="30000">
                <a:cs typeface="Times New Roman" panose="02020603050405020304" pitchFamily="18" charset="0"/>
                <a:sym typeface="Symbol" panose="05050102010706020507" pitchFamily="18" charset="2"/>
              </a:rPr>
              <a:t>5</a:t>
            </a:r>
            <a:r>
              <a:rPr lang="en-US" altLang="zh-CN" sz="2800">
                <a:cs typeface="Times New Roman" panose="02020603050405020304" pitchFamily="18" charset="0"/>
                <a:sym typeface="Symbol" panose="05050102010706020507" pitchFamily="18" charset="2"/>
              </a:rPr>
              <a:t>+1</a:t>
            </a:r>
            <a:r>
              <a:rPr lang="en-US" altLang="zh-CN" sz="2800">
                <a:cs typeface="Times New Roman" panose="02020603050405020304" pitchFamily="18" charset="0"/>
              </a:rPr>
              <a:t>2</a:t>
            </a:r>
            <a:r>
              <a:rPr lang="en-US" altLang="zh-CN" sz="2800" baseline="30000">
                <a:cs typeface="Times New Roman" panose="02020603050405020304" pitchFamily="18" charset="0"/>
                <a:sym typeface="Symbol" panose="05050102010706020507" pitchFamily="18" charset="2"/>
              </a:rPr>
              <a:t>4</a:t>
            </a:r>
            <a:r>
              <a:rPr lang="en-US" altLang="zh-CN" sz="2800">
                <a:cs typeface="Times New Roman" panose="02020603050405020304" pitchFamily="18" charset="0"/>
                <a:sym typeface="Symbol" panose="05050102010706020507" pitchFamily="18" charset="2"/>
              </a:rPr>
              <a:t>+</a:t>
            </a:r>
            <a:r>
              <a:rPr lang="en-US" altLang="zh-CN" sz="2800">
                <a:cs typeface="Times New Roman" panose="02020603050405020304" pitchFamily="18" charset="0"/>
              </a:rPr>
              <a:t>0</a:t>
            </a:r>
            <a:r>
              <a:rPr lang="en-US" altLang="zh-CN" sz="2800">
                <a:cs typeface="Times New Roman" panose="02020603050405020304" pitchFamily="18" charset="0"/>
                <a:sym typeface="Symbol" panose="05050102010706020507" pitchFamily="18" charset="2"/>
              </a:rPr>
              <a:t></a:t>
            </a:r>
            <a:r>
              <a:rPr lang="en-US" altLang="zh-CN" sz="2800">
                <a:cs typeface="Times New Roman" panose="02020603050405020304" pitchFamily="18" charset="0"/>
              </a:rPr>
              <a:t>2</a:t>
            </a:r>
            <a:r>
              <a:rPr lang="en-US" altLang="zh-CN" sz="2800" baseline="30000">
                <a:cs typeface="Times New Roman" panose="02020603050405020304" pitchFamily="18" charset="0"/>
                <a:sym typeface="Symbol" panose="05050102010706020507" pitchFamily="18" charset="2"/>
              </a:rPr>
              <a:t>3</a:t>
            </a:r>
            <a:r>
              <a:rPr lang="en-US" altLang="zh-CN" sz="2800">
                <a:cs typeface="Times New Roman" panose="02020603050405020304" pitchFamily="18" charset="0"/>
                <a:sym typeface="Symbol" panose="05050102010706020507" pitchFamily="18" charset="2"/>
              </a:rPr>
              <a:t>+1</a:t>
            </a:r>
            <a:r>
              <a:rPr lang="en-US" altLang="zh-CN" sz="2800">
                <a:cs typeface="Times New Roman" panose="02020603050405020304" pitchFamily="18" charset="0"/>
              </a:rPr>
              <a:t>2</a:t>
            </a:r>
            <a:r>
              <a:rPr lang="en-US" altLang="zh-CN" sz="2800" baseline="30000">
                <a:cs typeface="Times New Roman" panose="02020603050405020304" pitchFamily="18" charset="0"/>
                <a:sym typeface="Symbol" panose="05050102010706020507" pitchFamily="18" charset="2"/>
              </a:rPr>
              <a:t>2</a:t>
            </a:r>
            <a:r>
              <a:rPr lang="en-US" altLang="zh-CN" sz="2800">
                <a:cs typeface="Times New Roman" panose="02020603050405020304" pitchFamily="18" charset="0"/>
                <a:sym typeface="Symbol" panose="05050102010706020507" pitchFamily="18" charset="2"/>
              </a:rPr>
              <a:t>+0</a:t>
            </a:r>
            <a:r>
              <a:rPr lang="en-US" altLang="zh-CN" sz="2800">
                <a:cs typeface="Times New Roman" panose="02020603050405020304" pitchFamily="18" charset="0"/>
              </a:rPr>
              <a:t>2</a:t>
            </a:r>
            <a:r>
              <a:rPr lang="en-US" altLang="zh-CN" sz="2800" baseline="30000">
                <a:cs typeface="Times New Roman" panose="02020603050405020304" pitchFamily="18" charset="0"/>
                <a:sym typeface="Symbol" panose="05050102010706020507" pitchFamily="18" charset="2"/>
              </a:rPr>
              <a:t>1</a:t>
            </a:r>
            <a:r>
              <a:rPr lang="en-US" altLang="zh-CN" sz="2800">
                <a:cs typeface="Times New Roman" panose="02020603050405020304" pitchFamily="18" charset="0"/>
                <a:sym typeface="Symbol" panose="05050102010706020507" pitchFamily="18" charset="2"/>
              </a:rPr>
              <a:t>+1</a:t>
            </a:r>
            <a:r>
              <a:rPr lang="en-US" altLang="zh-CN" sz="2800">
                <a:cs typeface="Times New Roman" panose="02020603050405020304" pitchFamily="18" charset="0"/>
              </a:rPr>
              <a:t>2</a:t>
            </a:r>
            <a:r>
              <a:rPr lang="en-US" altLang="zh-CN" sz="2800" baseline="30000">
                <a:cs typeface="Times New Roman" panose="02020603050405020304" pitchFamily="18" charset="0"/>
                <a:sym typeface="Symbol" panose="05050102010706020507" pitchFamily="18" charset="2"/>
              </a:rPr>
              <a:t>0</a:t>
            </a:r>
            <a:r>
              <a:rPr lang="en-US" altLang="zh-CN" sz="2800">
                <a:cs typeface="Times New Roman" panose="02020603050405020304" pitchFamily="18" charset="0"/>
                <a:sym typeface="Symbol" panose="05050102010706020507" pitchFamily="18" charset="2"/>
              </a:rPr>
              <a:t>+ 0</a:t>
            </a:r>
            <a:r>
              <a:rPr lang="en-US" altLang="zh-CN" sz="2800">
                <a:cs typeface="Times New Roman" panose="02020603050405020304" pitchFamily="18" charset="0"/>
              </a:rPr>
              <a:t>2</a:t>
            </a:r>
            <a:r>
              <a:rPr lang="en-US" altLang="zh-CN" sz="2800" baseline="30000">
                <a:cs typeface="Times New Roman" panose="02020603050405020304" pitchFamily="18" charset="0"/>
                <a:sym typeface="Symbol" panose="05050102010706020507" pitchFamily="18" charset="2"/>
              </a:rPr>
              <a:t>-1</a:t>
            </a:r>
          </a:p>
          <a:p>
            <a:pPr eaLnBrk="1" hangingPunct="1">
              <a:lnSpc>
                <a:spcPct val="110000"/>
              </a:lnSpc>
            </a:pPr>
            <a:r>
              <a:rPr lang="en-US" altLang="zh-CN" sz="2800" baseline="30000">
                <a:cs typeface="Times New Roman" panose="02020603050405020304" pitchFamily="18" charset="0"/>
                <a:sym typeface="Symbol" panose="05050102010706020507" pitchFamily="18" charset="2"/>
              </a:rPr>
              <a:t>                                       </a:t>
            </a:r>
            <a:r>
              <a:rPr lang="en-US" altLang="zh-CN" sz="2800">
                <a:cs typeface="Times New Roman" panose="02020603050405020304" pitchFamily="18" charset="0"/>
                <a:sym typeface="Symbol" panose="05050102010706020507" pitchFamily="18" charset="2"/>
              </a:rPr>
              <a:t>+1</a:t>
            </a:r>
            <a:r>
              <a:rPr lang="en-US" altLang="zh-CN" sz="2800">
                <a:cs typeface="Times New Roman" panose="02020603050405020304" pitchFamily="18" charset="0"/>
              </a:rPr>
              <a:t>2</a:t>
            </a:r>
            <a:r>
              <a:rPr lang="en-US" altLang="zh-CN" sz="2800" baseline="30000">
                <a:cs typeface="Times New Roman" panose="02020603050405020304" pitchFamily="18" charset="0"/>
                <a:sym typeface="Symbol" panose="05050102010706020507" pitchFamily="18" charset="2"/>
              </a:rPr>
              <a:t>-2</a:t>
            </a:r>
          </a:p>
          <a:p>
            <a:pPr eaLnBrk="1" hangingPunct="1">
              <a:lnSpc>
                <a:spcPct val="110000"/>
              </a:lnSpc>
            </a:pPr>
            <a:r>
              <a:rPr lang="en-US" altLang="zh-CN" sz="2800" baseline="30000">
                <a:cs typeface="Times New Roman" panose="02020603050405020304" pitchFamily="18" charset="0"/>
                <a:sym typeface="Symbol" panose="05050102010706020507" pitchFamily="18" charset="2"/>
              </a:rPr>
              <a:t>                                  </a:t>
            </a:r>
            <a:r>
              <a:rPr lang="en-US" altLang="zh-CN" sz="2800">
                <a:cs typeface="Times New Roman" panose="02020603050405020304" pitchFamily="18" charset="0"/>
                <a:sym typeface="Symbol" panose="05050102010706020507" pitchFamily="18" charset="2"/>
              </a:rPr>
              <a:t> = (53.25)</a:t>
            </a:r>
            <a:r>
              <a:rPr lang="en-US" altLang="zh-CN" sz="2800" baseline="-25000">
                <a:cs typeface="Times New Roman" panose="02020603050405020304" pitchFamily="18" charset="0"/>
                <a:sym typeface="Symbol" panose="05050102010706020507" pitchFamily="18" charset="2"/>
              </a:rPr>
              <a:t>10</a:t>
            </a:r>
            <a:endParaRPr lang="en-US" altLang="zh-CN" sz="2800" baseline="30000">
              <a:cs typeface="Times New Roman" panose="02020603050405020304" pitchFamily="18" charset="0"/>
              <a:sym typeface="Symbol" panose="05050102010706020507" pitchFamily="18" charset="2"/>
            </a:endParaRPr>
          </a:p>
        </p:txBody>
      </p:sp>
      <p:sp>
        <p:nvSpPr>
          <p:cNvPr id="561160" name="Rectangle 8"/>
          <p:cNvSpPr>
            <a:spLocks noChangeArrowheads="1"/>
          </p:cNvSpPr>
          <p:nvPr/>
        </p:nvSpPr>
        <p:spPr bwMode="auto">
          <a:xfrm>
            <a:off x="475307" y="3960908"/>
            <a:ext cx="1882775"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5800"/>
                </a:solidFill>
                <a:cs typeface="Times New Roman" panose="02020603050405020304" pitchFamily="18" charset="0"/>
              </a:rPr>
              <a:t>(3) </a:t>
            </a:r>
            <a:r>
              <a:rPr lang="zh-CN" altLang="en-US" sz="2800">
                <a:solidFill>
                  <a:srgbClr val="005800"/>
                </a:solidFill>
                <a:cs typeface="Times New Roman" panose="02020603050405020304" pitchFamily="18" charset="0"/>
              </a:rPr>
              <a:t>八进制 </a:t>
            </a:r>
          </a:p>
        </p:txBody>
      </p:sp>
      <p:sp>
        <p:nvSpPr>
          <p:cNvPr id="561161" name="Rectangle 9"/>
          <p:cNvSpPr>
            <a:spLocks noChangeArrowheads="1"/>
          </p:cNvSpPr>
          <p:nvPr/>
        </p:nvSpPr>
        <p:spPr bwMode="auto">
          <a:xfrm>
            <a:off x="532457" y="4424458"/>
            <a:ext cx="8353425" cy="946150"/>
          </a:xfrm>
          <a:prstGeom prst="rect">
            <a:avLst/>
          </a:prstGeom>
          <a:noFill/>
          <a:ln w="9525">
            <a:noFill/>
            <a:miter lim="800000"/>
            <a:headEnd/>
            <a:tailEnd/>
          </a:ln>
          <a:effectLst/>
        </p:spPr>
        <p:txBody>
          <a:bodyPr anchor="ctr">
            <a:spAutoFit/>
          </a:bodyPr>
          <a:lstStyle/>
          <a:p>
            <a:pPr>
              <a:defRPr/>
            </a:pPr>
            <a:r>
              <a:rPr lang="en-US" altLang="zh-CN" sz="2800" b="1" dirty="0">
                <a:latin typeface="Times New Roman" panose="02020603050405020304" pitchFamily="18" charset="0"/>
                <a:cs typeface="Times New Roman" panose="02020603050405020304" pitchFamily="18" charset="0"/>
              </a:rPr>
              <a:t>    </a:t>
            </a:r>
            <a:r>
              <a:rPr lang="zh-CN" altLang="en-US" sz="2800" b="1" dirty="0">
                <a:latin typeface="Times New Roman" panose="02020603050405020304" pitchFamily="18" charset="0"/>
                <a:cs typeface="Times New Roman" panose="02020603050405020304" pitchFamily="18" charset="0"/>
              </a:rPr>
              <a:t>八进制有 </a:t>
            </a:r>
            <a:r>
              <a:rPr lang="en-US" altLang="zh-CN" sz="2800" b="1" dirty="0">
                <a:latin typeface="Times New Roman" panose="02020603050405020304" pitchFamily="18" charset="0"/>
                <a:cs typeface="Times New Roman" panose="02020603050405020304" pitchFamily="18" charset="0"/>
              </a:rPr>
              <a:t>0 ~ </a:t>
            </a:r>
            <a:r>
              <a:rPr lang="en-US" altLang="zh-CN" sz="2800" b="1" dirty="0" smtClean="0">
                <a:latin typeface="Times New Roman" panose="02020603050405020304" pitchFamily="18" charset="0"/>
                <a:cs typeface="Times New Roman" panose="02020603050405020304" pitchFamily="18" charset="0"/>
              </a:rPr>
              <a:t>7 </a:t>
            </a:r>
            <a:r>
              <a:rPr lang="zh-CN" altLang="en-US" sz="2800" b="1" dirty="0">
                <a:latin typeface="Times New Roman" panose="02020603050405020304" pitchFamily="18" charset="0"/>
                <a:cs typeface="Times New Roman" panose="02020603050405020304" pitchFamily="18" charset="0"/>
              </a:rPr>
              <a:t>八个数码，基数是</a:t>
            </a:r>
            <a:r>
              <a:rPr lang="en-US" altLang="zh-CN" sz="2800" b="1" dirty="0">
                <a:latin typeface="Times New Roman" panose="02020603050405020304" pitchFamily="18" charset="0"/>
                <a:cs typeface="Times New Roman" panose="02020603050405020304" pitchFamily="18" charset="0"/>
              </a:rPr>
              <a:t>8</a:t>
            </a:r>
            <a:r>
              <a:rPr lang="zh-CN" altLang="en-US" sz="2800" b="1" dirty="0">
                <a:latin typeface="Times New Roman" panose="02020603050405020304" pitchFamily="18" charset="0"/>
                <a:cs typeface="Times New Roman" panose="02020603050405020304" pitchFamily="18" charset="0"/>
              </a:rPr>
              <a:t>，计数规则 “逢八进一” 。</a:t>
            </a:r>
          </a:p>
        </p:txBody>
      </p:sp>
      <p:sp>
        <p:nvSpPr>
          <p:cNvPr id="561162" name="Rectangle 10"/>
          <p:cNvSpPr>
            <a:spLocks noChangeArrowheads="1"/>
          </p:cNvSpPr>
          <p:nvPr/>
        </p:nvSpPr>
        <p:spPr bwMode="auto">
          <a:xfrm>
            <a:off x="461020" y="5356320"/>
            <a:ext cx="66246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cs typeface="Times New Roman" panose="02020603050405020304" pitchFamily="18" charset="0"/>
              </a:rPr>
              <a:t>        </a:t>
            </a:r>
            <a:r>
              <a:rPr lang="zh-CN" altLang="en-US" sz="2800">
                <a:cs typeface="Times New Roman" panose="02020603050405020304" pitchFamily="18" charset="0"/>
              </a:rPr>
              <a:t>八进制数可转换为十进制数，例如</a:t>
            </a:r>
          </a:p>
        </p:txBody>
      </p:sp>
      <p:sp>
        <p:nvSpPr>
          <p:cNvPr id="561163" name="Rectangle 11" descr="小棋盘"/>
          <p:cNvSpPr>
            <a:spLocks noChangeArrowheads="1"/>
          </p:cNvSpPr>
          <p:nvPr/>
        </p:nvSpPr>
        <p:spPr bwMode="auto">
          <a:xfrm>
            <a:off x="929332" y="5873266"/>
            <a:ext cx="7824788" cy="56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sz="2800">
                <a:cs typeface="Times New Roman" panose="02020603050405020304" pitchFamily="18" charset="0"/>
              </a:rPr>
              <a:t>  (32.4)</a:t>
            </a:r>
            <a:r>
              <a:rPr lang="en-US" altLang="zh-CN" sz="2800" baseline="-30000">
                <a:cs typeface="Times New Roman" panose="02020603050405020304" pitchFamily="18" charset="0"/>
              </a:rPr>
              <a:t>8 </a:t>
            </a:r>
            <a:r>
              <a:rPr lang="en-US" altLang="zh-CN" sz="2800">
                <a:cs typeface="Times New Roman" panose="02020603050405020304" pitchFamily="18" charset="0"/>
              </a:rPr>
              <a:t>= 3 </a:t>
            </a:r>
            <a:r>
              <a:rPr lang="en-US" altLang="zh-CN" sz="2800">
                <a:cs typeface="Times New Roman" panose="02020603050405020304" pitchFamily="18" charset="0"/>
                <a:sym typeface="Symbol" panose="05050102010706020507" pitchFamily="18" charset="2"/>
              </a:rPr>
              <a:t> </a:t>
            </a:r>
            <a:r>
              <a:rPr lang="en-US" altLang="zh-CN" sz="2800">
                <a:cs typeface="Times New Roman" panose="02020603050405020304" pitchFamily="18" charset="0"/>
              </a:rPr>
              <a:t>8</a:t>
            </a:r>
            <a:r>
              <a:rPr lang="en-US" altLang="zh-CN" sz="2800" baseline="30000">
                <a:cs typeface="Times New Roman" panose="02020603050405020304" pitchFamily="18" charset="0"/>
                <a:sym typeface="Symbol" panose="05050102010706020507" pitchFamily="18" charset="2"/>
              </a:rPr>
              <a:t>1 </a:t>
            </a:r>
            <a:r>
              <a:rPr lang="en-US" altLang="zh-CN" sz="2800">
                <a:cs typeface="Times New Roman" panose="02020603050405020304" pitchFamily="18" charset="0"/>
                <a:sym typeface="Symbol" panose="05050102010706020507" pitchFamily="18" charset="2"/>
              </a:rPr>
              <a:t>+ 2  </a:t>
            </a:r>
            <a:r>
              <a:rPr lang="en-US" altLang="zh-CN" sz="2800">
                <a:cs typeface="Times New Roman" panose="02020603050405020304" pitchFamily="18" charset="0"/>
              </a:rPr>
              <a:t>8</a:t>
            </a:r>
            <a:r>
              <a:rPr lang="en-US" altLang="zh-CN" sz="2800" baseline="30000">
                <a:cs typeface="Times New Roman" panose="02020603050405020304" pitchFamily="18" charset="0"/>
                <a:sym typeface="Symbol" panose="05050102010706020507" pitchFamily="18" charset="2"/>
              </a:rPr>
              <a:t>0 </a:t>
            </a:r>
            <a:r>
              <a:rPr lang="en-US" altLang="zh-CN" sz="2800">
                <a:cs typeface="Times New Roman" panose="02020603050405020304" pitchFamily="18" charset="0"/>
                <a:sym typeface="Symbol" panose="05050102010706020507" pitchFamily="18" charset="2"/>
              </a:rPr>
              <a:t>+ </a:t>
            </a:r>
            <a:r>
              <a:rPr lang="en-US" altLang="zh-CN" sz="2800">
                <a:cs typeface="Times New Roman" panose="02020603050405020304" pitchFamily="18" charset="0"/>
              </a:rPr>
              <a:t>4 </a:t>
            </a:r>
            <a:r>
              <a:rPr lang="en-US" altLang="zh-CN" sz="2800">
                <a:cs typeface="Times New Roman" panose="02020603050405020304" pitchFamily="18" charset="0"/>
                <a:sym typeface="Symbol" panose="05050102010706020507" pitchFamily="18" charset="2"/>
              </a:rPr>
              <a:t> </a:t>
            </a:r>
            <a:r>
              <a:rPr lang="en-US" altLang="zh-CN" sz="2800">
                <a:cs typeface="Times New Roman" panose="02020603050405020304" pitchFamily="18" charset="0"/>
              </a:rPr>
              <a:t>8</a:t>
            </a:r>
            <a:r>
              <a:rPr lang="en-US" altLang="zh-CN" sz="2800" baseline="30000">
                <a:cs typeface="Times New Roman" panose="02020603050405020304" pitchFamily="18" charset="0"/>
              </a:rPr>
              <a:t>-</a:t>
            </a:r>
            <a:r>
              <a:rPr lang="en-US" altLang="zh-CN" sz="2800" baseline="30000">
                <a:cs typeface="Times New Roman" panose="02020603050405020304" pitchFamily="18" charset="0"/>
                <a:sym typeface="Symbol" panose="05050102010706020507" pitchFamily="18" charset="2"/>
              </a:rPr>
              <a:t>1  </a:t>
            </a:r>
            <a:r>
              <a:rPr lang="en-US" altLang="zh-CN" sz="2800">
                <a:cs typeface="Times New Roman" panose="02020603050405020304" pitchFamily="18" charset="0"/>
                <a:sym typeface="Symbol" panose="05050102010706020507" pitchFamily="18" charset="2"/>
              </a:rPr>
              <a:t>= (26.5)</a:t>
            </a:r>
            <a:r>
              <a:rPr lang="en-US" altLang="zh-CN" sz="2800" baseline="-25000">
                <a:cs typeface="Times New Roman" panose="02020603050405020304" pitchFamily="18" charset="0"/>
                <a:sym typeface="Symbol" panose="05050102010706020507" pitchFamily="18" charset="2"/>
              </a:rPr>
              <a:t>10</a:t>
            </a:r>
            <a:endParaRPr lang="en-US" altLang="zh-CN" sz="2800" baseline="30000">
              <a:cs typeface="Times New Roman" panose="02020603050405020304" pitchFamily="18" charset="0"/>
              <a:sym typeface="Symbol" panose="05050102010706020507" pitchFamily="18" charset="2"/>
            </a:endParaRPr>
          </a:p>
        </p:txBody>
      </p:sp>
    </p:spTree>
    <p:extLst>
      <p:ext uri="{BB962C8B-B14F-4D97-AF65-F5344CB8AC3E}">
        <p14:creationId xmlns:p14="http://schemas.microsoft.com/office/powerpoint/2010/main" val="23874901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61157"/>
                                        </p:tgtEl>
                                        <p:attrNameLst>
                                          <p:attrName>style.visibility</p:attrName>
                                        </p:attrNameLst>
                                      </p:cBhvr>
                                      <p:to>
                                        <p:strVal val="visible"/>
                                      </p:to>
                                    </p:set>
                                    <p:animEffect transition="in" filter="wipe(left)">
                                      <p:cBhvr>
                                        <p:cTn id="7" dur="500"/>
                                        <p:tgtEl>
                                          <p:spTgt spid="56115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61158"/>
                                        </p:tgtEl>
                                        <p:attrNameLst>
                                          <p:attrName>style.visibility</p:attrName>
                                        </p:attrNameLst>
                                      </p:cBhvr>
                                      <p:to>
                                        <p:strVal val="visible"/>
                                      </p:to>
                                    </p:set>
                                    <p:animEffect transition="in" filter="wipe(left)">
                                      <p:cBhvr>
                                        <p:cTn id="12" dur="500"/>
                                        <p:tgtEl>
                                          <p:spTgt spid="56115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61159"/>
                                        </p:tgtEl>
                                        <p:attrNameLst>
                                          <p:attrName>style.visibility</p:attrName>
                                        </p:attrNameLst>
                                      </p:cBhvr>
                                      <p:to>
                                        <p:strVal val="visible"/>
                                      </p:to>
                                    </p:set>
                                    <p:animEffect transition="in" filter="wipe(left)">
                                      <p:cBhvr>
                                        <p:cTn id="17" dur="500"/>
                                        <p:tgtEl>
                                          <p:spTgt spid="56115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61160"/>
                                        </p:tgtEl>
                                        <p:attrNameLst>
                                          <p:attrName>style.visibility</p:attrName>
                                        </p:attrNameLst>
                                      </p:cBhvr>
                                      <p:to>
                                        <p:strVal val="visible"/>
                                      </p:to>
                                    </p:set>
                                    <p:animEffect transition="in" filter="wipe(left)">
                                      <p:cBhvr>
                                        <p:cTn id="22" dur="500"/>
                                        <p:tgtEl>
                                          <p:spTgt spid="56116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61161"/>
                                        </p:tgtEl>
                                        <p:attrNameLst>
                                          <p:attrName>style.visibility</p:attrName>
                                        </p:attrNameLst>
                                      </p:cBhvr>
                                      <p:to>
                                        <p:strVal val="visible"/>
                                      </p:to>
                                    </p:set>
                                    <p:animEffect transition="in" filter="wipe(left)">
                                      <p:cBhvr>
                                        <p:cTn id="27" dur="500"/>
                                        <p:tgtEl>
                                          <p:spTgt spid="56116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61162"/>
                                        </p:tgtEl>
                                        <p:attrNameLst>
                                          <p:attrName>style.visibility</p:attrName>
                                        </p:attrNameLst>
                                      </p:cBhvr>
                                      <p:to>
                                        <p:strVal val="visible"/>
                                      </p:to>
                                    </p:set>
                                    <p:animEffect transition="in" filter="wipe(left)">
                                      <p:cBhvr>
                                        <p:cTn id="32" dur="500"/>
                                        <p:tgtEl>
                                          <p:spTgt spid="56116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61163"/>
                                        </p:tgtEl>
                                        <p:attrNameLst>
                                          <p:attrName>style.visibility</p:attrName>
                                        </p:attrNameLst>
                                      </p:cBhvr>
                                      <p:to>
                                        <p:strVal val="visible"/>
                                      </p:to>
                                    </p:set>
                                    <p:animEffect transition="in" filter="wipe(left)">
                                      <p:cBhvr>
                                        <p:cTn id="37" dur="500"/>
                                        <p:tgtEl>
                                          <p:spTgt spid="561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1157" grpId="0"/>
      <p:bldP spid="561158" grpId="0"/>
      <p:bldP spid="561159" grpId="0"/>
      <p:bldP spid="561160" grpId="0"/>
      <p:bldP spid="561161" grpId="0"/>
      <p:bldP spid="561162" grpId="0"/>
      <p:bldP spid="56116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164" descr="图片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1916113"/>
            <a:ext cx="6157912" cy="330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4354" name="Rectangle 2"/>
          <p:cNvSpPr>
            <a:spLocks noChangeArrowheads="1"/>
          </p:cNvSpPr>
          <p:nvPr/>
        </p:nvSpPr>
        <p:spPr bwMode="auto">
          <a:xfrm>
            <a:off x="6896100" y="3946525"/>
            <a:ext cx="420688" cy="519113"/>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i="1">
                <a:cs typeface="Times New Roman" panose="02020603050405020304" pitchFamily="18" charset="0"/>
              </a:rPr>
              <a:t>B</a:t>
            </a:r>
          </a:p>
        </p:txBody>
      </p:sp>
      <p:grpSp>
        <p:nvGrpSpPr>
          <p:cNvPr id="2" name="Group 3"/>
          <p:cNvGrpSpPr>
            <a:grpSpLocks/>
          </p:cNvGrpSpPr>
          <p:nvPr/>
        </p:nvGrpSpPr>
        <p:grpSpPr bwMode="auto">
          <a:xfrm>
            <a:off x="533400" y="1447800"/>
            <a:ext cx="2057400" cy="3276600"/>
            <a:chOff x="288" y="720"/>
            <a:chExt cx="1296" cy="2064"/>
          </a:xfrm>
        </p:grpSpPr>
        <p:grpSp>
          <p:nvGrpSpPr>
            <p:cNvPr id="106562" name="Group 4"/>
            <p:cNvGrpSpPr>
              <a:grpSpLocks/>
            </p:cNvGrpSpPr>
            <p:nvPr/>
          </p:nvGrpSpPr>
          <p:grpSpPr bwMode="auto">
            <a:xfrm>
              <a:off x="384" y="720"/>
              <a:ext cx="1200" cy="240"/>
              <a:chOff x="3312" y="672"/>
              <a:chExt cx="1200" cy="240"/>
            </a:xfrm>
          </p:grpSpPr>
          <p:grpSp>
            <p:nvGrpSpPr>
              <p:cNvPr id="106583" name="Group 5"/>
              <p:cNvGrpSpPr>
                <a:grpSpLocks/>
              </p:cNvGrpSpPr>
              <p:nvPr/>
            </p:nvGrpSpPr>
            <p:grpSpPr bwMode="auto">
              <a:xfrm>
                <a:off x="3312" y="672"/>
                <a:ext cx="336" cy="240"/>
                <a:chOff x="3312" y="672"/>
                <a:chExt cx="336" cy="240"/>
              </a:xfrm>
            </p:grpSpPr>
            <p:sp>
              <p:nvSpPr>
                <p:cNvPr id="484358" name="Line 6"/>
                <p:cNvSpPr>
                  <a:spLocks noChangeShapeType="1"/>
                </p:cNvSpPr>
                <p:nvPr/>
              </p:nvSpPr>
              <p:spPr bwMode="auto">
                <a:xfrm>
                  <a:off x="3504" y="672"/>
                  <a:ext cx="144" cy="0"/>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nvGrpSpPr>
                <p:cNvPr id="106598" name="Group 7"/>
                <p:cNvGrpSpPr>
                  <a:grpSpLocks/>
                </p:cNvGrpSpPr>
                <p:nvPr/>
              </p:nvGrpSpPr>
              <p:grpSpPr bwMode="auto">
                <a:xfrm>
                  <a:off x="3312" y="672"/>
                  <a:ext cx="336" cy="240"/>
                  <a:chOff x="3312" y="672"/>
                  <a:chExt cx="336" cy="240"/>
                </a:xfrm>
              </p:grpSpPr>
              <p:sp>
                <p:nvSpPr>
                  <p:cNvPr id="484360" name="Line 8"/>
                  <p:cNvSpPr>
                    <a:spLocks noChangeShapeType="1"/>
                  </p:cNvSpPr>
                  <p:nvPr/>
                </p:nvSpPr>
                <p:spPr bwMode="auto">
                  <a:xfrm>
                    <a:off x="3312" y="912"/>
                    <a:ext cx="192" cy="0"/>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84361" name="Line 9"/>
                  <p:cNvSpPr>
                    <a:spLocks noChangeShapeType="1"/>
                  </p:cNvSpPr>
                  <p:nvPr/>
                </p:nvSpPr>
                <p:spPr bwMode="auto">
                  <a:xfrm flipV="1">
                    <a:off x="3504" y="672"/>
                    <a:ext cx="0" cy="240"/>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84362" name="Line 10"/>
                  <p:cNvSpPr>
                    <a:spLocks noChangeShapeType="1"/>
                  </p:cNvSpPr>
                  <p:nvPr/>
                </p:nvSpPr>
                <p:spPr bwMode="auto">
                  <a:xfrm>
                    <a:off x="3648" y="672"/>
                    <a:ext cx="0" cy="240"/>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grpSp>
            <p:nvGrpSpPr>
              <p:cNvPr id="106584" name="Group 11"/>
              <p:cNvGrpSpPr>
                <a:grpSpLocks/>
              </p:cNvGrpSpPr>
              <p:nvPr/>
            </p:nvGrpSpPr>
            <p:grpSpPr bwMode="auto">
              <a:xfrm>
                <a:off x="3648" y="672"/>
                <a:ext cx="336" cy="240"/>
                <a:chOff x="3312" y="672"/>
                <a:chExt cx="336" cy="240"/>
              </a:xfrm>
            </p:grpSpPr>
            <p:sp>
              <p:nvSpPr>
                <p:cNvPr id="484364" name="Line 12"/>
                <p:cNvSpPr>
                  <a:spLocks noChangeShapeType="1"/>
                </p:cNvSpPr>
                <p:nvPr/>
              </p:nvSpPr>
              <p:spPr bwMode="auto">
                <a:xfrm>
                  <a:off x="3504" y="672"/>
                  <a:ext cx="144" cy="0"/>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nvGrpSpPr>
                <p:cNvPr id="106593" name="Group 13"/>
                <p:cNvGrpSpPr>
                  <a:grpSpLocks/>
                </p:cNvGrpSpPr>
                <p:nvPr/>
              </p:nvGrpSpPr>
              <p:grpSpPr bwMode="auto">
                <a:xfrm>
                  <a:off x="3312" y="672"/>
                  <a:ext cx="336" cy="240"/>
                  <a:chOff x="3312" y="672"/>
                  <a:chExt cx="336" cy="240"/>
                </a:xfrm>
              </p:grpSpPr>
              <p:sp>
                <p:nvSpPr>
                  <p:cNvPr id="484366" name="Line 14"/>
                  <p:cNvSpPr>
                    <a:spLocks noChangeShapeType="1"/>
                  </p:cNvSpPr>
                  <p:nvPr/>
                </p:nvSpPr>
                <p:spPr bwMode="auto">
                  <a:xfrm>
                    <a:off x="3312" y="912"/>
                    <a:ext cx="192" cy="0"/>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84367" name="Line 15"/>
                  <p:cNvSpPr>
                    <a:spLocks noChangeShapeType="1"/>
                  </p:cNvSpPr>
                  <p:nvPr/>
                </p:nvSpPr>
                <p:spPr bwMode="auto">
                  <a:xfrm flipV="1">
                    <a:off x="3504" y="672"/>
                    <a:ext cx="0" cy="240"/>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84368" name="Line 16"/>
                  <p:cNvSpPr>
                    <a:spLocks noChangeShapeType="1"/>
                  </p:cNvSpPr>
                  <p:nvPr/>
                </p:nvSpPr>
                <p:spPr bwMode="auto">
                  <a:xfrm>
                    <a:off x="3648" y="672"/>
                    <a:ext cx="0" cy="240"/>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grpSp>
            <p:nvGrpSpPr>
              <p:cNvPr id="106585" name="Group 17"/>
              <p:cNvGrpSpPr>
                <a:grpSpLocks/>
              </p:cNvGrpSpPr>
              <p:nvPr/>
            </p:nvGrpSpPr>
            <p:grpSpPr bwMode="auto">
              <a:xfrm>
                <a:off x="3984" y="672"/>
                <a:ext cx="336" cy="240"/>
                <a:chOff x="3312" y="672"/>
                <a:chExt cx="336" cy="240"/>
              </a:xfrm>
            </p:grpSpPr>
            <p:sp>
              <p:nvSpPr>
                <p:cNvPr id="484370" name="Line 18"/>
                <p:cNvSpPr>
                  <a:spLocks noChangeShapeType="1"/>
                </p:cNvSpPr>
                <p:nvPr/>
              </p:nvSpPr>
              <p:spPr bwMode="auto">
                <a:xfrm>
                  <a:off x="3504" y="672"/>
                  <a:ext cx="144" cy="0"/>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nvGrpSpPr>
                <p:cNvPr id="106588" name="Group 19"/>
                <p:cNvGrpSpPr>
                  <a:grpSpLocks/>
                </p:cNvGrpSpPr>
                <p:nvPr/>
              </p:nvGrpSpPr>
              <p:grpSpPr bwMode="auto">
                <a:xfrm>
                  <a:off x="3312" y="672"/>
                  <a:ext cx="336" cy="240"/>
                  <a:chOff x="3312" y="672"/>
                  <a:chExt cx="336" cy="240"/>
                </a:xfrm>
              </p:grpSpPr>
              <p:sp>
                <p:nvSpPr>
                  <p:cNvPr id="484372" name="Line 20"/>
                  <p:cNvSpPr>
                    <a:spLocks noChangeShapeType="1"/>
                  </p:cNvSpPr>
                  <p:nvPr/>
                </p:nvSpPr>
                <p:spPr bwMode="auto">
                  <a:xfrm>
                    <a:off x="3312" y="912"/>
                    <a:ext cx="192" cy="0"/>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84373" name="Line 21"/>
                  <p:cNvSpPr>
                    <a:spLocks noChangeShapeType="1"/>
                  </p:cNvSpPr>
                  <p:nvPr/>
                </p:nvSpPr>
                <p:spPr bwMode="auto">
                  <a:xfrm flipV="1">
                    <a:off x="3504" y="672"/>
                    <a:ext cx="0" cy="240"/>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84374" name="Line 22"/>
                  <p:cNvSpPr>
                    <a:spLocks noChangeShapeType="1"/>
                  </p:cNvSpPr>
                  <p:nvPr/>
                </p:nvSpPr>
                <p:spPr bwMode="auto">
                  <a:xfrm>
                    <a:off x="3648" y="672"/>
                    <a:ext cx="0" cy="240"/>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sp>
            <p:nvSpPr>
              <p:cNvPr id="484375" name="Line 23"/>
              <p:cNvSpPr>
                <a:spLocks noChangeShapeType="1"/>
              </p:cNvSpPr>
              <p:nvPr/>
            </p:nvSpPr>
            <p:spPr bwMode="auto">
              <a:xfrm>
                <a:off x="4320" y="912"/>
                <a:ext cx="192" cy="0"/>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nvGrpSpPr>
            <p:cNvPr id="106563" name="Group 24"/>
            <p:cNvGrpSpPr>
              <a:grpSpLocks/>
            </p:cNvGrpSpPr>
            <p:nvPr/>
          </p:nvGrpSpPr>
          <p:grpSpPr bwMode="auto">
            <a:xfrm rot="10794493">
              <a:off x="288" y="2544"/>
              <a:ext cx="1200" cy="240"/>
              <a:chOff x="3312" y="672"/>
              <a:chExt cx="1200" cy="240"/>
            </a:xfrm>
          </p:grpSpPr>
          <p:grpSp>
            <p:nvGrpSpPr>
              <p:cNvPr id="106564" name="Group 25"/>
              <p:cNvGrpSpPr>
                <a:grpSpLocks/>
              </p:cNvGrpSpPr>
              <p:nvPr/>
            </p:nvGrpSpPr>
            <p:grpSpPr bwMode="auto">
              <a:xfrm>
                <a:off x="3312" y="672"/>
                <a:ext cx="336" cy="240"/>
                <a:chOff x="3312" y="672"/>
                <a:chExt cx="336" cy="240"/>
              </a:xfrm>
            </p:grpSpPr>
            <p:sp>
              <p:nvSpPr>
                <p:cNvPr id="484378" name="Line 26"/>
                <p:cNvSpPr>
                  <a:spLocks noChangeShapeType="1"/>
                </p:cNvSpPr>
                <p:nvPr/>
              </p:nvSpPr>
              <p:spPr bwMode="auto">
                <a:xfrm>
                  <a:off x="3508" y="672"/>
                  <a:ext cx="144" cy="0"/>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nvGrpSpPr>
                <p:cNvPr id="106579" name="Group 27"/>
                <p:cNvGrpSpPr>
                  <a:grpSpLocks/>
                </p:cNvGrpSpPr>
                <p:nvPr/>
              </p:nvGrpSpPr>
              <p:grpSpPr bwMode="auto">
                <a:xfrm>
                  <a:off x="3312" y="672"/>
                  <a:ext cx="336" cy="240"/>
                  <a:chOff x="3312" y="672"/>
                  <a:chExt cx="336" cy="240"/>
                </a:xfrm>
              </p:grpSpPr>
              <p:sp>
                <p:nvSpPr>
                  <p:cNvPr id="484380" name="Line 28"/>
                  <p:cNvSpPr>
                    <a:spLocks noChangeShapeType="1"/>
                  </p:cNvSpPr>
                  <p:nvPr/>
                </p:nvSpPr>
                <p:spPr bwMode="auto">
                  <a:xfrm>
                    <a:off x="3320" y="916"/>
                    <a:ext cx="192" cy="0"/>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84381" name="Line 29"/>
                  <p:cNvSpPr>
                    <a:spLocks noChangeShapeType="1"/>
                  </p:cNvSpPr>
                  <p:nvPr/>
                </p:nvSpPr>
                <p:spPr bwMode="auto">
                  <a:xfrm flipV="1">
                    <a:off x="3508" y="672"/>
                    <a:ext cx="0" cy="240"/>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84382" name="Line 30"/>
                  <p:cNvSpPr>
                    <a:spLocks noChangeShapeType="1"/>
                  </p:cNvSpPr>
                  <p:nvPr/>
                </p:nvSpPr>
                <p:spPr bwMode="auto">
                  <a:xfrm>
                    <a:off x="3655" y="676"/>
                    <a:ext cx="0" cy="240"/>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grpSp>
            <p:nvGrpSpPr>
              <p:cNvPr id="106565" name="Group 31"/>
              <p:cNvGrpSpPr>
                <a:grpSpLocks/>
              </p:cNvGrpSpPr>
              <p:nvPr/>
            </p:nvGrpSpPr>
            <p:grpSpPr bwMode="auto">
              <a:xfrm>
                <a:off x="3648" y="672"/>
                <a:ext cx="336" cy="240"/>
                <a:chOff x="3312" y="672"/>
                <a:chExt cx="336" cy="240"/>
              </a:xfrm>
            </p:grpSpPr>
            <p:sp>
              <p:nvSpPr>
                <p:cNvPr id="484384" name="Line 32"/>
                <p:cNvSpPr>
                  <a:spLocks noChangeShapeType="1"/>
                </p:cNvSpPr>
                <p:nvPr/>
              </p:nvSpPr>
              <p:spPr bwMode="auto">
                <a:xfrm>
                  <a:off x="3508" y="676"/>
                  <a:ext cx="144" cy="0"/>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nvGrpSpPr>
                <p:cNvPr id="106574" name="Group 33"/>
                <p:cNvGrpSpPr>
                  <a:grpSpLocks/>
                </p:cNvGrpSpPr>
                <p:nvPr/>
              </p:nvGrpSpPr>
              <p:grpSpPr bwMode="auto">
                <a:xfrm>
                  <a:off x="3312" y="672"/>
                  <a:ext cx="336" cy="240"/>
                  <a:chOff x="3312" y="672"/>
                  <a:chExt cx="336" cy="240"/>
                </a:xfrm>
              </p:grpSpPr>
              <p:sp>
                <p:nvSpPr>
                  <p:cNvPr id="484386" name="Line 34"/>
                  <p:cNvSpPr>
                    <a:spLocks noChangeShapeType="1"/>
                  </p:cNvSpPr>
                  <p:nvPr/>
                </p:nvSpPr>
                <p:spPr bwMode="auto">
                  <a:xfrm>
                    <a:off x="3320" y="920"/>
                    <a:ext cx="192" cy="0"/>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84387" name="Line 35"/>
                  <p:cNvSpPr>
                    <a:spLocks noChangeShapeType="1"/>
                  </p:cNvSpPr>
                  <p:nvPr/>
                </p:nvSpPr>
                <p:spPr bwMode="auto">
                  <a:xfrm flipV="1">
                    <a:off x="3511" y="676"/>
                    <a:ext cx="0" cy="240"/>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84388" name="Line 36"/>
                  <p:cNvSpPr>
                    <a:spLocks noChangeShapeType="1"/>
                  </p:cNvSpPr>
                  <p:nvPr/>
                </p:nvSpPr>
                <p:spPr bwMode="auto">
                  <a:xfrm>
                    <a:off x="3655" y="676"/>
                    <a:ext cx="0" cy="240"/>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grpSp>
            <p:nvGrpSpPr>
              <p:cNvPr id="106566" name="Group 37"/>
              <p:cNvGrpSpPr>
                <a:grpSpLocks/>
              </p:cNvGrpSpPr>
              <p:nvPr/>
            </p:nvGrpSpPr>
            <p:grpSpPr bwMode="auto">
              <a:xfrm>
                <a:off x="3984" y="672"/>
                <a:ext cx="336" cy="240"/>
                <a:chOff x="3312" y="672"/>
                <a:chExt cx="336" cy="240"/>
              </a:xfrm>
            </p:grpSpPr>
            <p:sp>
              <p:nvSpPr>
                <p:cNvPr id="484390" name="Line 38"/>
                <p:cNvSpPr>
                  <a:spLocks noChangeShapeType="1"/>
                </p:cNvSpPr>
                <p:nvPr/>
              </p:nvSpPr>
              <p:spPr bwMode="auto">
                <a:xfrm>
                  <a:off x="3504" y="676"/>
                  <a:ext cx="144" cy="0"/>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nvGrpSpPr>
                <p:cNvPr id="106569" name="Group 39"/>
                <p:cNvGrpSpPr>
                  <a:grpSpLocks/>
                </p:cNvGrpSpPr>
                <p:nvPr/>
              </p:nvGrpSpPr>
              <p:grpSpPr bwMode="auto">
                <a:xfrm>
                  <a:off x="3312" y="672"/>
                  <a:ext cx="336" cy="240"/>
                  <a:chOff x="3312" y="672"/>
                  <a:chExt cx="336" cy="240"/>
                </a:xfrm>
              </p:grpSpPr>
              <p:sp>
                <p:nvSpPr>
                  <p:cNvPr id="484392" name="Line 40"/>
                  <p:cNvSpPr>
                    <a:spLocks noChangeShapeType="1"/>
                  </p:cNvSpPr>
                  <p:nvPr/>
                </p:nvSpPr>
                <p:spPr bwMode="auto">
                  <a:xfrm>
                    <a:off x="3316" y="916"/>
                    <a:ext cx="192" cy="0"/>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84393" name="Line 41"/>
                  <p:cNvSpPr>
                    <a:spLocks noChangeShapeType="1"/>
                  </p:cNvSpPr>
                  <p:nvPr/>
                </p:nvSpPr>
                <p:spPr bwMode="auto">
                  <a:xfrm flipV="1">
                    <a:off x="3504" y="672"/>
                    <a:ext cx="0" cy="240"/>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84394" name="Line 42"/>
                  <p:cNvSpPr>
                    <a:spLocks noChangeShapeType="1"/>
                  </p:cNvSpPr>
                  <p:nvPr/>
                </p:nvSpPr>
                <p:spPr bwMode="auto">
                  <a:xfrm>
                    <a:off x="3651" y="676"/>
                    <a:ext cx="0" cy="240"/>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sp>
            <p:nvSpPr>
              <p:cNvPr id="484395" name="Line 43"/>
              <p:cNvSpPr>
                <a:spLocks noChangeShapeType="1"/>
              </p:cNvSpPr>
              <p:nvPr/>
            </p:nvSpPr>
            <p:spPr bwMode="auto">
              <a:xfrm>
                <a:off x="4324" y="916"/>
                <a:ext cx="192" cy="0"/>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grpSp>
        <p:nvGrpSpPr>
          <p:cNvPr id="17" name="Group 44"/>
          <p:cNvGrpSpPr>
            <a:grpSpLocks/>
          </p:cNvGrpSpPr>
          <p:nvPr/>
        </p:nvGrpSpPr>
        <p:grpSpPr bwMode="auto">
          <a:xfrm rot="10794493">
            <a:off x="6896100" y="4422775"/>
            <a:ext cx="1905000" cy="381000"/>
            <a:chOff x="3312" y="672"/>
            <a:chExt cx="1200" cy="240"/>
          </a:xfrm>
        </p:grpSpPr>
        <p:grpSp>
          <p:nvGrpSpPr>
            <p:cNvPr id="106543" name="Group 45"/>
            <p:cNvGrpSpPr>
              <a:grpSpLocks/>
            </p:cNvGrpSpPr>
            <p:nvPr/>
          </p:nvGrpSpPr>
          <p:grpSpPr bwMode="auto">
            <a:xfrm>
              <a:off x="3312" y="672"/>
              <a:ext cx="336" cy="240"/>
              <a:chOff x="3312" y="672"/>
              <a:chExt cx="336" cy="240"/>
            </a:xfrm>
          </p:grpSpPr>
          <p:sp>
            <p:nvSpPr>
              <p:cNvPr id="484398" name="Line 46"/>
              <p:cNvSpPr>
                <a:spLocks noChangeShapeType="1"/>
              </p:cNvSpPr>
              <p:nvPr/>
            </p:nvSpPr>
            <p:spPr bwMode="auto">
              <a:xfrm>
                <a:off x="3508" y="672"/>
                <a:ext cx="144" cy="0"/>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nvGrpSpPr>
              <p:cNvPr id="106558" name="Group 47"/>
              <p:cNvGrpSpPr>
                <a:grpSpLocks/>
              </p:cNvGrpSpPr>
              <p:nvPr/>
            </p:nvGrpSpPr>
            <p:grpSpPr bwMode="auto">
              <a:xfrm>
                <a:off x="3312" y="672"/>
                <a:ext cx="336" cy="240"/>
                <a:chOff x="3312" y="672"/>
                <a:chExt cx="336" cy="240"/>
              </a:xfrm>
            </p:grpSpPr>
            <p:sp>
              <p:nvSpPr>
                <p:cNvPr id="484400" name="Line 48"/>
                <p:cNvSpPr>
                  <a:spLocks noChangeShapeType="1"/>
                </p:cNvSpPr>
                <p:nvPr/>
              </p:nvSpPr>
              <p:spPr bwMode="auto">
                <a:xfrm>
                  <a:off x="3320" y="916"/>
                  <a:ext cx="192" cy="0"/>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84401" name="Line 49"/>
                <p:cNvSpPr>
                  <a:spLocks noChangeShapeType="1"/>
                </p:cNvSpPr>
                <p:nvPr/>
              </p:nvSpPr>
              <p:spPr bwMode="auto">
                <a:xfrm flipV="1">
                  <a:off x="3508" y="672"/>
                  <a:ext cx="0" cy="240"/>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84402" name="Line 50"/>
                <p:cNvSpPr>
                  <a:spLocks noChangeShapeType="1"/>
                </p:cNvSpPr>
                <p:nvPr/>
              </p:nvSpPr>
              <p:spPr bwMode="auto">
                <a:xfrm>
                  <a:off x="3655" y="676"/>
                  <a:ext cx="0" cy="240"/>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grpSp>
          <p:nvGrpSpPr>
            <p:cNvPr id="106544" name="Group 51"/>
            <p:cNvGrpSpPr>
              <a:grpSpLocks/>
            </p:cNvGrpSpPr>
            <p:nvPr/>
          </p:nvGrpSpPr>
          <p:grpSpPr bwMode="auto">
            <a:xfrm>
              <a:off x="3648" y="672"/>
              <a:ext cx="336" cy="240"/>
              <a:chOff x="3312" y="672"/>
              <a:chExt cx="336" cy="240"/>
            </a:xfrm>
          </p:grpSpPr>
          <p:sp>
            <p:nvSpPr>
              <p:cNvPr id="484404" name="Line 52"/>
              <p:cNvSpPr>
                <a:spLocks noChangeShapeType="1"/>
              </p:cNvSpPr>
              <p:nvPr/>
            </p:nvSpPr>
            <p:spPr bwMode="auto">
              <a:xfrm>
                <a:off x="3508" y="676"/>
                <a:ext cx="144" cy="0"/>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nvGrpSpPr>
              <p:cNvPr id="106553" name="Group 53"/>
              <p:cNvGrpSpPr>
                <a:grpSpLocks/>
              </p:cNvGrpSpPr>
              <p:nvPr/>
            </p:nvGrpSpPr>
            <p:grpSpPr bwMode="auto">
              <a:xfrm>
                <a:off x="3312" y="672"/>
                <a:ext cx="336" cy="240"/>
                <a:chOff x="3312" y="672"/>
                <a:chExt cx="336" cy="240"/>
              </a:xfrm>
            </p:grpSpPr>
            <p:sp>
              <p:nvSpPr>
                <p:cNvPr id="484406" name="Line 54"/>
                <p:cNvSpPr>
                  <a:spLocks noChangeShapeType="1"/>
                </p:cNvSpPr>
                <p:nvPr/>
              </p:nvSpPr>
              <p:spPr bwMode="auto">
                <a:xfrm>
                  <a:off x="3320" y="920"/>
                  <a:ext cx="192" cy="0"/>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84407" name="Line 55"/>
                <p:cNvSpPr>
                  <a:spLocks noChangeShapeType="1"/>
                </p:cNvSpPr>
                <p:nvPr/>
              </p:nvSpPr>
              <p:spPr bwMode="auto">
                <a:xfrm flipV="1">
                  <a:off x="3511" y="676"/>
                  <a:ext cx="0" cy="240"/>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84408" name="Line 56"/>
                <p:cNvSpPr>
                  <a:spLocks noChangeShapeType="1"/>
                </p:cNvSpPr>
                <p:nvPr/>
              </p:nvSpPr>
              <p:spPr bwMode="auto">
                <a:xfrm>
                  <a:off x="3655" y="676"/>
                  <a:ext cx="0" cy="240"/>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grpSp>
          <p:nvGrpSpPr>
            <p:cNvPr id="106545" name="Group 57"/>
            <p:cNvGrpSpPr>
              <a:grpSpLocks/>
            </p:cNvGrpSpPr>
            <p:nvPr/>
          </p:nvGrpSpPr>
          <p:grpSpPr bwMode="auto">
            <a:xfrm>
              <a:off x="3984" y="672"/>
              <a:ext cx="336" cy="240"/>
              <a:chOff x="3312" y="672"/>
              <a:chExt cx="336" cy="240"/>
            </a:xfrm>
          </p:grpSpPr>
          <p:sp>
            <p:nvSpPr>
              <p:cNvPr id="484410" name="Line 58"/>
              <p:cNvSpPr>
                <a:spLocks noChangeShapeType="1"/>
              </p:cNvSpPr>
              <p:nvPr/>
            </p:nvSpPr>
            <p:spPr bwMode="auto">
              <a:xfrm>
                <a:off x="3504" y="676"/>
                <a:ext cx="144" cy="0"/>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nvGrpSpPr>
              <p:cNvPr id="106548" name="Group 59"/>
              <p:cNvGrpSpPr>
                <a:grpSpLocks/>
              </p:cNvGrpSpPr>
              <p:nvPr/>
            </p:nvGrpSpPr>
            <p:grpSpPr bwMode="auto">
              <a:xfrm>
                <a:off x="3312" y="672"/>
                <a:ext cx="336" cy="240"/>
                <a:chOff x="3312" y="672"/>
                <a:chExt cx="336" cy="240"/>
              </a:xfrm>
            </p:grpSpPr>
            <p:sp>
              <p:nvSpPr>
                <p:cNvPr id="484412" name="Line 60"/>
                <p:cNvSpPr>
                  <a:spLocks noChangeShapeType="1"/>
                </p:cNvSpPr>
                <p:nvPr/>
              </p:nvSpPr>
              <p:spPr bwMode="auto">
                <a:xfrm>
                  <a:off x="3316" y="916"/>
                  <a:ext cx="192" cy="0"/>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84413" name="Line 61"/>
                <p:cNvSpPr>
                  <a:spLocks noChangeShapeType="1"/>
                </p:cNvSpPr>
                <p:nvPr/>
              </p:nvSpPr>
              <p:spPr bwMode="auto">
                <a:xfrm flipV="1">
                  <a:off x="3504" y="672"/>
                  <a:ext cx="0" cy="240"/>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84414" name="Line 62"/>
                <p:cNvSpPr>
                  <a:spLocks noChangeShapeType="1"/>
                </p:cNvSpPr>
                <p:nvPr/>
              </p:nvSpPr>
              <p:spPr bwMode="auto">
                <a:xfrm>
                  <a:off x="3651" y="676"/>
                  <a:ext cx="0" cy="240"/>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sp>
          <p:nvSpPr>
            <p:cNvPr id="484415" name="Line 63"/>
            <p:cNvSpPr>
              <a:spLocks noChangeShapeType="1"/>
            </p:cNvSpPr>
            <p:nvPr/>
          </p:nvSpPr>
          <p:spPr bwMode="auto">
            <a:xfrm>
              <a:off x="4324" y="916"/>
              <a:ext cx="192" cy="0"/>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sp>
        <p:nvSpPr>
          <p:cNvPr id="484441" name="Text Box 89"/>
          <p:cNvSpPr txBox="1">
            <a:spLocks noChangeArrowheads="1"/>
          </p:cNvSpPr>
          <p:nvPr/>
        </p:nvSpPr>
        <p:spPr bwMode="auto">
          <a:xfrm>
            <a:off x="1187450" y="2838450"/>
            <a:ext cx="609600" cy="519113"/>
          </a:xfrm>
          <a:prstGeom prst="rect">
            <a:avLst/>
          </a:prstGeom>
          <a:noFill/>
          <a:ln w="9525">
            <a:noFill/>
            <a:miter lim="800000"/>
            <a:headEnd/>
            <a:tailEnd/>
          </a:ln>
        </p:spPr>
        <p:txBody>
          <a:bodyPr>
            <a:spAutoFit/>
          </a:bodyPr>
          <a:lstStyle/>
          <a:p>
            <a:pPr>
              <a:spcBef>
                <a:spcPct val="50000"/>
              </a:spcBef>
              <a:defRPr/>
            </a:pPr>
            <a:r>
              <a:rPr lang="en-US" altLang="zh-CN" sz="2800" b="1">
                <a:solidFill>
                  <a:srgbClr val="FF0000"/>
                </a:solidFill>
                <a:latin typeface="Times New Roman" panose="02020603050405020304" pitchFamily="18" charset="0"/>
                <a:cs typeface="Times New Roman" panose="02020603050405020304" pitchFamily="18" charset="0"/>
              </a:rPr>
              <a:t>0</a:t>
            </a:r>
            <a:endParaRPr lang="en-US" altLang="zh-CN" sz="3200" b="1">
              <a:solidFill>
                <a:srgbClr val="FFFF00"/>
              </a:solidFill>
              <a:latin typeface="Times New Roman" panose="02020603050405020304" pitchFamily="18" charset="0"/>
              <a:cs typeface="Times New Roman" panose="02020603050405020304" pitchFamily="18" charset="0"/>
            </a:endParaRPr>
          </a:p>
        </p:txBody>
      </p:sp>
      <p:sp>
        <p:nvSpPr>
          <p:cNvPr id="484442" name="Text Box 90"/>
          <p:cNvSpPr txBox="1">
            <a:spLocks noChangeArrowheads="1"/>
          </p:cNvSpPr>
          <p:nvPr/>
        </p:nvSpPr>
        <p:spPr bwMode="auto">
          <a:xfrm>
            <a:off x="3429000" y="2419350"/>
            <a:ext cx="457200" cy="519113"/>
          </a:xfrm>
          <a:prstGeom prst="rect">
            <a:avLst/>
          </a:prstGeom>
          <a:noFill/>
          <a:ln w="9525">
            <a:noFill/>
            <a:miter lim="800000"/>
            <a:headEnd/>
            <a:tailEnd/>
          </a:ln>
        </p:spPr>
        <p:txBody>
          <a:bodyPr>
            <a:spAutoFit/>
          </a:bodyPr>
          <a:lstStyle/>
          <a:p>
            <a:pPr>
              <a:spcBef>
                <a:spcPct val="50000"/>
              </a:spcBef>
              <a:defRPr/>
            </a:pPr>
            <a:r>
              <a:rPr lang="en-US" altLang="zh-CN" sz="2800" b="1" dirty="0" smtClean="0">
                <a:solidFill>
                  <a:srgbClr val="FF0000"/>
                </a:solidFill>
                <a:latin typeface="Times New Roman" panose="02020603050405020304" pitchFamily="18" charset="0"/>
                <a:cs typeface="Times New Roman" panose="02020603050405020304" pitchFamily="18" charset="0"/>
              </a:rPr>
              <a:t>1</a:t>
            </a:r>
            <a:endParaRPr lang="en-US" altLang="zh-CN" sz="3200" b="1" dirty="0">
              <a:solidFill>
                <a:schemeClr val="bg1"/>
              </a:solidFill>
              <a:latin typeface="Times New Roman" panose="02020603050405020304" pitchFamily="18" charset="0"/>
              <a:cs typeface="Times New Roman" panose="02020603050405020304" pitchFamily="18" charset="0"/>
            </a:endParaRPr>
          </a:p>
        </p:txBody>
      </p:sp>
      <p:sp>
        <p:nvSpPr>
          <p:cNvPr id="484443" name="Text Box 91"/>
          <p:cNvSpPr txBox="1">
            <a:spLocks noChangeArrowheads="1"/>
          </p:cNvSpPr>
          <p:nvPr/>
        </p:nvSpPr>
        <p:spPr bwMode="auto">
          <a:xfrm>
            <a:off x="3657600" y="3333750"/>
            <a:ext cx="457200" cy="519113"/>
          </a:xfrm>
          <a:prstGeom prst="rect">
            <a:avLst/>
          </a:prstGeom>
          <a:noFill/>
          <a:ln w="9525">
            <a:noFill/>
            <a:miter lim="800000"/>
            <a:headEnd/>
            <a:tailEnd/>
          </a:ln>
        </p:spPr>
        <p:txBody>
          <a:bodyPr>
            <a:spAutoFit/>
          </a:bodyPr>
          <a:lstStyle/>
          <a:p>
            <a:pPr>
              <a:spcBef>
                <a:spcPct val="50000"/>
              </a:spcBef>
              <a:defRPr/>
            </a:pPr>
            <a:r>
              <a:rPr lang="en-US" altLang="zh-CN" sz="2800" b="1">
                <a:solidFill>
                  <a:srgbClr val="FF0000"/>
                </a:solidFill>
                <a:latin typeface="Times New Roman" panose="02020603050405020304" pitchFamily="18" charset="0"/>
                <a:cs typeface="Times New Roman" panose="02020603050405020304" pitchFamily="18" charset="0"/>
              </a:rPr>
              <a:t>1</a:t>
            </a:r>
            <a:endParaRPr lang="en-US" altLang="zh-CN" sz="3200" b="1">
              <a:solidFill>
                <a:srgbClr val="FFFF00"/>
              </a:solidFill>
              <a:latin typeface="Times New Roman" panose="02020603050405020304" pitchFamily="18" charset="0"/>
              <a:cs typeface="Times New Roman" panose="02020603050405020304" pitchFamily="18" charset="0"/>
            </a:endParaRPr>
          </a:p>
        </p:txBody>
      </p:sp>
      <p:sp>
        <p:nvSpPr>
          <p:cNvPr id="484444" name="Rectangle 92"/>
          <p:cNvSpPr>
            <a:spLocks noChangeArrowheads="1"/>
          </p:cNvSpPr>
          <p:nvPr/>
        </p:nvSpPr>
        <p:spPr bwMode="auto">
          <a:xfrm>
            <a:off x="5486400" y="1552575"/>
            <a:ext cx="1640193" cy="523220"/>
          </a:xfrm>
          <a:prstGeom prst="rect">
            <a:avLst/>
          </a:prstGeom>
          <a:noFill/>
          <a:ln w="38100" cap="sq">
            <a:solidFill>
              <a:srgbClr val="006600"/>
            </a:solidFill>
            <a:miter lim="800000"/>
            <a:headEnd/>
            <a:tailEnd/>
          </a:ln>
        </p:spPr>
        <p:txBody>
          <a:bodyPr wrap="none">
            <a:spAutoFit/>
          </a:bodyPr>
          <a:lstStyle/>
          <a:p>
            <a:pPr>
              <a:spcBef>
                <a:spcPct val="50000"/>
              </a:spcBef>
              <a:defRPr/>
            </a:pPr>
            <a:r>
              <a:rPr lang="zh-CN" altLang="en-US" sz="2800" b="1">
                <a:solidFill>
                  <a:srgbClr val="FF0000"/>
                </a:solidFill>
                <a:latin typeface="Times New Roman" panose="02020603050405020304" pitchFamily="18" charset="0"/>
                <a:cs typeface="Times New Roman" panose="02020603050405020304" pitchFamily="18" charset="0"/>
              </a:rPr>
              <a:t>设：</a:t>
            </a:r>
            <a:r>
              <a:rPr lang="en-US" altLang="zh-CN" sz="2800" b="1">
                <a:solidFill>
                  <a:srgbClr val="FF0000"/>
                </a:solidFill>
                <a:latin typeface="Times New Roman" panose="02020603050405020304" pitchFamily="18" charset="0"/>
                <a:cs typeface="Times New Roman" panose="02020603050405020304" pitchFamily="18" charset="0"/>
              </a:rPr>
              <a:t>C= 0</a:t>
            </a:r>
            <a:endParaRPr lang="en-US" altLang="zh-CN" sz="3200" b="1">
              <a:solidFill>
                <a:schemeClr val="bg1"/>
              </a:solidFill>
              <a:latin typeface="Times New Roman" panose="02020603050405020304" pitchFamily="18" charset="0"/>
              <a:cs typeface="Times New Roman" panose="02020603050405020304" pitchFamily="18" charset="0"/>
            </a:endParaRPr>
          </a:p>
        </p:txBody>
      </p:sp>
      <p:sp>
        <p:nvSpPr>
          <p:cNvPr id="484445" name="AutoShape 93"/>
          <p:cNvSpPr>
            <a:spLocks noChangeArrowheads="1"/>
          </p:cNvSpPr>
          <p:nvPr/>
        </p:nvSpPr>
        <p:spPr bwMode="auto">
          <a:xfrm>
            <a:off x="3048000" y="1276350"/>
            <a:ext cx="1219200" cy="457200"/>
          </a:xfrm>
          <a:prstGeom prst="wedgeRoundRectCallout">
            <a:avLst>
              <a:gd name="adj1" fmla="val -48176"/>
              <a:gd name="adj2" fmla="val 159375"/>
              <a:gd name="adj3" fmla="val 16667"/>
            </a:avLst>
          </a:prstGeom>
          <a:solidFill>
            <a:srgbClr val="FFFFCC"/>
          </a:solidFill>
          <a:ln w="28575">
            <a:solidFill>
              <a:srgbClr val="006600"/>
            </a:solidFill>
            <a:miter lim="800000"/>
            <a:headEnd/>
            <a:tailEnd/>
          </a:ln>
          <a:effectLst/>
        </p:spPr>
        <p:txBody>
          <a:bodyPr wrap="none" anchor="ctr"/>
          <a:lstStyle/>
          <a:p>
            <a:pPr algn="ctr">
              <a:spcBef>
                <a:spcPct val="50000"/>
              </a:spcBef>
              <a:defRPr/>
            </a:pPr>
            <a:r>
              <a:rPr lang="zh-CN" altLang="en-US" sz="2400" b="1">
                <a:solidFill>
                  <a:srgbClr val="FF0000"/>
                </a:solidFill>
                <a:latin typeface="Times New Roman" panose="02020603050405020304" pitchFamily="18" charset="0"/>
                <a:cs typeface="Times New Roman" panose="02020603050405020304" pitchFamily="18" charset="0"/>
              </a:rPr>
              <a:t>封锁</a:t>
            </a:r>
          </a:p>
        </p:txBody>
      </p:sp>
      <p:sp>
        <p:nvSpPr>
          <p:cNvPr id="484446" name="AutoShape 94"/>
          <p:cNvSpPr>
            <a:spLocks noChangeArrowheads="1"/>
          </p:cNvSpPr>
          <p:nvPr/>
        </p:nvSpPr>
        <p:spPr bwMode="auto">
          <a:xfrm>
            <a:off x="7092950" y="5561013"/>
            <a:ext cx="1758950" cy="460375"/>
          </a:xfrm>
          <a:prstGeom prst="wedgeRoundRectCallout">
            <a:avLst>
              <a:gd name="adj1" fmla="val -3431"/>
              <a:gd name="adj2" fmla="val -202069"/>
              <a:gd name="adj3" fmla="val 16667"/>
            </a:avLst>
          </a:prstGeom>
          <a:solidFill>
            <a:srgbClr val="FFFFCC"/>
          </a:solidFill>
          <a:ln w="28575">
            <a:solidFill>
              <a:srgbClr val="006600"/>
            </a:solidFill>
            <a:miter lim="800000"/>
            <a:headEnd/>
            <a:tailEnd/>
          </a:ln>
        </p:spPr>
        <p:txBody>
          <a:bodyPr wrap="none" anchor="ctr"/>
          <a:lstStyle/>
          <a:p>
            <a:pPr algn="ctr">
              <a:spcBef>
                <a:spcPct val="50000"/>
              </a:spcBef>
              <a:defRPr/>
            </a:pPr>
            <a:r>
              <a:rPr lang="zh-CN" altLang="en-US" sz="2400" b="1">
                <a:solidFill>
                  <a:srgbClr val="000099"/>
                </a:solidFill>
                <a:latin typeface="Times New Roman" panose="02020603050405020304" pitchFamily="18" charset="0"/>
                <a:cs typeface="Times New Roman" panose="02020603050405020304" pitchFamily="18" charset="0"/>
              </a:rPr>
              <a:t>选通</a:t>
            </a:r>
            <a:r>
              <a:rPr lang="en-US" altLang="zh-CN" sz="2400" b="1" i="1">
                <a:solidFill>
                  <a:srgbClr val="000099"/>
                </a:solidFill>
                <a:latin typeface="Times New Roman" panose="02020603050405020304" pitchFamily="18" charset="0"/>
                <a:cs typeface="Times New Roman" panose="02020603050405020304" pitchFamily="18" charset="0"/>
              </a:rPr>
              <a:t>B</a:t>
            </a:r>
            <a:r>
              <a:rPr lang="zh-CN" altLang="en-US" sz="2400" b="1">
                <a:solidFill>
                  <a:srgbClr val="000099"/>
                </a:solidFill>
                <a:latin typeface="Times New Roman" panose="02020603050405020304" pitchFamily="18" charset="0"/>
                <a:cs typeface="Times New Roman" panose="02020603050405020304" pitchFamily="18" charset="0"/>
              </a:rPr>
              <a:t>信号</a:t>
            </a:r>
            <a:endParaRPr lang="zh-CN" altLang="en-US" sz="2400" b="1">
              <a:solidFill>
                <a:srgbClr val="FF3300"/>
              </a:solidFill>
              <a:latin typeface="Times New Roman" panose="02020603050405020304" pitchFamily="18" charset="0"/>
              <a:cs typeface="Times New Roman" panose="02020603050405020304" pitchFamily="18" charset="0"/>
            </a:endParaRPr>
          </a:p>
        </p:txBody>
      </p:sp>
      <p:sp>
        <p:nvSpPr>
          <p:cNvPr id="484451" name="AutoShape 99"/>
          <p:cNvSpPr>
            <a:spLocks noChangeArrowheads="1"/>
          </p:cNvSpPr>
          <p:nvPr/>
        </p:nvSpPr>
        <p:spPr bwMode="auto">
          <a:xfrm>
            <a:off x="3851275" y="2684463"/>
            <a:ext cx="990600" cy="457200"/>
          </a:xfrm>
          <a:prstGeom prst="wedgeRoundRectCallout">
            <a:avLst>
              <a:gd name="adj1" fmla="val -1444"/>
              <a:gd name="adj2" fmla="val 171528"/>
              <a:gd name="adj3" fmla="val 16667"/>
            </a:avLst>
          </a:prstGeom>
          <a:solidFill>
            <a:srgbClr val="FFFFCC"/>
          </a:solidFill>
          <a:ln w="28575">
            <a:solidFill>
              <a:srgbClr val="006600"/>
            </a:solidFill>
            <a:miter lim="800000"/>
            <a:headEnd/>
            <a:tailEnd/>
          </a:ln>
          <a:effectLst/>
        </p:spPr>
        <p:txBody>
          <a:bodyPr wrap="none" anchor="ctr"/>
          <a:lstStyle/>
          <a:p>
            <a:pPr algn="ctr">
              <a:spcBef>
                <a:spcPct val="50000"/>
              </a:spcBef>
              <a:defRPr/>
            </a:pPr>
            <a:r>
              <a:rPr lang="zh-CN" altLang="en-US" sz="2400" b="1">
                <a:solidFill>
                  <a:srgbClr val="FF0000"/>
                </a:solidFill>
                <a:latin typeface="Times New Roman" panose="02020603050405020304" pitchFamily="18" charset="0"/>
                <a:cs typeface="Times New Roman" panose="02020603050405020304" pitchFamily="18" charset="0"/>
              </a:rPr>
              <a:t>打开</a:t>
            </a:r>
          </a:p>
        </p:txBody>
      </p:sp>
      <p:sp>
        <p:nvSpPr>
          <p:cNvPr id="484452" name="Rectangle 100"/>
          <p:cNvSpPr>
            <a:spLocks noChangeArrowheads="1"/>
          </p:cNvSpPr>
          <p:nvPr/>
        </p:nvSpPr>
        <p:spPr bwMode="auto">
          <a:xfrm>
            <a:off x="468313" y="549275"/>
            <a:ext cx="4824412" cy="519113"/>
          </a:xfrm>
          <a:prstGeom prst="rect">
            <a:avLst/>
          </a:prstGeom>
          <a:noFill/>
          <a:ln w="9525">
            <a:noFill/>
            <a:miter lim="800000"/>
            <a:headEnd/>
            <a:tailEnd/>
          </a:ln>
          <a:effectLst/>
        </p:spPr>
        <p:txBody>
          <a:bodyPr>
            <a:spAutoFit/>
          </a:bodyPr>
          <a:lstStyle/>
          <a:p>
            <a:pPr>
              <a:spcBef>
                <a:spcPct val="50000"/>
              </a:spcBef>
              <a:defRPr/>
            </a:pPr>
            <a:r>
              <a:rPr lang="zh-CN" altLang="en-US" sz="2800" b="1">
                <a:solidFill>
                  <a:srgbClr val="FF0000"/>
                </a:solidFill>
                <a:latin typeface="Times New Roman" panose="02020603050405020304" pitchFamily="18" charset="0"/>
                <a:cs typeface="Times New Roman" panose="02020603050405020304" pitchFamily="18" charset="0"/>
              </a:rPr>
              <a:t>例 </a:t>
            </a:r>
            <a:r>
              <a:rPr lang="en-US" altLang="zh-CN" sz="2800" b="1">
                <a:solidFill>
                  <a:srgbClr val="FF0000"/>
                </a:solidFill>
                <a:latin typeface="Times New Roman" panose="02020603050405020304" pitchFamily="18" charset="0"/>
                <a:cs typeface="Times New Roman" panose="02020603050405020304" pitchFamily="18" charset="0"/>
              </a:rPr>
              <a:t>3</a:t>
            </a:r>
            <a:r>
              <a:rPr lang="zh-CN" altLang="en-US" sz="2800" b="1">
                <a:solidFill>
                  <a:srgbClr val="FF0000"/>
                </a:solidFill>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分析下图的逻辑功能</a:t>
            </a:r>
            <a:endParaRPr lang="zh-CN" altLang="en-US" sz="2800" b="1">
              <a:solidFill>
                <a:srgbClr val="CC0000"/>
              </a:solidFill>
              <a:latin typeface="Times New Roman" panose="02020603050405020304" pitchFamily="18" charset="0"/>
              <a:cs typeface="Times New Roman" panose="02020603050405020304" pitchFamily="18" charset="0"/>
            </a:endParaRPr>
          </a:p>
        </p:txBody>
      </p:sp>
      <p:grpSp>
        <p:nvGrpSpPr>
          <p:cNvPr id="24" name="Group 101"/>
          <p:cNvGrpSpPr>
            <a:grpSpLocks/>
          </p:cNvGrpSpPr>
          <p:nvPr/>
        </p:nvGrpSpPr>
        <p:grpSpPr bwMode="auto">
          <a:xfrm>
            <a:off x="4648200" y="4191000"/>
            <a:ext cx="1905000" cy="914400"/>
            <a:chOff x="2928" y="2640"/>
            <a:chExt cx="1200" cy="576"/>
          </a:xfrm>
        </p:grpSpPr>
        <p:grpSp>
          <p:nvGrpSpPr>
            <p:cNvPr id="106520" name="Group 102"/>
            <p:cNvGrpSpPr>
              <a:grpSpLocks/>
            </p:cNvGrpSpPr>
            <p:nvPr/>
          </p:nvGrpSpPr>
          <p:grpSpPr bwMode="auto">
            <a:xfrm>
              <a:off x="3168" y="2640"/>
              <a:ext cx="265" cy="327"/>
              <a:chOff x="3168" y="2640"/>
              <a:chExt cx="265" cy="327"/>
            </a:xfrm>
          </p:grpSpPr>
          <p:sp>
            <p:nvSpPr>
              <p:cNvPr id="106541" name="Rectangle 103"/>
              <p:cNvSpPr>
                <a:spLocks noChangeArrowheads="1"/>
              </p:cNvSpPr>
              <p:nvPr/>
            </p:nvSpPr>
            <p:spPr bwMode="auto">
              <a:xfrm>
                <a:off x="3168" y="2640"/>
                <a:ext cx="265" cy="327"/>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i="1">
                    <a:solidFill>
                      <a:srgbClr val="000099"/>
                    </a:solidFill>
                    <a:cs typeface="Times New Roman" panose="02020603050405020304" pitchFamily="18" charset="0"/>
                  </a:rPr>
                  <a:t>B</a:t>
                </a:r>
              </a:p>
            </p:txBody>
          </p:sp>
          <p:sp>
            <p:nvSpPr>
              <p:cNvPr id="484456" name="Line 104"/>
              <p:cNvSpPr>
                <a:spLocks noChangeShapeType="1"/>
              </p:cNvSpPr>
              <p:nvPr/>
            </p:nvSpPr>
            <p:spPr bwMode="auto">
              <a:xfrm>
                <a:off x="3264" y="2676"/>
                <a:ext cx="144" cy="0"/>
              </a:xfrm>
              <a:prstGeom prst="line">
                <a:avLst/>
              </a:prstGeom>
              <a:noFill/>
              <a:ln w="28575">
                <a:solidFill>
                  <a:srgbClr val="0000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nvGrpSpPr>
            <p:cNvPr id="106521" name="Group 105"/>
            <p:cNvGrpSpPr>
              <a:grpSpLocks/>
            </p:cNvGrpSpPr>
            <p:nvPr/>
          </p:nvGrpSpPr>
          <p:grpSpPr bwMode="auto">
            <a:xfrm rot="-5508">
              <a:off x="2928" y="2976"/>
              <a:ext cx="1200" cy="240"/>
              <a:chOff x="3312" y="672"/>
              <a:chExt cx="1200" cy="240"/>
            </a:xfrm>
          </p:grpSpPr>
          <p:grpSp>
            <p:nvGrpSpPr>
              <p:cNvPr id="106522" name="Group 106"/>
              <p:cNvGrpSpPr>
                <a:grpSpLocks/>
              </p:cNvGrpSpPr>
              <p:nvPr/>
            </p:nvGrpSpPr>
            <p:grpSpPr bwMode="auto">
              <a:xfrm>
                <a:off x="3312" y="672"/>
                <a:ext cx="336" cy="240"/>
                <a:chOff x="3312" y="672"/>
                <a:chExt cx="336" cy="240"/>
              </a:xfrm>
            </p:grpSpPr>
            <p:sp>
              <p:nvSpPr>
                <p:cNvPr id="484459" name="Line 107"/>
                <p:cNvSpPr>
                  <a:spLocks noChangeShapeType="1"/>
                </p:cNvSpPr>
                <p:nvPr/>
              </p:nvSpPr>
              <p:spPr bwMode="auto">
                <a:xfrm>
                  <a:off x="3500" y="664"/>
                  <a:ext cx="144" cy="0"/>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nvGrpSpPr>
                <p:cNvPr id="106537" name="Group 108"/>
                <p:cNvGrpSpPr>
                  <a:grpSpLocks/>
                </p:cNvGrpSpPr>
                <p:nvPr/>
              </p:nvGrpSpPr>
              <p:grpSpPr bwMode="auto">
                <a:xfrm>
                  <a:off x="3312" y="672"/>
                  <a:ext cx="336" cy="240"/>
                  <a:chOff x="3312" y="672"/>
                  <a:chExt cx="336" cy="240"/>
                </a:xfrm>
              </p:grpSpPr>
              <p:sp>
                <p:nvSpPr>
                  <p:cNvPr id="484461" name="Line 109"/>
                  <p:cNvSpPr>
                    <a:spLocks noChangeShapeType="1"/>
                  </p:cNvSpPr>
                  <p:nvPr/>
                </p:nvSpPr>
                <p:spPr bwMode="auto">
                  <a:xfrm>
                    <a:off x="3312" y="908"/>
                    <a:ext cx="192" cy="0"/>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84462" name="Line 110"/>
                  <p:cNvSpPr>
                    <a:spLocks noChangeShapeType="1"/>
                  </p:cNvSpPr>
                  <p:nvPr/>
                </p:nvSpPr>
                <p:spPr bwMode="auto">
                  <a:xfrm flipV="1">
                    <a:off x="3500" y="664"/>
                    <a:ext cx="0" cy="240"/>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84463" name="Line 111"/>
                  <p:cNvSpPr>
                    <a:spLocks noChangeShapeType="1"/>
                  </p:cNvSpPr>
                  <p:nvPr/>
                </p:nvSpPr>
                <p:spPr bwMode="auto">
                  <a:xfrm>
                    <a:off x="3644" y="668"/>
                    <a:ext cx="0" cy="240"/>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grpSp>
            <p:nvGrpSpPr>
              <p:cNvPr id="106523" name="Group 112"/>
              <p:cNvGrpSpPr>
                <a:grpSpLocks/>
              </p:cNvGrpSpPr>
              <p:nvPr/>
            </p:nvGrpSpPr>
            <p:grpSpPr bwMode="auto">
              <a:xfrm>
                <a:off x="3648" y="672"/>
                <a:ext cx="336" cy="240"/>
                <a:chOff x="3312" y="672"/>
                <a:chExt cx="336" cy="240"/>
              </a:xfrm>
            </p:grpSpPr>
            <p:sp>
              <p:nvSpPr>
                <p:cNvPr id="484465" name="Line 113"/>
                <p:cNvSpPr>
                  <a:spLocks noChangeShapeType="1"/>
                </p:cNvSpPr>
                <p:nvPr/>
              </p:nvSpPr>
              <p:spPr bwMode="auto">
                <a:xfrm>
                  <a:off x="3500" y="668"/>
                  <a:ext cx="144" cy="0"/>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nvGrpSpPr>
                <p:cNvPr id="106532" name="Group 114"/>
                <p:cNvGrpSpPr>
                  <a:grpSpLocks/>
                </p:cNvGrpSpPr>
                <p:nvPr/>
              </p:nvGrpSpPr>
              <p:grpSpPr bwMode="auto">
                <a:xfrm>
                  <a:off x="3312" y="672"/>
                  <a:ext cx="336" cy="240"/>
                  <a:chOff x="3312" y="672"/>
                  <a:chExt cx="336" cy="240"/>
                </a:xfrm>
              </p:grpSpPr>
              <p:sp>
                <p:nvSpPr>
                  <p:cNvPr id="484467" name="Line 115"/>
                  <p:cNvSpPr>
                    <a:spLocks noChangeShapeType="1"/>
                  </p:cNvSpPr>
                  <p:nvPr/>
                </p:nvSpPr>
                <p:spPr bwMode="auto">
                  <a:xfrm>
                    <a:off x="3312" y="912"/>
                    <a:ext cx="192" cy="0"/>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84468" name="Line 116"/>
                  <p:cNvSpPr>
                    <a:spLocks noChangeShapeType="1"/>
                  </p:cNvSpPr>
                  <p:nvPr/>
                </p:nvSpPr>
                <p:spPr bwMode="auto">
                  <a:xfrm flipV="1">
                    <a:off x="3500" y="668"/>
                    <a:ext cx="0" cy="240"/>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84469" name="Line 117"/>
                  <p:cNvSpPr>
                    <a:spLocks noChangeShapeType="1"/>
                  </p:cNvSpPr>
                  <p:nvPr/>
                </p:nvSpPr>
                <p:spPr bwMode="auto">
                  <a:xfrm>
                    <a:off x="3644" y="668"/>
                    <a:ext cx="0" cy="240"/>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grpSp>
            <p:nvGrpSpPr>
              <p:cNvPr id="106524" name="Group 118"/>
              <p:cNvGrpSpPr>
                <a:grpSpLocks/>
              </p:cNvGrpSpPr>
              <p:nvPr/>
            </p:nvGrpSpPr>
            <p:grpSpPr bwMode="auto">
              <a:xfrm>
                <a:off x="3984" y="672"/>
                <a:ext cx="336" cy="240"/>
                <a:chOff x="3312" y="672"/>
                <a:chExt cx="336" cy="240"/>
              </a:xfrm>
            </p:grpSpPr>
            <p:sp>
              <p:nvSpPr>
                <p:cNvPr id="484471" name="Line 119"/>
                <p:cNvSpPr>
                  <a:spLocks noChangeShapeType="1"/>
                </p:cNvSpPr>
                <p:nvPr/>
              </p:nvSpPr>
              <p:spPr bwMode="auto">
                <a:xfrm>
                  <a:off x="3496" y="668"/>
                  <a:ext cx="144" cy="0"/>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nvGrpSpPr>
                <p:cNvPr id="106527" name="Group 120"/>
                <p:cNvGrpSpPr>
                  <a:grpSpLocks/>
                </p:cNvGrpSpPr>
                <p:nvPr/>
              </p:nvGrpSpPr>
              <p:grpSpPr bwMode="auto">
                <a:xfrm>
                  <a:off x="3312" y="672"/>
                  <a:ext cx="336" cy="240"/>
                  <a:chOff x="3312" y="672"/>
                  <a:chExt cx="336" cy="240"/>
                </a:xfrm>
              </p:grpSpPr>
              <p:sp>
                <p:nvSpPr>
                  <p:cNvPr id="484473" name="Line 121"/>
                  <p:cNvSpPr>
                    <a:spLocks noChangeShapeType="1"/>
                  </p:cNvSpPr>
                  <p:nvPr/>
                </p:nvSpPr>
                <p:spPr bwMode="auto">
                  <a:xfrm>
                    <a:off x="3308" y="908"/>
                    <a:ext cx="192" cy="0"/>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84474" name="Line 122"/>
                  <p:cNvSpPr>
                    <a:spLocks noChangeShapeType="1"/>
                  </p:cNvSpPr>
                  <p:nvPr/>
                </p:nvSpPr>
                <p:spPr bwMode="auto">
                  <a:xfrm flipV="1">
                    <a:off x="3496" y="664"/>
                    <a:ext cx="0" cy="240"/>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84475" name="Line 123"/>
                  <p:cNvSpPr>
                    <a:spLocks noChangeShapeType="1"/>
                  </p:cNvSpPr>
                  <p:nvPr/>
                </p:nvSpPr>
                <p:spPr bwMode="auto">
                  <a:xfrm>
                    <a:off x="3640" y="668"/>
                    <a:ext cx="0" cy="240"/>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sp>
            <p:nvSpPr>
              <p:cNvPr id="484476" name="Line 124"/>
              <p:cNvSpPr>
                <a:spLocks noChangeShapeType="1"/>
              </p:cNvSpPr>
              <p:nvPr/>
            </p:nvSpPr>
            <p:spPr bwMode="auto">
              <a:xfrm>
                <a:off x="4320" y="912"/>
                <a:ext cx="192" cy="0"/>
              </a:xfrm>
              <a:prstGeom prst="line">
                <a:avLst/>
              </a:prstGeom>
              <a:noFill/>
              <a:ln w="28575">
                <a:solidFill>
                  <a:srgbClr val="FF33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grpSp>
        <p:nvGrpSpPr>
          <p:cNvPr id="484353" name="Group 125"/>
          <p:cNvGrpSpPr>
            <a:grpSpLocks/>
          </p:cNvGrpSpPr>
          <p:nvPr/>
        </p:nvGrpSpPr>
        <p:grpSpPr bwMode="auto">
          <a:xfrm>
            <a:off x="609600" y="5486400"/>
            <a:ext cx="7239000" cy="669925"/>
            <a:chOff x="384" y="3456"/>
            <a:chExt cx="4560" cy="422"/>
          </a:xfrm>
        </p:grpSpPr>
        <p:sp>
          <p:nvSpPr>
            <p:cNvPr id="484478" name="Rectangle 126"/>
            <p:cNvSpPr>
              <a:spLocks noChangeArrowheads="1"/>
            </p:cNvSpPr>
            <p:nvPr/>
          </p:nvSpPr>
          <p:spPr bwMode="auto">
            <a:xfrm>
              <a:off x="384" y="3504"/>
              <a:ext cx="1466" cy="327"/>
            </a:xfrm>
            <a:prstGeom prst="rect">
              <a:avLst/>
            </a:prstGeom>
            <a:noFill/>
            <a:ln w="9525">
              <a:noFill/>
              <a:miter lim="800000"/>
              <a:headEnd/>
              <a:tailEnd/>
            </a:ln>
            <a:effectLst/>
          </p:spPr>
          <p:txBody>
            <a:bodyPr wrap="none">
              <a:spAutoFit/>
            </a:bodyPr>
            <a:lstStyle/>
            <a:p>
              <a:pPr>
                <a:spcBef>
                  <a:spcPct val="50000"/>
                </a:spcBef>
                <a:defRPr/>
              </a:pPr>
              <a:r>
                <a:rPr lang="zh-CN" altLang="en-US" sz="2800" b="1">
                  <a:solidFill>
                    <a:srgbClr val="000099"/>
                  </a:solidFill>
                  <a:latin typeface="Times New Roman" panose="02020603050405020304" pitchFamily="18" charset="0"/>
                  <a:cs typeface="Times New Roman" panose="02020603050405020304" pitchFamily="18" charset="0"/>
                </a:rPr>
                <a:t>写出逻辑式：</a:t>
              </a:r>
              <a:endParaRPr lang="zh-CN" altLang="en-US" sz="3200" b="1">
                <a:solidFill>
                  <a:schemeClr val="bg1"/>
                </a:solidFill>
                <a:latin typeface="Times New Roman" panose="02020603050405020304" pitchFamily="18" charset="0"/>
                <a:cs typeface="Times New Roman" panose="02020603050405020304" pitchFamily="18" charset="0"/>
              </a:endParaRPr>
            </a:p>
          </p:txBody>
        </p:sp>
        <p:sp>
          <p:nvSpPr>
            <p:cNvPr id="484479" name="Line 127"/>
            <p:cNvSpPr>
              <a:spLocks noChangeShapeType="1"/>
            </p:cNvSpPr>
            <p:nvPr/>
          </p:nvSpPr>
          <p:spPr bwMode="auto">
            <a:xfrm>
              <a:off x="4080" y="3561"/>
              <a:ext cx="240" cy="0"/>
            </a:xfrm>
            <a:prstGeom prst="line">
              <a:avLst/>
            </a:prstGeom>
            <a:noFill/>
            <a:ln w="28575">
              <a:solidFill>
                <a:srgbClr val="0000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106514" name="Rectangle 128"/>
            <p:cNvSpPr>
              <a:spLocks noChangeArrowheads="1"/>
            </p:cNvSpPr>
            <p:nvPr/>
          </p:nvSpPr>
          <p:spPr bwMode="auto">
            <a:xfrm>
              <a:off x="3168" y="3513"/>
              <a:ext cx="1776" cy="365"/>
            </a:xfrm>
            <a:prstGeom prst="rect">
              <a:avLst/>
            </a:prstGeom>
            <a:noFill/>
            <a:ln w="9525">
              <a:noFill/>
              <a:miter lim="800000"/>
              <a:headEnd/>
              <a:tailEnd/>
            </a:ln>
          </p:spPr>
          <p:txBody>
            <a:bodyPr>
              <a:spAutoFit/>
            </a:bodyPr>
            <a:lstStyle/>
            <a:p>
              <a:pPr>
                <a:spcBef>
                  <a:spcPct val="50000"/>
                </a:spcBef>
                <a:defRPr/>
              </a:pPr>
              <a:r>
                <a:rPr lang="en-US" altLang="zh-CN" sz="3200" b="1">
                  <a:solidFill>
                    <a:srgbClr val="000099"/>
                  </a:solidFill>
                  <a:latin typeface="Times New Roman" panose="02020603050405020304" pitchFamily="18" charset="0"/>
                  <a:cs typeface="Times New Roman" panose="02020603050405020304" pitchFamily="18" charset="0"/>
                </a:rPr>
                <a:t>=</a:t>
              </a:r>
              <a:r>
                <a:rPr lang="en-US" altLang="zh-CN" sz="3200" b="1" i="1">
                  <a:solidFill>
                    <a:srgbClr val="000099"/>
                  </a:solidFill>
                  <a:latin typeface="Times New Roman" panose="02020603050405020304" pitchFamily="18" charset="0"/>
                  <a:cs typeface="Times New Roman" panose="02020603050405020304" pitchFamily="18" charset="0"/>
                </a:rPr>
                <a:t>AC +BC</a:t>
              </a:r>
              <a:endParaRPr lang="en-US" altLang="zh-CN" sz="3200" b="1" i="1">
                <a:solidFill>
                  <a:srgbClr val="3333CC"/>
                </a:solidFill>
                <a:latin typeface="Times New Roman" panose="02020603050405020304" pitchFamily="18" charset="0"/>
                <a:cs typeface="Times New Roman" panose="02020603050405020304" pitchFamily="18" charset="0"/>
              </a:endParaRPr>
            </a:p>
          </p:txBody>
        </p:sp>
        <p:sp>
          <p:nvSpPr>
            <p:cNvPr id="484481" name="Line 129"/>
            <p:cNvSpPr>
              <a:spLocks noChangeShapeType="1"/>
            </p:cNvSpPr>
            <p:nvPr/>
          </p:nvSpPr>
          <p:spPr bwMode="auto">
            <a:xfrm>
              <a:off x="2160" y="3552"/>
              <a:ext cx="384" cy="0"/>
            </a:xfrm>
            <a:prstGeom prst="line">
              <a:avLst/>
            </a:prstGeom>
            <a:noFill/>
            <a:ln w="28575">
              <a:solidFill>
                <a:srgbClr val="0000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84482" name="Line 130"/>
            <p:cNvSpPr>
              <a:spLocks noChangeShapeType="1"/>
            </p:cNvSpPr>
            <p:nvPr/>
          </p:nvSpPr>
          <p:spPr bwMode="auto">
            <a:xfrm>
              <a:off x="2880" y="3552"/>
              <a:ext cx="192" cy="0"/>
            </a:xfrm>
            <a:prstGeom prst="line">
              <a:avLst/>
            </a:prstGeom>
            <a:noFill/>
            <a:ln w="28575">
              <a:solidFill>
                <a:srgbClr val="0000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84483" name="Line 131"/>
            <p:cNvSpPr>
              <a:spLocks noChangeShapeType="1"/>
            </p:cNvSpPr>
            <p:nvPr/>
          </p:nvSpPr>
          <p:spPr bwMode="auto">
            <a:xfrm>
              <a:off x="2160" y="3456"/>
              <a:ext cx="1008" cy="0"/>
            </a:xfrm>
            <a:prstGeom prst="line">
              <a:avLst/>
            </a:prstGeom>
            <a:noFill/>
            <a:ln w="28575">
              <a:solidFill>
                <a:srgbClr val="0000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106518" name="Text Box 132"/>
            <p:cNvSpPr txBox="1">
              <a:spLocks noChangeArrowheads="1"/>
            </p:cNvSpPr>
            <p:nvPr/>
          </p:nvSpPr>
          <p:spPr bwMode="auto">
            <a:xfrm>
              <a:off x="1728" y="3504"/>
              <a:ext cx="1872" cy="365"/>
            </a:xfrm>
            <a:prstGeom prst="rect">
              <a:avLst/>
            </a:prstGeom>
            <a:noFill/>
            <a:ln w="9525">
              <a:noFill/>
              <a:miter lim="800000"/>
              <a:headEnd/>
              <a:tailEnd/>
            </a:ln>
          </p:spPr>
          <p:txBody>
            <a:bodyPr>
              <a:spAutoFit/>
            </a:bodyPr>
            <a:lstStyle/>
            <a:p>
              <a:pPr>
                <a:spcBef>
                  <a:spcPct val="50000"/>
                </a:spcBef>
                <a:defRPr/>
              </a:pPr>
              <a:r>
                <a:rPr lang="en-US" altLang="zh-CN" sz="3200" b="1">
                  <a:solidFill>
                    <a:srgbClr val="000099"/>
                  </a:solidFill>
                  <a:latin typeface="Times New Roman" panose="02020603050405020304" pitchFamily="18" charset="0"/>
                  <a:cs typeface="Times New Roman" panose="02020603050405020304" pitchFamily="18" charset="0"/>
                </a:rPr>
                <a:t>Y=</a:t>
              </a:r>
              <a:r>
                <a:rPr lang="en-US" altLang="zh-CN" sz="3200" b="1" i="1">
                  <a:solidFill>
                    <a:srgbClr val="000099"/>
                  </a:solidFill>
                  <a:latin typeface="Times New Roman" panose="02020603050405020304" pitchFamily="18" charset="0"/>
                  <a:cs typeface="Times New Roman" panose="02020603050405020304" pitchFamily="18" charset="0"/>
                </a:rPr>
                <a:t>AC • BC</a:t>
              </a:r>
              <a:endParaRPr lang="en-US" altLang="zh-CN" sz="3200" b="1">
                <a:solidFill>
                  <a:srgbClr val="000099"/>
                </a:solidFill>
                <a:latin typeface="Times New Roman" panose="02020603050405020304" pitchFamily="18" charset="0"/>
                <a:cs typeface="Times New Roman" panose="02020603050405020304" pitchFamily="18" charset="0"/>
              </a:endParaRPr>
            </a:p>
          </p:txBody>
        </p:sp>
        <p:sp>
          <p:nvSpPr>
            <p:cNvPr id="484485" name="Line 133"/>
            <p:cNvSpPr>
              <a:spLocks noChangeShapeType="1"/>
            </p:cNvSpPr>
            <p:nvPr/>
          </p:nvSpPr>
          <p:spPr bwMode="auto">
            <a:xfrm>
              <a:off x="2688" y="3504"/>
              <a:ext cx="384" cy="0"/>
            </a:xfrm>
            <a:prstGeom prst="line">
              <a:avLst/>
            </a:prstGeom>
            <a:noFill/>
            <a:ln w="28575" cap="sq">
              <a:solidFill>
                <a:srgbClr val="000099"/>
              </a:solidFill>
              <a:round/>
              <a:headEnd/>
              <a:tailEnd/>
            </a:ln>
            <a:effectLst/>
          </p:spPr>
          <p:txBody>
            <a:bodyPr wrap="none"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927443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84444"/>
                                        </p:tgtEl>
                                        <p:attrNameLst>
                                          <p:attrName>style.visibility</p:attrName>
                                        </p:attrNameLst>
                                      </p:cBhvr>
                                      <p:to>
                                        <p:strVal val="visible"/>
                                      </p:to>
                                    </p:set>
                                    <p:animEffect transition="in" filter="box(in)">
                                      <p:cBhvr>
                                        <p:cTn id="7" dur="500"/>
                                        <p:tgtEl>
                                          <p:spTgt spid="484444"/>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84441"/>
                                        </p:tgtEl>
                                        <p:attrNameLst>
                                          <p:attrName>style.visibility</p:attrName>
                                        </p:attrNameLst>
                                      </p:cBhvr>
                                      <p:to>
                                        <p:strVal val="visible"/>
                                      </p:to>
                                    </p:set>
                                    <p:animEffect transition="in" filter="wipe(left)">
                                      <p:cBhvr>
                                        <p:cTn id="11" dur="500"/>
                                        <p:tgtEl>
                                          <p:spTgt spid="484441"/>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84443"/>
                                        </p:tgtEl>
                                        <p:attrNameLst>
                                          <p:attrName>style.visibility</p:attrName>
                                        </p:attrNameLst>
                                      </p:cBhvr>
                                      <p:to>
                                        <p:strVal val="visible"/>
                                      </p:to>
                                    </p:set>
                                    <p:animEffect transition="in" filter="wipe(left)">
                                      <p:cBhvr>
                                        <p:cTn id="15" dur="500"/>
                                        <p:tgtEl>
                                          <p:spTgt spid="484443"/>
                                        </p:tgtEl>
                                      </p:cBhvr>
                                    </p:animEffec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484451"/>
                                        </p:tgtEl>
                                        <p:attrNameLst>
                                          <p:attrName>style.visibility</p:attrName>
                                        </p:attrNameLst>
                                      </p:cBhvr>
                                      <p:to>
                                        <p:strVal val="visible"/>
                                      </p:to>
                                    </p:set>
                                    <p:animEffect transition="in" filter="wipe(up)">
                                      <p:cBhvr>
                                        <p:cTn id="19" dur="500"/>
                                        <p:tgtEl>
                                          <p:spTgt spid="484451"/>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484442"/>
                                        </p:tgtEl>
                                        <p:attrNameLst>
                                          <p:attrName>style.visibility</p:attrName>
                                        </p:attrNameLst>
                                      </p:cBhvr>
                                      <p:to>
                                        <p:strVal val="visible"/>
                                      </p:to>
                                    </p:set>
                                    <p:animEffect transition="in" filter="wipe(left)">
                                      <p:cBhvr>
                                        <p:cTn id="24" dur="500"/>
                                        <p:tgtEl>
                                          <p:spTgt spid="484442"/>
                                        </p:tgtEl>
                                      </p:cBhvr>
                                    </p:animEffect>
                                  </p:childTnLst>
                                </p:cTn>
                              </p:par>
                            </p:childTnLst>
                          </p:cTn>
                        </p:par>
                        <p:par>
                          <p:cTn id="25" fill="hold" nodeType="afterGroup">
                            <p:stCondLst>
                              <p:cond delay="500"/>
                            </p:stCondLst>
                            <p:childTnLst>
                              <p:par>
                                <p:cTn id="26" presetID="22" presetClass="entr" presetSubtype="1" fill="hold" grpId="0" nodeType="afterEffect">
                                  <p:stCondLst>
                                    <p:cond delay="0"/>
                                  </p:stCondLst>
                                  <p:childTnLst>
                                    <p:set>
                                      <p:cBhvr>
                                        <p:cTn id="27" dur="1" fill="hold">
                                          <p:stCondLst>
                                            <p:cond delay="0"/>
                                          </p:stCondLst>
                                        </p:cTn>
                                        <p:tgtEl>
                                          <p:spTgt spid="484445"/>
                                        </p:tgtEl>
                                        <p:attrNameLst>
                                          <p:attrName>style.visibility</p:attrName>
                                        </p:attrNameLst>
                                      </p:cBhvr>
                                      <p:to>
                                        <p:strVal val="visible"/>
                                      </p:to>
                                    </p:set>
                                    <p:animEffect transition="in" filter="wipe(up)">
                                      <p:cBhvr>
                                        <p:cTn id="28" dur="500"/>
                                        <p:tgtEl>
                                          <p:spTgt spid="484445"/>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ipe(left)">
                                      <p:cBhvr>
                                        <p:cTn id="33" dur="500"/>
                                        <p:tgtEl>
                                          <p:spTgt spid="2"/>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left)">
                                      <p:cBhvr>
                                        <p:cTn id="38" dur="500"/>
                                        <p:tgtEl>
                                          <p:spTgt spid="24"/>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484354"/>
                                        </p:tgtEl>
                                        <p:attrNameLst>
                                          <p:attrName>style.visibility</p:attrName>
                                        </p:attrNameLst>
                                      </p:cBhvr>
                                      <p:to>
                                        <p:strVal val="visible"/>
                                      </p:to>
                                    </p:set>
                                    <p:animEffect transition="in" filter="wipe(left)">
                                      <p:cBhvr>
                                        <p:cTn id="43" dur="500"/>
                                        <p:tgtEl>
                                          <p:spTgt spid="484354"/>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childTnLst>
                          </p:cTn>
                        </p:par>
                        <p:par>
                          <p:cTn id="49" fill="hold" nodeType="afterGroup">
                            <p:stCondLst>
                              <p:cond delay="500"/>
                            </p:stCondLst>
                            <p:childTnLst>
                              <p:par>
                                <p:cTn id="50" presetID="22" presetClass="entr" presetSubtype="4" fill="hold" grpId="0" nodeType="afterEffect">
                                  <p:stCondLst>
                                    <p:cond delay="0"/>
                                  </p:stCondLst>
                                  <p:childTnLst>
                                    <p:set>
                                      <p:cBhvr>
                                        <p:cTn id="51" dur="1" fill="hold">
                                          <p:stCondLst>
                                            <p:cond delay="0"/>
                                          </p:stCondLst>
                                        </p:cTn>
                                        <p:tgtEl>
                                          <p:spTgt spid="484446"/>
                                        </p:tgtEl>
                                        <p:attrNameLst>
                                          <p:attrName>style.visibility</p:attrName>
                                        </p:attrNameLst>
                                      </p:cBhvr>
                                      <p:to>
                                        <p:strVal val="visible"/>
                                      </p:to>
                                    </p:set>
                                    <p:animEffect transition="in" filter="wipe(down)">
                                      <p:cBhvr>
                                        <p:cTn id="52" dur="500"/>
                                        <p:tgtEl>
                                          <p:spTgt spid="48444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484353"/>
                                        </p:tgtEl>
                                        <p:attrNameLst>
                                          <p:attrName>style.visibility</p:attrName>
                                        </p:attrNameLst>
                                      </p:cBhvr>
                                      <p:to>
                                        <p:strVal val="visible"/>
                                      </p:to>
                                    </p:set>
                                    <p:animEffect transition="in" filter="wipe(left)">
                                      <p:cBhvr>
                                        <p:cTn id="57" dur="500"/>
                                        <p:tgtEl>
                                          <p:spTgt spid="4843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4354" grpId="0" autoUpdateAnimBg="0"/>
      <p:bldP spid="484441" grpId="0" autoUpdateAnimBg="0"/>
      <p:bldP spid="484442" grpId="0" autoUpdateAnimBg="0"/>
      <p:bldP spid="484443" grpId="0" autoUpdateAnimBg="0"/>
      <p:bldP spid="484444" grpId="0" animBg="1" autoUpdateAnimBg="0"/>
      <p:bldP spid="484445" grpId="0" animBg="1" autoUpdateAnimBg="0"/>
      <p:bldP spid="484446" grpId="0" animBg="1" autoUpdateAnimBg="0"/>
      <p:bldP spid="484451" grpId="0" animBg="1"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Text Box 2"/>
          <p:cNvSpPr txBox="1">
            <a:spLocks noChangeArrowheads="1"/>
          </p:cNvSpPr>
          <p:nvPr/>
        </p:nvSpPr>
        <p:spPr bwMode="auto">
          <a:xfrm>
            <a:off x="323850" y="533400"/>
            <a:ext cx="4724400" cy="519113"/>
          </a:xfrm>
          <a:prstGeom prst="rect">
            <a:avLst/>
          </a:prstGeom>
          <a:noFill/>
          <a:ln w="9525">
            <a:noFill/>
            <a:miter lim="800000"/>
            <a:headEnd/>
            <a:tailEnd/>
          </a:ln>
          <a:effectLst/>
        </p:spPr>
        <p:txBody>
          <a:bodyPr anchor="ctr">
            <a:spAutoFit/>
          </a:bodyPr>
          <a:lstStyle/>
          <a:p>
            <a:pPr algn="ctr">
              <a:spcBef>
                <a:spcPct val="50000"/>
              </a:spcBef>
              <a:defRPr/>
            </a:pPr>
            <a:r>
              <a:rPr lang="zh-CN" altLang="en-US" sz="2800" b="1">
                <a:solidFill>
                  <a:srgbClr val="FF0000"/>
                </a:solidFill>
                <a:latin typeface="Times New Roman" panose="02020603050405020304" pitchFamily="18" charset="0"/>
                <a:cs typeface="Times New Roman" panose="02020603050405020304" pitchFamily="18" charset="0"/>
              </a:rPr>
              <a:t>例</a:t>
            </a:r>
            <a:r>
              <a:rPr lang="en-US" altLang="zh-CN" sz="2800" b="1">
                <a:solidFill>
                  <a:srgbClr val="FF0000"/>
                </a:solidFill>
                <a:latin typeface="Times New Roman" panose="02020603050405020304" pitchFamily="18" charset="0"/>
                <a:cs typeface="Times New Roman" panose="02020603050405020304" pitchFamily="18" charset="0"/>
              </a:rPr>
              <a:t>4</a:t>
            </a:r>
            <a:r>
              <a:rPr lang="zh-CN" altLang="en-US" sz="2800" b="1">
                <a:solidFill>
                  <a:srgbClr val="FF0000"/>
                </a:solidFill>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分析下图的逻辑功能</a:t>
            </a:r>
            <a:endParaRPr lang="zh-CN" altLang="en-US" sz="2800" b="1">
              <a:solidFill>
                <a:srgbClr val="006600"/>
              </a:solidFill>
              <a:latin typeface="Times New Roman" panose="02020603050405020304" pitchFamily="18" charset="0"/>
              <a:cs typeface="Times New Roman" panose="02020603050405020304" pitchFamily="18" charset="0"/>
            </a:endParaRPr>
          </a:p>
        </p:txBody>
      </p:sp>
      <p:sp>
        <p:nvSpPr>
          <p:cNvPr id="486403" name="Rectangle 3"/>
          <p:cNvSpPr>
            <a:spLocks noChangeArrowheads="1"/>
          </p:cNvSpPr>
          <p:nvPr/>
        </p:nvSpPr>
        <p:spPr bwMode="auto">
          <a:xfrm>
            <a:off x="468313" y="3687763"/>
            <a:ext cx="3429000" cy="519112"/>
          </a:xfrm>
          <a:prstGeom prst="rect">
            <a:avLst/>
          </a:prstGeom>
          <a:noFill/>
          <a:ln w="9525">
            <a:noFill/>
            <a:miter lim="800000"/>
            <a:headEnd/>
            <a:tailEnd/>
          </a:ln>
          <a:effectLst/>
        </p:spPr>
        <p:txBody>
          <a:bodyPr anchor="ctr">
            <a:spAutoFit/>
          </a:bodyPr>
          <a:lstStyle/>
          <a:p>
            <a:pPr algn="ctr">
              <a:defRPr/>
            </a:pPr>
            <a:r>
              <a:rPr lang="en-US" altLang="zh-CN" sz="2800" b="1">
                <a:solidFill>
                  <a:srgbClr val="003300"/>
                </a:solidFill>
                <a:latin typeface="Times New Roman" panose="02020603050405020304" pitchFamily="18" charset="0"/>
                <a:cs typeface="Times New Roman" panose="02020603050405020304" pitchFamily="18" charset="0"/>
              </a:rPr>
              <a:t> 1.  </a:t>
            </a:r>
            <a:r>
              <a:rPr lang="zh-CN" altLang="en-US" sz="2800" b="1">
                <a:solidFill>
                  <a:srgbClr val="003300"/>
                </a:solidFill>
                <a:latin typeface="Times New Roman" panose="02020603050405020304" pitchFamily="18" charset="0"/>
                <a:cs typeface="Times New Roman" panose="02020603050405020304" pitchFamily="18" charset="0"/>
              </a:rPr>
              <a:t>写出逻辑表达式</a:t>
            </a:r>
          </a:p>
        </p:txBody>
      </p:sp>
      <p:graphicFrame>
        <p:nvGraphicFramePr>
          <p:cNvPr id="486404" name="Object 4"/>
          <p:cNvGraphicFramePr>
            <a:graphicFrameLocks noChangeAspect="1"/>
          </p:cNvGraphicFramePr>
          <p:nvPr>
            <p:extLst/>
          </p:nvPr>
        </p:nvGraphicFramePr>
        <p:xfrm>
          <a:off x="773113" y="4206875"/>
          <a:ext cx="2776537" cy="620713"/>
        </p:xfrm>
        <a:graphic>
          <a:graphicData uri="http://schemas.openxmlformats.org/presentationml/2006/ole">
            <mc:AlternateContent xmlns:mc="http://schemas.openxmlformats.org/markup-compatibility/2006">
              <mc:Choice xmlns:v="urn:schemas-microsoft-com:vml" Requires="v">
                <p:oleObj spid="_x0000_s21515" name="Equation" r:id="rId3" imgW="1079280" imgH="241200" progId="Equation.3">
                  <p:embed/>
                </p:oleObj>
              </mc:Choice>
              <mc:Fallback>
                <p:oleObj name="Equation" r:id="rId3" imgW="1079280" imgH="24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113" y="4206875"/>
                        <a:ext cx="2776537" cy="62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6405" name="Text Box 5"/>
          <p:cNvSpPr txBox="1">
            <a:spLocks noChangeArrowheads="1"/>
          </p:cNvSpPr>
          <p:nvPr/>
        </p:nvSpPr>
        <p:spPr bwMode="auto">
          <a:xfrm>
            <a:off x="671513" y="4803775"/>
            <a:ext cx="3733800" cy="519113"/>
          </a:xfrm>
          <a:prstGeom prst="rect">
            <a:avLst/>
          </a:prstGeom>
          <a:noFill/>
          <a:ln w="9525">
            <a:noFill/>
            <a:miter lim="800000"/>
            <a:headEnd/>
            <a:tailEnd/>
          </a:ln>
        </p:spPr>
        <p:txBody>
          <a:bodyPr>
            <a:spAutoFit/>
          </a:bodyPr>
          <a:lstStyle/>
          <a:p>
            <a:pPr>
              <a:spcBef>
                <a:spcPct val="50000"/>
              </a:spcBef>
              <a:defRPr/>
            </a:pPr>
            <a:r>
              <a:rPr lang="en-US" altLang="zh-CN" sz="2800" b="1">
                <a:solidFill>
                  <a:srgbClr val="006600"/>
                </a:solidFill>
                <a:latin typeface="Times New Roman" panose="02020603050405020304" pitchFamily="18" charset="0"/>
                <a:cs typeface="Times New Roman" panose="02020603050405020304" pitchFamily="18" charset="0"/>
              </a:rPr>
              <a:t>2.  </a:t>
            </a:r>
            <a:r>
              <a:rPr lang="zh-CN" altLang="en-US" sz="2800" b="1">
                <a:solidFill>
                  <a:srgbClr val="006600"/>
                </a:solidFill>
                <a:latin typeface="Times New Roman" panose="02020603050405020304" pitchFamily="18" charset="0"/>
                <a:cs typeface="Times New Roman" panose="02020603050405020304" pitchFamily="18" charset="0"/>
              </a:rPr>
              <a:t>应用逻辑代数化简</a:t>
            </a:r>
          </a:p>
        </p:txBody>
      </p:sp>
      <p:graphicFrame>
        <p:nvGraphicFramePr>
          <p:cNvPr id="486406" name="Object 6"/>
          <p:cNvGraphicFramePr>
            <a:graphicFrameLocks noChangeAspect="1"/>
          </p:cNvGraphicFramePr>
          <p:nvPr>
            <p:extLst/>
          </p:nvPr>
        </p:nvGraphicFramePr>
        <p:xfrm>
          <a:off x="706438" y="5273675"/>
          <a:ext cx="3267075" cy="620713"/>
        </p:xfrm>
        <a:graphic>
          <a:graphicData uri="http://schemas.openxmlformats.org/presentationml/2006/ole">
            <mc:AlternateContent xmlns:mc="http://schemas.openxmlformats.org/markup-compatibility/2006">
              <mc:Choice xmlns:v="urn:schemas-microsoft-com:vml" Requires="v">
                <p:oleObj spid="_x0000_s21516" name="Equation" r:id="rId5" imgW="1269720" imgH="241200" progId="Equation.3">
                  <p:embed/>
                </p:oleObj>
              </mc:Choice>
              <mc:Fallback>
                <p:oleObj name="Equation" r:id="rId5" imgW="1269720" imgH="241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438" y="5273675"/>
                        <a:ext cx="3267075" cy="62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6407" name="Object 7"/>
          <p:cNvGraphicFramePr>
            <a:graphicFrameLocks noChangeAspect="1"/>
          </p:cNvGraphicFramePr>
          <p:nvPr>
            <p:extLst/>
          </p:nvPr>
        </p:nvGraphicFramePr>
        <p:xfrm>
          <a:off x="1077913" y="5883275"/>
          <a:ext cx="2906712" cy="457200"/>
        </p:xfrm>
        <a:graphic>
          <a:graphicData uri="http://schemas.openxmlformats.org/presentationml/2006/ole">
            <mc:AlternateContent xmlns:mc="http://schemas.openxmlformats.org/markup-compatibility/2006">
              <mc:Choice xmlns:v="urn:schemas-microsoft-com:vml" Requires="v">
                <p:oleObj spid="_x0000_s21517" name="Equation" r:id="rId7" imgW="1130040" imgH="177480" progId="Equation.3">
                  <p:embed/>
                </p:oleObj>
              </mc:Choice>
              <mc:Fallback>
                <p:oleObj name="Equation" r:id="rId7" imgW="1130040" imgH="177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7913" y="5883275"/>
                        <a:ext cx="29067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6421" name="Rectangle 21"/>
          <p:cNvSpPr>
            <a:spLocks noChangeArrowheads="1"/>
          </p:cNvSpPr>
          <p:nvPr/>
        </p:nvSpPr>
        <p:spPr bwMode="auto">
          <a:xfrm>
            <a:off x="5942013" y="625475"/>
            <a:ext cx="2057400" cy="519113"/>
          </a:xfrm>
          <a:prstGeom prst="rect">
            <a:avLst/>
          </a:prstGeom>
          <a:noFill/>
          <a:ln w="9525">
            <a:noFill/>
            <a:miter lim="800000"/>
            <a:headEnd/>
            <a:tailEnd/>
          </a:ln>
        </p:spPr>
        <p:txBody>
          <a:bodyPr wrap="none">
            <a:spAutoFit/>
          </a:bodyPr>
          <a:lstStyle/>
          <a:p>
            <a:pPr>
              <a:spcBef>
                <a:spcPct val="50000"/>
              </a:spcBef>
              <a:defRPr/>
            </a:pPr>
            <a:r>
              <a:rPr lang="en-US" altLang="zh-CN" sz="2800" b="1">
                <a:solidFill>
                  <a:srgbClr val="006600"/>
                </a:solidFill>
                <a:latin typeface="Times New Roman" panose="02020603050405020304" pitchFamily="18" charset="0"/>
                <a:cs typeface="Times New Roman" panose="02020603050405020304" pitchFamily="18" charset="0"/>
              </a:rPr>
              <a:t> 3. </a:t>
            </a:r>
            <a:r>
              <a:rPr lang="zh-CN" altLang="en-US" sz="2800" b="1">
                <a:solidFill>
                  <a:srgbClr val="006600"/>
                </a:solidFill>
                <a:latin typeface="Times New Roman" panose="02020603050405020304" pitchFamily="18" charset="0"/>
                <a:cs typeface="Times New Roman" panose="02020603050405020304" pitchFamily="18" charset="0"/>
              </a:rPr>
              <a:t>列真值表</a:t>
            </a:r>
          </a:p>
        </p:txBody>
      </p:sp>
      <p:sp>
        <p:nvSpPr>
          <p:cNvPr id="486422" name="Text Box 22"/>
          <p:cNvSpPr txBox="1">
            <a:spLocks noChangeArrowheads="1"/>
          </p:cNvSpPr>
          <p:nvPr/>
        </p:nvSpPr>
        <p:spPr bwMode="auto">
          <a:xfrm>
            <a:off x="7847013" y="1554163"/>
            <a:ext cx="361950" cy="519112"/>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cs typeface="Times New Roman" panose="02020603050405020304" pitchFamily="18" charset="0"/>
              </a:rPr>
              <a:t>0</a:t>
            </a:r>
          </a:p>
        </p:txBody>
      </p:sp>
      <p:sp>
        <p:nvSpPr>
          <p:cNvPr id="486423" name="Text Box 23"/>
          <p:cNvSpPr txBox="1">
            <a:spLocks noChangeArrowheads="1"/>
          </p:cNvSpPr>
          <p:nvPr/>
        </p:nvSpPr>
        <p:spPr bwMode="auto">
          <a:xfrm>
            <a:off x="7847013" y="1858963"/>
            <a:ext cx="361950" cy="519112"/>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cs typeface="Times New Roman" panose="02020603050405020304" pitchFamily="18" charset="0"/>
              </a:rPr>
              <a:t>0</a:t>
            </a:r>
          </a:p>
        </p:txBody>
      </p:sp>
      <p:sp>
        <p:nvSpPr>
          <p:cNvPr id="486424" name="Text Box 24"/>
          <p:cNvSpPr txBox="1">
            <a:spLocks noChangeArrowheads="1"/>
          </p:cNvSpPr>
          <p:nvPr/>
        </p:nvSpPr>
        <p:spPr bwMode="auto">
          <a:xfrm>
            <a:off x="7847013" y="2225675"/>
            <a:ext cx="361950" cy="519113"/>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cs typeface="Times New Roman" panose="02020603050405020304" pitchFamily="18" charset="0"/>
              </a:rPr>
              <a:t>0</a:t>
            </a:r>
          </a:p>
        </p:txBody>
      </p:sp>
      <p:sp>
        <p:nvSpPr>
          <p:cNvPr id="486425" name="Text Box 25"/>
          <p:cNvSpPr txBox="1">
            <a:spLocks noChangeArrowheads="1"/>
          </p:cNvSpPr>
          <p:nvPr/>
        </p:nvSpPr>
        <p:spPr bwMode="auto">
          <a:xfrm>
            <a:off x="7847013" y="2606675"/>
            <a:ext cx="361950" cy="519113"/>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CC0000"/>
                </a:solidFill>
                <a:cs typeface="Times New Roman" panose="02020603050405020304" pitchFamily="18" charset="0"/>
              </a:rPr>
              <a:t>1</a:t>
            </a:r>
          </a:p>
        </p:txBody>
      </p:sp>
      <p:sp>
        <p:nvSpPr>
          <p:cNvPr id="486426" name="Text Box 26"/>
          <p:cNvSpPr txBox="1">
            <a:spLocks noChangeArrowheads="1"/>
          </p:cNvSpPr>
          <p:nvPr/>
        </p:nvSpPr>
        <p:spPr bwMode="auto">
          <a:xfrm>
            <a:off x="7866063" y="2987675"/>
            <a:ext cx="361950" cy="519113"/>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cs typeface="Times New Roman" panose="02020603050405020304" pitchFamily="18" charset="0"/>
              </a:rPr>
              <a:t>0</a:t>
            </a:r>
          </a:p>
        </p:txBody>
      </p:sp>
      <p:sp>
        <p:nvSpPr>
          <p:cNvPr id="486427" name="Text Box 27"/>
          <p:cNvSpPr txBox="1">
            <a:spLocks noChangeArrowheads="1"/>
          </p:cNvSpPr>
          <p:nvPr/>
        </p:nvSpPr>
        <p:spPr bwMode="auto">
          <a:xfrm>
            <a:off x="7847013" y="3368675"/>
            <a:ext cx="361950" cy="519113"/>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CC0000"/>
                </a:solidFill>
                <a:cs typeface="Times New Roman" panose="02020603050405020304" pitchFamily="18" charset="0"/>
              </a:rPr>
              <a:t>1</a:t>
            </a:r>
          </a:p>
        </p:txBody>
      </p:sp>
      <p:sp>
        <p:nvSpPr>
          <p:cNvPr id="486428" name="Text Box 28"/>
          <p:cNvSpPr txBox="1">
            <a:spLocks noChangeArrowheads="1"/>
          </p:cNvSpPr>
          <p:nvPr/>
        </p:nvSpPr>
        <p:spPr bwMode="auto">
          <a:xfrm>
            <a:off x="7847013" y="3763963"/>
            <a:ext cx="361950" cy="519112"/>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CC0000"/>
                </a:solidFill>
                <a:cs typeface="Times New Roman" panose="02020603050405020304" pitchFamily="18" charset="0"/>
              </a:rPr>
              <a:t>1</a:t>
            </a:r>
          </a:p>
        </p:txBody>
      </p:sp>
      <p:sp>
        <p:nvSpPr>
          <p:cNvPr id="486429" name="Text Box 29"/>
          <p:cNvSpPr txBox="1">
            <a:spLocks noChangeArrowheads="1"/>
          </p:cNvSpPr>
          <p:nvPr/>
        </p:nvSpPr>
        <p:spPr bwMode="auto">
          <a:xfrm>
            <a:off x="7847013" y="4144963"/>
            <a:ext cx="361950" cy="519112"/>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CC0000"/>
                </a:solidFill>
                <a:cs typeface="Times New Roman" panose="02020603050405020304" pitchFamily="18" charset="0"/>
              </a:rPr>
              <a:t>1</a:t>
            </a:r>
          </a:p>
        </p:txBody>
      </p:sp>
      <p:sp>
        <p:nvSpPr>
          <p:cNvPr id="486430" name="Rectangle 30"/>
          <p:cNvSpPr>
            <a:spLocks noChangeArrowheads="1"/>
          </p:cNvSpPr>
          <p:nvPr/>
        </p:nvSpPr>
        <p:spPr bwMode="auto">
          <a:xfrm>
            <a:off x="5256213" y="4602163"/>
            <a:ext cx="2819400" cy="519112"/>
          </a:xfrm>
          <a:prstGeom prst="rect">
            <a:avLst/>
          </a:prstGeom>
          <a:noFill/>
          <a:ln w="9525">
            <a:noFill/>
            <a:miter lim="800000"/>
            <a:headEnd/>
            <a:tailEnd/>
          </a:ln>
          <a:effectLst/>
        </p:spPr>
        <p:txBody>
          <a:bodyPr>
            <a:spAutoFit/>
          </a:bodyPr>
          <a:lstStyle/>
          <a:p>
            <a:pPr>
              <a:spcBef>
                <a:spcPct val="40000"/>
              </a:spcBef>
              <a:defRPr/>
            </a:pPr>
            <a:r>
              <a:rPr lang="en-US" altLang="zh-CN" sz="2800" b="1">
                <a:solidFill>
                  <a:srgbClr val="006600"/>
                </a:solidFill>
                <a:latin typeface="Times New Roman" panose="02020603050405020304" pitchFamily="18" charset="0"/>
                <a:cs typeface="Times New Roman" panose="02020603050405020304" pitchFamily="18" charset="0"/>
              </a:rPr>
              <a:t>4.  </a:t>
            </a:r>
            <a:r>
              <a:rPr lang="zh-CN" altLang="en-US" sz="2800" b="1">
                <a:solidFill>
                  <a:srgbClr val="006600"/>
                </a:solidFill>
                <a:latin typeface="Times New Roman" panose="02020603050405020304" pitchFamily="18" charset="0"/>
                <a:cs typeface="Times New Roman" panose="02020603050405020304" pitchFamily="18" charset="0"/>
              </a:rPr>
              <a:t>分析逻辑功能</a:t>
            </a:r>
            <a:endParaRPr lang="zh-CN" altLang="en-US" sz="2800" b="1">
              <a:latin typeface="Times New Roman" panose="02020603050405020304" pitchFamily="18" charset="0"/>
              <a:cs typeface="Times New Roman" panose="02020603050405020304" pitchFamily="18" charset="0"/>
            </a:endParaRPr>
          </a:p>
        </p:txBody>
      </p:sp>
      <p:sp>
        <p:nvSpPr>
          <p:cNvPr id="486431" name="Rectangle 31"/>
          <p:cNvSpPr>
            <a:spLocks noChangeArrowheads="1"/>
          </p:cNvSpPr>
          <p:nvPr/>
        </p:nvSpPr>
        <p:spPr bwMode="auto">
          <a:xfrm>
            <a:off x="5256213" y="5045075"/>
            <a:ext cx="3657600" cy="1311275"/>
          </a:xfrm>
          <a:prstGeom prst="rect">
            <a:avLst/>
          </a:prstGeom>
          <a:noFill/>
          <a:ln w="9525">
            <a:noFill/>
            <a:miter lim="800000"/>
            <a:headEnd/>
            <a:tailEnd/>
          </a:ln>
          <a:effectLst/>
        </p:spPr>
        <p:txBody>
          <a:bodyPr>
            <a:spAutoFit/>
          </a:bodyPr>
          <a:lstStyle/>
          <a:p>
            <a:pPr>
              <a:lnSpc>
                <a:spcPct val="95000"/>
              </a:lnSpc>
              <a:spcBef>
                <a:spcPct val="40000"/>
              </a:spcBef>
              <a:defRPr/>
            </a:pPr>
            <a:r>
              <a:rPr lang="en-US" altLang="zh-CN" sz="2800" b="1">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当输入有两个及两个以上为 </a:t>
            </a:r>
            <a:r>
              <a:rPr lang="en-US" altLang="zh-CN" sz="2800" b="1">
                <a:latin typeface="Times New Roman" panose="02020603050405020304" pitchFamily="18" charset="0"/>
                <a:cs typeface="Times New Roman" panose="02020603050405020304" pitchFamily="18" charset="0"/>
              </a:rPr>
              <a:t>1 </a:t>
            </a:r>
            <a:r>
              <a:rPr lang="zh-CN" altLang="en-US" sz="2800" b="1">
                <a:latin typeface="Times New Roman" panose="02020603050405020304" pitchFamily="18" charset="0"/>
                <a:cs typeface="Times New Roman" panose="02020603050405020304" pitchFamily="18" charset="0"/>
              </a:rPr>
              <a:t>时，输出为 </a:t>
            </a:r>
            <a:r>
              <a:rPr lang="en-US" altLang="zh-CN" sz="2800" b="1">
                <a:latin typeface="Times New Roman" panose="02020603050405020304" pitchFamily="18" charset="0"/>
                <a:cs typeface="Times New Roman" panose="02020603050405020304" pitchFamily="18" charset="0"/>
              </a:rPr>
              <a:t>1 </a:t>
            </a:r>
            <a:r>
              <a:rPr lang="zh-CN" altLang="en-US" sz="2800" b="1">
                <a:latin typeface="Times New Roman" panose="02020603050405020304" pitchFamily="18" charset="0"/>
                <a:cs typeface="Times New Roman" panose="02020603050405020304" pitchFamily="18" charset="0"/>
              </a:rPr>
              <a:t>，否则为 </a:t>
            </a:r>
            <a:r>
              <a:rPr lang="en-US" altLang="zh-CN" sz="2800" b="1">
                <a:latin typeface="Times New Roman" panose="02020603050405020304" pitchFamily="18" charset="0"/>
                <a:cs typeface="Times New Roman" panose="02020603050405020304" pitchFamily="18" charset="0"/>
              </a:rPr>
              <a:t>0 </a:t>
            </a:r>
            <a:r>
              <a:rPr lang="zh-CN" altLang="en-US" sz="2800" b="1">
                <a:latin typeface="Times New Roman" panose="02020603050405020304" pitchFamily="18" charset="0"/>
                <a:cs typeface="Times New Roman" panose="02020603050405020304" pitchFamily="18" charset="0"/>
              </a:rPr>
              <a:t>。</a:t>
            </a:r>
          </a:p>
        </p:txBody>
      </p:sp>
      <p:sp>
        <p:nvSpPr>
          <p:cNvPr id="486432" name="Line 32"/>
          <p:cNvSpPr>
            <a:spLocks noChangeShapeType="1"/>
          </p:cNvSpPr>
          <p:nvPr/>
        </p:nvSpPr>
        <p:spPr bwMode="auto">
          <a:xfrm>
            <a:off x="6246813" y="3063875"/>
            <a:ext cx="1997075" cy="0"/>
          </a:xfrm>
          <a:prstGeom prst="line">
            <a:avLst/>
          </a:prstGeom>
          <a:noFill/>
          <a:ln w="28575">
            <a:solidFill>
              <a:srgbClr val="FF0000"/>
            </a:solidFill>
            <a:round/>
            <a:headEnd/>
            <a:tailEnd/>
          </a:ln>
          <a:effectLst/>
        </p:spPr>
        <p:txBody>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86433" name="Line 33"/>
          <p:cNvSpPr>
            <a:spLocks noChangeShapeType="1"/>
          </p:cNvSpPr>
          <p:nvPr/>
        </p:nvSpPr>
        <p:spPr bwMode="auto">
          <a:xfrm>
            <a:off x="6246813" y="3825875"/>
            <a:ext cx="1997075" cy="0"/>
          </a:xfrm>
          <a:prstGeom prst="line">
            <a:avLst/>
          </a:prstGeom>
          <a:noFill/>
          <a:ln w="28575">
            <a:solidFill>
              <a:srgbClr val="FF0000"/>
            </a:solidFill>
            <a:round/>
            <a:headEnd/>
            <a:tailEnd/>
          </a:ln>
          <a:effectLst/>
        </p:spPr>
        <p:txBody>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86434" name="Line 34"/>
          <p:cNvSpPr>
            <a:spLocks noChangeShapeType="1"/>
          </p:cNvSpPr>
          <p:nvPr/>
        </p:nvSpPr>
        <p:spPr bwMode="auto">
          <a:xfrm>
            <a:off x="6246813" y="4206875"/>
            <a:ext cx="1997075" cy="0"/>
          </a:xfrm>
          <a:prstGeom prst="line">
            <a:avLst/>
          </a:prstGeom>
          <a:noFill/>
          <a:ln w="28575">
            <a:solidFill>
              <a:srgbClr val="FF0000"/>
            </a:solidFill>
            <a:round/>
            <a:headEnd/>
            <a:tailEnd/>
          </a:ln>
          <a:effectLst/>
        </p:spPr>
        <p:txBody>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86435" name="Line 35"/>
          <p:cNvSpPr>
            <a:spLocks noChangeShapeType="1"/>
          </p:cNvSpPr>
          <p:nvPr/>
        </p:nvSpPr>
        <p:spPr bwMode="auto">
          <a:xfrm flipV="1">
            <a:off x="6246813" y="4587875"/>
            <a:ext cx="1997075" cy="0"/>
          </a:xfrm>
          <a:prstGeom prst="line">
            <a:avLst/>
          </a:prstGeom>
          <a:noFill/>
          <a:ln w="28575">
            <a:solidFill>
              <a:srgbClr val="FF0000"/>
            </a:solidFill>
            <a:round/>
            <a:headEnd/>
            <a:tailEnd/>
          </a:ln>
          <a:effectLst/>
        </p:spPr>
        <p:txBody>
          <a:bodyPr/>
          <a:lstStyle/>
          <a:p>
            <a:pPr>
              <a:defRPr/>
            </a:pPr>
            <a:endParaRPr lang="zh-CN" altLang="en-US" b="1">
              <a:latin typeface="Times New Roman" panose="02020603050405020304" pitchFamily="18" charset="0"/>
              <a:cs typeface="Times New Roman" panose="02020603050405020304" pitchFamily="18" charset="0"/>
            </a:endParaRPr>
          </a:p>
        </p:txBody>
      </p:sp>
      <p:pic>
        <p:nvPicPr>
          <p:cNvPr id="23575" name="Picture 76" descr="图片3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2488" y="1062038"/>
            <a:ext cx="5043487"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7" descr="C:\Users\Administrator\Desktop\图片18.jpg"/>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57875" y="1071563"/>
            <a:ext cx="2505075" cy="358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59132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86403"/>
                                        </p:tgtEl>
                                        <p:attrNameLst>
                                          <p:attrName>style.visibility</p:attrName>
                                        </p:attrNameLst>
                                      </p:cBhvr>
                                      <p:to>
                                        <p:strVal val="visible"/>
                                      </p:to>
                                    </p:set>
                                    <p:animEffect transition="in" filter="blinds(horizontal)">
                                      <p:cBhvr>
                                        <p:cTn id="7" dur="500"/>
                                        <p:tgtEl>
                                          <p:spTgt spid="48640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86404"/>
                                        </p:tgtEl>
                                        <p:attrNameLst>
                                          <p:attrName>style.visibility</p:attrName>
                                        </p:attrNameLst>
                                      </p:cBhvr>
                                      <p:to>
                                        <p:strVal val="visible"/>
                                      </p:to>
                                    </p:set>
                                    <p:animEffect transition="in" filter="wipe(left)">
                                      <p:cBhvr>
                                        <p:cTn id="12" dur="500"/>
                                        <p:tgtEl>
                                          <p:spTgt spid="48640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86405"/>
                                        </p:tgtEl>
                                        <p:attrNameLst>
                                          <p:attrName>style.visibility</p:attrName>
                                        </p:attrNameLst>
                                      </p:cBhvr>
                                      <p:to>
                                        <p:strVal val="visible"/>
                                      </p:to>
                                    </p:set>
                                    <p:animEffect transition="in" filter="wipe(left)">
                                      <p:cBhvr>
                                        <p:cTn id="17" dur="500"/>
                                        <p:tgtEl>
                                          <p:spTgt spid="48640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86406"/>
                                        </p:tgtEl>
                                        <p:attrNameLst>
                                          <p:attrName>style.visibility</p:attrName>
                                        </p:attrNameLst>
                                      </p:cBhvr>
                                      <p:to>
                                        <p:strVal val="visible"/>
                                      </p:to>
                                    </p:set>
                                    <p:animEffect transition="in" filter="wipe(left)">
                                      <p:cBhvr>
                                        <p:cTn id="22" dur="500"/>
                                        <p:tgtEl>
                                          <p:spTgt spid="48640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486407"/>
                                        </p:tgtEl>
                                        <p:attrNameLst>
                                          <p:attrName>style.visibility</p:attrName>
                                        </p:attrNameLst>
                                      </p:cBhvr>
                                      <p:to>
                                        <p:strVal val="visible"/>
                                      </p:to>
                                    </p:set>
                                    <p:animEffect transition="in" filter="wipe(left)">
                                      <p:cBhvr>
                                        <p:cTn id="27" dur="500"/>
                                        <p:tgtEl>
                                          <p:spTgt spid="48640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86421"/>
                                        </p:tgtEl>
                                        <p:attrNameLst>
                                          <p:attrName>style.visibility</p:attrName>
                                        </p:attrNameLst>
                                      </p:cBhvr>
                                      <p:to>
                                        <p:strVal val="visible"/>
                                      </p:to>
                                    </p:set>
                                    <p:animEffect transition="in" filter="wipe(left)">
                                      <p:cBhvr>
                                        <p:cTn id="32" dur="500"/>
                                        <p:tgtEl>
                                          <p:spTgt spid="48642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wipe(left)">
                                      <p:cBhvr>
                                        <p:cTn id="37" dur="500"/>
                                        <p:tgtEl>
                                          <p:spTgt spid="3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grpId="0" nodeType="clickEffect">
                                  <p:stCondLst>
                                    <p:cond delay="0"/>
                                  </p:stCondLst>
                                  <p:childTnLst>
                                    <p:set>
                                      <p:cBhvr>
                                        <p:cTn id="41" dur="1" fill="hold">
                                          <p:stCondLst>
                                            <p:cond delay="499"/>
                                          </p:stCondLst>
                                        </p:cTn>
                                        <p:tgtEl>
                                          <p:spTgt spid="486422"/>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childTnLst>
                                    <p:set>
                                      <p:cBhvr>
                                        <p:cTn id="45" dur="1" fill="hold">
                                          <p:stCondLst>
                                            <p:cond delay="499"/>
                                          </p:stCondLst>
                                        </p:cTn>
                                        <p:tgtEl>
                                          <p:spTgt spid="486423"/>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presetSubtype="0" fill="hold" grpId="0" nodeType="clickEffect">
                                  <p:stCondLst>
                                    <p:cond delay="0"/>
                                  </p:stCondLst>
                                  <p:childTnLst>
                                    <p:set>
                                      <p:cBhvr>
                                        <p:cTn id="49" dur="1" fill="hold">
                                          <p:stCondLst>
                                            <p:cond delay="499"/>
                                          </p:stCondLst>
                                        </p:cTn>
                                        <p:tgtEl>
                                          <p:spTgt spid="486424"/>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grpId="0" nodeType="clickEffect">
                                  <p:stCondLst>
                                    <p:cond delay="0"/>
                                  </p:stCondLst>
                                  <p:childTnLst>
                                    <p:set>
                                      <p:cBhvr>
                                        <p:cTn id="53" dur="1" fill="hold">
                                          <p:stCondLst>
                                            <p:cond delay="499"/>
                                          </p:stCondLst>
                                        </p:cTn>
                                        <p:tgtEl>
                                          <p:spTgt spid="486425"/>
                                        </p:tgtEl>
                                        <p:attrNameLst>
                                          <p:attrName>style.visibility</p:attrName>
                                        </p:attrNameLst>
                                      </p:cBhvr>
                                      <p:to>
                                        <p:strVal val="visible"/>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1" presetClass="entr" presetSubtype="0" fill="hold" grpId="0" nodeType="clickEffect">
                                  <p:stCondLst>
                                    <p:cond delay="0"/>
                                  </p:stCondLst>
                                  <p:childTnLst>
                                    <p:set>
                                      <p:cBhvr>
                                        <p:cTn id="57" dur="1" fill="hold">
                                          <p:stCondLst>
                                            <p:cond delay="499"/>
                                          </p:stCondLst>
                                        </p:cTn>
                                        <p:tgtEl>
                                          <p:spTgt spid="486426"/>
                                        </p:tgtEl>
                                        <p:attrNameLst>
                                          <p:attrName>style.visibility</p:attrName>
                                        </p:attrNameLst>
                                      </p:cBhvr>
                                      <p:to>
                                        <p:strVal val="visible"/>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1" presetClass="entr" presetSubtype="0" fill="hold" grpId="0" nodeType="clickEffect">
                                  <p:stCondLst>
                                    <p:cond delay="0"/>
                                  </p:stCondLst>
                                  <p:childTnLst>
                                    <p:set>
                                      <p:cBhvr>
                                        <p:cTn id="61" dur="1" fill="hold">
                                          <p:stCondLst>
                                            <p:cond delay="499"/>
                                          </p:stCondLst>
                                        </p:cTn>
                                        <p:tgtEl>
                                          <p:spTgt spid="486427"/>
                                        </p:tgtEl>
                                        <p:attrNameLst>
                                          <p:attrName>style.visibility</p:attrName>
                                        </p:attrNameLst>
                                      </p:cBhvr>
                                      <p:to>
                                        <p:strVal val="visible"/>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1" presetClass="entr" presetSubtype="0" fill="hold" grpId="0" nodeType="clickEffect">
                                  <p:stCondLst>
                                    <p:cond delay="0"/>
                                  </p:stCondLst>
                                  <p:childTnLst>
                                    <p:set>
                                      <p:cBhvr>
                                        <p:cTn id="65" dur="1" fill="hold">
                                          <p:stCondLst>
                                            <p:cond delay="499"/>
                                          </p:stCondLst>
                                        </p:cTn>
                                        <p:tgtEl>
                                          <p:spTgt spid="486428"/>
                                        </p:tgtEl>
                                        <p:attrNameLst>
                                          <p:attrName>style.visibility</p:attrName>
                                        </p:attrNameLst>
                                      </p:cBhvr>
                                      <p:to>
                                        <p:strVal val="visible"/>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1" presetClass="entr" presetSubtype="0" fill="hold" grpId="0" nodeType="clickEffect">
                                  <p:stCondLst>
                                    <p:cond delay="0"/>
                                  </p:stCondLst>
                                  <p:childTnLst>
                                    <p:set>
                                      <p:cBhvr>
                                        <p:cTn id="69" dur="1" fill="hold">
                                          <p:stCondLst>
                                            <p:cond delay="499"/>
                                          </p:stCondLst>
                                        </p:cTn>
                                        <p:tgtEl>
                                          <p:spTgt spid="486429"/>
                                        </p:tgtEl>
                                        <p:attrNameLst>
                                          <p:attrName>style.visibility</p:attrName>
                                        </p:attrNameLst>
                                      </p:cBhvr>
                                      <p:to>
                                        <p:strVal val="visible"/>
                                      </p:to>
                                    </p:se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nodeType="clickEffect">
                                  <p:stCondLst>
                                    <p:cond delay="0"/>
                                  </p:stCondLst>
                                  <p:childTnLst>
                                    <p:set>
                                      <p:cBhvr>
                                        <p:cTn id="73" dur="1" fill="hold">
                                          <p:stCondLst>
                                            <p:cond delay="0"/>
                                          </p:stCondLst>
                                        </p:cTn>
                                        <p:tgtEl>
                                          <p:spTgt spid="486432"/>
                                        </p:tgtEl>
                                        <p:attrNameLst>
                                          <p:attrName>style.visibility</p:attrName>
                                        </p:attrNameLst>
                                      </p:cBhvr>
                                      <p:to>
                                        <p:strVal val="visible"/>
                                      </p:to>
                                    </p:set>
                                    <p:animEffect transition="in" filter="wipe(left)">
                                      <p:cBhvr>
                                        <p:cTn id="74" dur="500"/>
                                        <p:tgtEl>
                                          <p:spTgt spid="486432"/>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nodeType="clickEffect">
                                  <p:stCondLst>
                                    <p:cond delay="0"/>
                                  </p:stCondLst>
                                  <p:childTnLst>
                                    <p:set>
                                      <p:cBhvr>
                                        <p:cTn id="78" dur="1" fill="hold">
                                          <p:stCondLst>
                                            <p:cond delay="0"/>
                                          </p:stCondLst>
                                        </p:cTn>
                                        <p:tgtEl>
                                          <p:spTgt spid="486433"/>
                                        </p:tgtEl>
                                        <p:attrNameLst>
                                          <p:attrName>style.visibility</p:attrName>
                                        </p:attrNameLst>
                                      </p:cBhvr>
                                      <p:to>
                                        <p:strVal val="visible"/>
                                      </p:to>
                                    </p:set>
                                    <p:animEffect transition="in" filter="wipe(left)">
                                      <p:cBhvr>
                                        <p:cTn id="79" dur="500"/>
                                        <p:tgtEl>
                                          <p:spTgt spid="486433"/>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8" fill="hold" nodeType="clickEffect">
                                  <p:stCondLst>
                                    <p:cond delay="0"/>
                                  </p:stCondLst>
                                  <p:childTnLst>
                                    <p:set>
                                      <p:cBhvr>
                                        <p:cTn id="83" dur="1" fill="hold">
                                          <p:stCondLst>
                                            <p:cond delay="0"/>
                                          </p:stCondLst>
                                        </p:cTn>
                                        <p:tgtEl>
                                          <p:spTgt spid="486434"/>
                                        </p:tgtEl>
                                        <p:attrNameLst>
                                          <p:attrName>style.visibility</p:attrName>
                                        </p:attrNameLst>
                                      </p:cBhvr>
                                      <p:to>
                                        <p:strVal val="visible"/>
                                      </p:to>
                                    </p:set>
                                    <p:animEffect transition="in" filter="wipe(left)">
                                      <p:cBhvr>
                                        <p:cTn id="84" dur="500"/>
                                        <p:tgtEl>
                                          <p:spTgt spid="486434"/>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ntr" presetSubtype="8" fill="hold" nodeType="clickEffect">
                                  <p:stCondLst>
                                    <p:cond delay="0"/>
                                  </p:stCondLst>
                                  <p:childTnLst>
                                    <p:set>
                                      <p:cBhvr>
                                        <p:cTn id="88" dur="1" fill="hold">
                                          <p:stCondLst>
                                            <p:cond delay="0"/>
                                          </p:stCondLst>
                                        </p:cTn>
                                        <p:tgtEl>
                                          <p:spTgt spid="486435"/>
                                        </p:tgtEl>
                                        <p:attrNameLst>
                                          <p:attrName>style.visibility</p:attrName>
                                        </p:attrNameLst>
                                      </p:cBhvr>
                                      <p:to>
                                        <p:strVal val="visible"/>
                                      </p:to>
                                    </p:set>
                                    <p:animEffect transition="in" filter="wipe(left)">
                                      <p:cBhvr>
                                        <p:cTn id="89" dur="500"/>
                                        <p:tgtEl>
                                          <p:spTgt spid="486435"/>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486430">
                                            <p:txEl>
                                              <p:pRg st="0" end="0"/>
                                            </p:txEl>
                                          </p:spTgt>
                                        </p:tgtEl>
                                        <p:attrNameLst>
                                          <p:attrName>style.visibility</p:attrName>
                                        </p:attrNameLst>
                                      </p:cBhvr>
                                      <p:to>
                                        <p:strVal val="visible"/>
                                      </p:to>
                                    </p:set>
                                    <p:animEffect transition="in" filter="wipe(left)">
                                      <p:cBhvr>
                                        <p:cTn id="94" dur="500"/>
                                        <p:tgtEl>
                                          <p:spTgt spid="486430">
                                            <p:txEl>
                                              <p:pRg st="0" end="0"/>
                                            </p:txEl>
                                          </p:spTgt>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486431">
                                            <p:txEl>
                                              <p:pRg st="0" end="0"/>
                                            </p:txEl>
                                          </p:spTgt>
                                        </p:tgtEl>
                                        <p:attrNameLst>
                                          <p:attrName>style.visibility</p:attrName>
                                        </p:attrNameLst>
                                      </p:cBhvr>
                                      <p:to>
                                        <p:strVal val="visible"/>
                                      </p:to>
                                    </p:set>
                                    <p:animEffect transition="in" filter="wipe(left)">
                                      <p:cBhvr>
                                        <p:cTn id="99" dur="500"/>
                                        <p:tgtEl>
                                          <p:spTgt spid="4864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403" grpId="0" autoUpdateAnimBg="0"/>
      <p:bldP spid="486405" grpId="0" autoUpdateAnimBg="0"/>
      <p:bldP spid="486421" grpId="0" autoUpdateAnimBg="0"/>
      <p:bldP spid="486422" grpId="0" autoUpdateAnimBg="0"/>
      <p:bldP spid="486423" grpId="0" autoUpdateAnimBg="0"/>
      <p:bldP spid="486424" grpId="0" autoUpdateAnimBg="0"/>
      <p:bldP spid="486425" grpId="0" autoUpdateAnimBg="0"/>
      <p:bldP spid="486426" grpId="0" autoUpdateAnimBg="0"/>
      <p:bldP spid="486427" grpId="0" autoUpdateAnimBg="0"/>
      <p:bldP spid="486428" grpId="0" autoUpdateAnimBg="0"/>
      <p:bldP spid="486429" grpId="0" autoUpdateAnimBg="0"/>
      <p:bldP spid="486430" grpId="0" build="p" autoUpdateAnimBg="0"/>
      <p:bldP spid="486431" grpId="0" build="p"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Text Box 2"/>
          <p:cNvSpPr txBox="1">
            <a:spLocks noChangeArrowheads="1"/>
          </p:cNvSpPr>
          <p:nvPr/>
        </p:nvSpPr>
        <p:spPr bwMode="auto">
          <a:xfrm>
            <a:off x="381000" y="424984"/>
            <a:ext cx="8509061" cy="523220"/>
          </a:xfrm>
          <a:prstGeom prst="rect">
            <a:avLst/>
          </a:prstGeom>
          <a:noFill/>
          <a:ln w="19050">
            <a:noFill/>
            <a:miter lim="800000"/>
            <a:headEnd/>
            <a:tailEnd/>
          </a:ln>
          <a:effectLst/>
        </p:spPr>
        <p:txBody>
          <a:bodyPr wrap="none" anchor="ctr">
            <a:spAutoFit/>
          </a:bodyPr>
          <a:lstStyle/>
          <a:p>
            <a:pPr>
              <a:defRPr/>
            </a:pPr>
            <a:r>
              <a:rPr lang="zh-CN" altLang="en-US" sz="2800" b="1">
                <a:solidFill>
                  <a:srgbClr val="E60000"/>
                </a:solidFill>
                <a:latin typeface="Times New Roman" panose="02020603050405020304" pitchFamily="18" charset="0"/>
                <a:cs typeface="Times New Roman" panose="02020603050405020304" pitchFamily="18" charset="0"/>
              </a:rPr>
              <a:t>例</a:t>
            </a:r>
            <a:r>
              <a:rPr lang="en-US" altLang="zh-CN" sz="2800" b="1">
                <a:solidFill>
                  <a:srgbClr val="E60000"/>
                </a:solidFill>
                <a:latin typeface="Times New Roman" panose="02020603050405020304" pitchFamily="18" charset="0"/>
                <a:cs typeface="Times New Roman" panose="02020603050405020304" pitchFamily="18" charset="0"/>
              </a:rPr>
              <a:t>5:</a:t>
            </a:r>
            <a:r>
              <a:rPr lang="en-US" altLang="zh-CN" sz="2800" b="1">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某一组合逻辑电路如图示，试分析其逻辑功能。</a:t>
            </a:r>
          </a:p>
        </p:txBody>
      </p:sp>
      <p:sp>
        <p:nvSpPr>
          <p:cNvPr id="487509" name="Text Box 85"/>
          <p:cNvSpPr txBox="1">
            <a:spLocks noChangeArrowheads="1"/>
          </p:cNvSpPr>
          <p:nvPr/>
        </p:nvSpPr>
        <p:spPr bwMode="auto">
          <a:xfrm>
            <a:off x="6530975" y="908050"/>
            <a:ext cx="1255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800">
                <a:solidFill>
                  <a:schemeClr val="accent2"/>
                </a:solidFill>
                <a:cs typeface="Times New Roman" panose="02020603050405020304" pitchFamily="18" charset="0"/>
              </a:rPr>
              <a:t>状态表</a:t>
            </a:r>
          </a:p>
        </p:txBody>
      </p:sp>
      <p:graphicFrame>
        <p:nvGraphicFramePr>
          <p:cNvPr id="487520" name="Object 96"/>
          <p:cNvGraphicFramePr>
            <a:graphicFrameLocks noChangeAspect="1"/>
          </p:cNvGraphicFramePr>
          <p:nvPr>
            <p:extLst/>
          </p:nvPr>
        </p:nvGraphicFramePr>
        <p:xfrm>
          <a:off x="4108450" y="5705475"/>
          <a:ext cx="4540250" cy="701675"/>
        </p:xfrm>
        <a:graphic>
          <a:graphicData uri="http://schemas.openxmlformats.org/presentationml/2006/ole">
            <mc:AlternateContent xmlns:mc="http://schemas.openxmlformats.org/markup-compatibility/2006">
              <mc:Choice xmlns:v="urn:schemas-microsoft-com:vml" Requires="v">
                <p:oleObj spid="_x0000_s22533" name="公式" r:id="rId3" imgW="2057400" imgH="304560" progId="Equation.3">
                  <p:embed/>
                </p:oleObj>
              </mc:Choice>
              <mc:Fallback>
                <p:oleObj name="公式" r:id="rId3" imgW="2057400" imgH="3045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8450" y="5705475"/>
                        <a:ext cx="454025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7521" name="Text Box 97"/>
          <p:cNvSpPr txBox="1">
            <a:spLocks noChangeArrowheads="1"/>
          </p:cNvSpPr>
          <p:nvPr/>
        </p:nvSpPr>
        <p:spPr bwMode="auto">
          <a:xfrm>
            <a:off x="323850" y="5862638"/>
            <a:ext cx="3667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800">
                <a:solidFill>
                  <a:srgbClr val="000099"/>
                </a:solidFill>
                <a:cs typeface="Times New Roman" panose="02020603050405020304" pitchFamily="18" charset="0"/>
              </a:rPr>
              <a:t>解</a:t>
            </a:r>
            <a:r>
              <a:rPr lang="en-US" altLang="zh-CN" sz="2800">
                <a:solidFill>
                  <a:srgbClr val="000099"/>
                </a:solidFill>
                <a:cs typeface="Times New Roman" panose="02020603050405020304" pitchFamily="18" charset="0"/>
              </a:rPr>
              <a:t>: </a:t>
            </a:r>
            <a:r>
              <a:rPr lang="zh-CN" altLang="en-US" sz="2800">
                <a:solidFill>
                  <a:srgbClr val="000099"/>
                </a:solidFill>
                <a:cs typeface="Times New Roman" panose="02020603050405020304" pitchFamily="18" charset="0"/>
              </a:rPr>
              <a:t>由逻辑图写表达式</a:t>
            </a:r>
          </a:p>
        </p:txBody>
      </p:sp>
      <p:pic>
        <p:nvPicPr>
          <p:cNvPr id="24582" name="Picture 266" descr="图片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513" y="1182688"/>
            <a:ext cx="3776662" cy="462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descr="C:\Users\Administrator\Desktop\图片19.jpg"/>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37138" y="1357313"/>
            <a:ext cx="3749675" cy="423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7519" name="Text Box 95"/>
          <p:cNvSpPr txBox="1">
            <a:spLocks noChangeArrowheads="1"/>
          </p:cNvSpPr>
          <p:nvPr/>
        </p:nvSpPr>
        <p:spPr bwMode="auto">
          <a:xfrm>
            <a:off x="3471863" y="1954213"/>
            <a:ext cx="2087562" cy="3533775"/>
          </a:xfrm>
          <a:prstGeom prst="rect">
            <a:avLst/>
          </a:prstGeom>
          <a:gradFill rotWithShape="1">
            <a:gsLst>
              <a:gs pos="0">
                <a:srgbClr val="FFCC66"/>
              </a:gs>
              <a:gs pos="50000">
                <a:schemeClr val="bg1"/>
              </a:gs>
              <a:gs pos="100000">
                <a:srgbClr val="FFCC66"/>
              </a:gs>
            </a:gsLst>
            <a:lin ang="5400000" scaled="1"/>
          </a:gradFill>
          <a:ln w="25400">
            <a:solidFill>
              <a:srgbClr val="CC0000"/>
            </a:solidFill>
            <a:miter lim="800000"/>
            <a:headEnd/>
            <a:tailEnd/>
          </a:ln>
          <a:effectLst/>
        </p:spPr>
        <p:txBody>
          <a:bodyPr anchor="ctr">
            <a:spAutoFit/>
          </a:bodyPr>
          <a:lstStyle/>
          <a:p>
            <a:pPr>
              <a:defRPr/>
            </a:pPr>
            <a:r>
              <a:rPr lang="en-US" altLang="zh-CN" sz="2800" b="1">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由状态表可知，当十进制数的奇数接高电平时，输出</a:t>
            </a:r>
            <a:r>
              <a:rPr lang="en-US" altLang="zh-CN" sz="2800" b="1" i="1">
                <a:latin typeface="Times New Roman" panose="02020603050405020304" pitchFamily="18" charset="0"/>
                <a:cs typeface="Times New Roman" panose="02020603050405020304" pitchFamily="18" charset="0"/>
              </a:rPr>
              <a:t>Y</a:t>
            </a:r>
            <a:r>
              <a:rPr lang="zh-CN" altLang="en-US" sz="2800" b="1">
                <a:latin typeface="Times New Roman" panose="02020603050405020304" pitchFamily="18" charset="0"/>
                <a:cs typeface="Times New Roman" panose="02020603050405020304" pitchFamily="18" charset="0"/>
              </a:rPr>
              <a:t>为</a:t>
            </a:r>
            <a:r>
              <a:rPr lang="en-US" altLang="zh-CN" sz="2800" b="1">
                <a:latin typeface="Times New Roman" panose="02020603050405020304" pitchFamily="18" charset="0"/>
                <a:cs typeface="Times New Roman" panose="02020603050405020304" pitchFamily="18" charset="0"/>
              </a:rPr>
              <a:t>1 </a:t>
            </a:r>
            <a:r>
              <a:rPr lang="zh-CN" altLang="en-US" sz="2800" b="1">
                <a:latin typeface="Times New Roman" panose="02020603050405020304" pitchFamily="18" charset="0"/>
                <a:cs typeface="Times New Roman" panose="02020603050405020304" pitchFamily="18" charset="0"/>
              </a:rPr>
              <a:t>，否则</a:t>
            </a:r>
            <a:r>
              <a:rPr lang="en-US" altLang="zh-CN" sz="2800" b="1" i="1">
                <a:latin typeface="Times New Roman" panose="02020603050405020304" pitchFamily="18" charset="0"/>
                <a:cs typeface="Times New Roman" panose="02020603050405020304" pitchFamily="18" charset="0"/>
              </a:rPr>
              <a:t>Y</a:t>
            </a:r>
            <a:r>
              <a:rPr lang="zh-CN" altLang="en-US" sz="2800" b="1">
                <a:latin typeface="Times New Roman" panose="02020603050405020304" pitchFamily="18" charset="0"/>
                <a:cs typeface="Times New Roman" panose="02020603050405020304" pitchFamily="18" charset="0"/>
              </a:rPr>
              <a:t>为</a:t>
            </a:r>
            <a:r>
              <a:rPr lang="en-US" altLang="zh-CN" sz="2800" b="1">
                <a:latin typeface="Times New Roman" panose="02020603050405020304" pitchFamily="18" charset="0"/>
                <a:cs typeface="Times New Roman" panose="02020603050405020304" pitchFamily="18" charset="0"/>
              </a:rPr>
              <a:t>0,  </a:t>
            </a:r>
            <a:r>
              <a:rPr lang="zh-CN" altLang="en-US" sz="2800" b="1">
                <a:latin typeface="Times New Roman" panose="02020603050405020304" pitchFamily="18" charset="0"/>
                <a:cs typeface="Times New Roman" panose="02020603050405020304" pitchFamily="18" charset="0"/>
              </a:rPr>
              <a:t>故为</a:t>
            </a:r>
            <a:r>
              <a:rPr lang="zh-CN" altLang="en-US" sz="2800" b="1">
                <a:solidFill>
                  <a:srgbClr val="CC0000"/>
                </a:solidFill>
                <a:latin typeface="Times New Roman" panose="02020603050405020304" pitchFamily="18" charset="0"/>
                <a:cs typeface="Times New Roman" panose="02020603050405020304" pitchFamily="18" charset="0"/>
              </a:rPr>
              <a:t>判奇电路</a:t>
            </a:r>
            <a:r>
              <a:rPr lang="zh-CN" altLang="en-US" sz="2800" b="1">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5353874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87521"/>
                                        </p:tgtEl>
                                        <p:attrNameLst>
                                          <p:attrName>style.visibility</p:attrName>
                                        </p:attrNameLst>
                                      </p:cBhvr>
                                      <p:to>
                                        <p:strVal val="visible"/>
                                      </p:to>
                                    </p:set>
                                    <p:animEffect transition="in" filter="wipe(left)">
                                      <p:cBhvr>
                                        <p:cTn id="7" dur="500"/>
                                        <p:tgtEl>
                                          <p:spTgt spid="487521"/>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487520"/>
                                        </p:tgtEl>
                                        <p:attrNameLst>
                                          <p:attrName>style.visibility</p:attrName>
                                        </p:attrNameLst>
                                      </p:cBhvr>
                                      <p:to>
                                        <p:strVal val="visible"/>
                                      </p:to>
                                    </p:set>
                                    <p:animEffect transition="in" filter="wipe(left)">
                                      <p:cBhvr>
                                        <p:cTn id="11" dur="500"/>
                                        <p:tgtEl>
                                          <p:spTgt spid="48752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500"/>
                                        <p:tgtEl>
                                          <p:spTgt spid="18"/>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487509"/>
                                        </p:tgtEl>
                                        <p:attrNameLst>
                                          <p:attrName>style.visibility</p:attrName>
                                        </p:attrNameLst>
                                      </p:cBhvr>
                                      <p:to>
                                        <p:strVal val="visible"/>
                                      </p:to>
                                    </p:set>
                                    <p:animEffect transition="in" filter="wipe(left)">
                                      <p:cBhvr>
                                        <p:cTn id="20" dur="500"/>
                                        <p:tgtEl>
                                          <p:spTgt spid="48750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487519"/>
                                        </p:tgtEl>
                                        <p:attrNameLst>
                                          <p:attrName>style.visibility</p:attrName>
                                        </p:attrNameLst>
                                      </p:cBhvr>
                                      <p:to>
                                        <p:strVal val="visible"/>
                                      </p:to>
                                    </p:set>
                                    <p:animEffect transition="in" filter="wipe(left)">
                                      <p:cBhvr>
                                        <p:cTn id="25" dur="500"/>
                                        <p:tgtEl>
                                          <p:spTgt spid="4875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509" grpId="0" autoUpdateAnimBg="0"/>
      <p:bldP spid="487521" grpId="0"/>
      <p:bldP spid="487519" grpId="0" animBg="1"/>
    </p:bldLst>
  </p:timing>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8450" name="Rectangle 2"/>
          <p:cNvSpPr>
            <a:spLocks noGrp="1" noChangeArrowheads="1"/>
          </p:cNvSpPr>
          <p:nvPr>
            <p:ph type="subTitle" idx="1"/>
          </p:nvPr>
        </p:nvSpPr>
        <p:spPr bwMode="auto">
          <a:xfrm>
            <a:off x="506757" y="677116"/>
            <a:ext cx="6248400" cy="64770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en-US" altLang="zh-CN" sz="3200" b="1" dirty="0" smtClean="0">
                <a:solidFill>
                  <a:srgbClr val="CC0000"/>
                </a:solidFill>
                <a:latin typeface="Times New Roman" panose="02020603050405020304" pitchFamily="18" charset="0"/>
                <a:cs typeface="Times New Roman" panose="02020603050405020304" pitchFamily="18" charset="0"/>
              </a:rPr>
              <a:t>20. 6. 2  </a:t>
            </a:r>
            <a:r>
              <a:rPr lang="zh-CN" altLang="en-US" sz="3200" b="1" dirty="0" smtClean="0">
                <a:solidFill>
                  <a:srgbClr val="CC0000"/>
                </a:solidFill>
                <a:latin typeface="Times New Roman" panose="02020603050405020304" pitchFamily="18" charset="0"/>
                <a:cs typeface="Times New Roman" panose="02020603050405020304" pitchFamily="18" charset="0"/>
              </a:rPr>
              <a:t>组合逻辑电路的综合</a:t>
            </a:r>
          </a:p>
        </p:txBody>
      </p:sp>
      <p:sp>
        <p:nvSpPr>
          <p:cNvPr id="488452" name="Rectangle 4" descr="90%"/>
          <p:cNvSpPr>
            <a:spLocks noChangeArrowheads="1"/>
          </p:cNvSpPr>
          <p:nvPr/>
        </p:nvSpPr>
        <p:spPr bwMode="auto">
          <a:xfrm>
            <a:off x="1121120" y="1668510"/>
            <a:ext cx="3057247" cy="523220"/>
          </a:xfrm>
          <a:prstGeom prst="rect">
            <a:avLst/>
          </a:prstGeom>
          <a:pattFill prst="pct90">
            <a:fgClr>
              <a:srgbClr val="FFFFCC"/>
            </a:fgClr>
            <a:bgClr>
              <a:srgbClr val="FFFFFF"/>
            </a:bgClr>
          </a:pattFill>
          <a:ln w="28575">
            <a:solidFill>
              <a:schemeClr val="accent1"/>
            </a:solidFill>
            <a:miter lim="800000"/>
            <a:headEnd/>
            <a:tailEnd/>
          </a:ln>
          <a:effectLst/>
        </p:spPr>
        <p:txBody>
          <a:bodyPr wrap="none">
            <a:spAutoFit/>
          </a:bodyPr>
          <a:lstStyle/>
          <a:p>
            <a:pPr>
              <a:spcBef>
                <a:spcPct val="50000"/>
              </a:spcBef>
              <a:defRPr/>
            </a:pPr>
            <a:r>
              <a:rPr lang="zh-CN" altLang="en-US" sz="2800" b="1">
                <a:solidFill>
                  <a:srgbClr val="FF3300"/>
                </a:solidFill>
                <a:latin typeface="Times New Roman" panose="02020603050405020304" pitchFamily="18" charset="0"/>
                <a:cs typeface="Times New Roman" panose="02020603050405020304" pitchFamily="18" charset="0"/>
              </a:rPr>
              <a:t>根据逻辑功能要求</a:t>
            </a:r>
          </a:p>
        </p:txBody>
      </p:sp>
      <p:sp>
        <p:nvSpPr>
          <p:cNvPr id="488453" name="Rectangle 5"/>
          <p:cNvSpPr>
            <a:spLocks noChangeArrowheads="1"/>
          </p:cNvSpPr>
          <p:nvPr/>
        </p:nvSpPr>
        <p:spPr bwMode="auto">
          <a:xfrm>
            <a:off x="5718520" y="1693910"/>
            <a:ext cx="1620957" cy="523220"/>
          </a:xfrm>
          <a:prstGeom prst="rect">
            <a:avLst/>
          </a:prstGeom>
          <a:solidFill>
            <a:srgbClr val="CCFFFF"/>
          </a:solidFill>
          <a:ln w="28575">
            <a:solidFill>
              <a:schemeClr val="accent1"/>
            </a:solidFill>
            <a:miter lim="800000"/>
            <a:headEnd/>
            <a:tailEnd/>
          </a:ln>
          <a:effectLst/>
        </p:spPr>
        <p:txBody>
          <a:bodyPr wrap="none">
            <a:spAutoFit/>
          </a:bodyPr>
          <a:lstStyle/>
          <a:p>
            <a:pPr>
              <a:spcBef>
                <a:spcPct val="50000"/>
              </a:spcBef>
              <a:defRPr/>
            </a:pPr>
            <a:r>
              <a:rPr lang="zh-CN" altLang="en-US" sz="2800" b="1">
                <a:solidFill>
                  <a:srgbClr val="FF3300"/>
                </a:solidFill>
                <a:latin typeface="Times New Roman" panose="02020603050405020304" pitchFamily="18" charset="0"/>
                <a:cs typeface="Times New Roman" panose="02020603050405020304" pitchFamily="18" charset="0"/>
              </a:rPr>
              <a:t>逻辑电路</a:t>
            </a:r>
          </a:p>
        </p:txBody>
      </p:sp>
      <p:sp>
        <p:nvSpPr>
          <p:cNvPr id="488454" name="Line 6" descr="40%"/>
          <p:cNvSpPr>
            <a:spLocks noChangeShapeType="1"/>
          </p:cNvSpPr>
          <p:nvPr/>
        </p:nvSpPr>
        <p:spPr bwMode="auto">
          <a:xfrm>
            <a:off x="4334220" y="2022523"/>
            <a:ext cx="1143000" cy="0"/>
          </a:xfrm>
          <a:prstGeom prst="line">
            <a:avLst/>
          </a:prstGeom>
          <a:noFill/>
          <a:ln w="28575">
            <a:solidFill>
              <a:srgbClr val="FF0000"/>
            </a:solidFill>
            <a:round/>
            <a:headEnd/>
            <a:tailEnd type="stealth" w="med" len="lg"/>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88455" name="Rectangle 7" descr="40%"/>
          <p:cNvSpPr>
            <a:spLocks noChangeArrowheads="1"/>
          </p:cNvSpPr>
          <p:nvPr/>
        </p:nvSpPr>
        <p:spPr bwMode="auto">
          <a:xfrm>
            <a:off x="4435820" y="1463723"/>
            <a:ext cx="898525" cy="519112"/>
          </a:xfrm>
          <a:prstGeom prst="rect">
            <a:avLst/>
          </a:prstGeom>
          <a:noFill/>
          <a:ln w="9525">
            <a:noFill/>
            <a:miter lim="800000"/>
            <a:headEnd/>
            <a:tailEnd/>
          </a:ln>
          <a:effectLst/>
        </p:spPr>
        <p:txBody>
          <a:bodyPr wrap="none">
            <a:spAutoFit/>
          </a:bodyPr>
          <a:lstStyle/>
          <a:p>
            <a:pPr>
              <a:spcBef>
                <a:spcPct val="50000"/>
              </a:spcBef>
              <a:defRPr/>
            </a:pPr>
            <a:r>
              <a:rPr lang="zh-CN" altLang="en-US" sz="2800" b="1">
                <a:solidFill>
                  <a:srgbClr val="000099"/>
                </a:solidFill>
                <a:latin typeface="Times New Roman" panose="02020603050405020304" pitchFamily="18" charset="0"/>
                <a:cs typeface="Times New Roman" panose="02020603050405020304" pitchFamily="18" charset="0"/>
              </a:rPr>
              <a:t>设计</a:t>
            </a:r>
          </a:p>
        </p:txBody>
      </p:sp>
      <p:grpSp>
        <p:nvGrpSpPr>
          <p:cNvPr id="2" name="Group 8"/>
          <p:cNvGrpSpPr>
            <a:grpSpLocks/>
          </p:cNvGrpSpPr>
          <p:nvPr/>
        </p:nvGrpSpPr>
        <p:grpSpPr bwMode="auto">
          <a:xfrm>
            <a:off x="663920" y="3140123"/>
            <a:ext cx="5473701" cy="2320323"/>
            <a:chOff x="384" y="1854"/>
            <a:chExt cx="3448" cy="1673"/>
          </a:xfrm>
        </p:grpSpPr>
        <p:sp>
          <p:nvSpPr>
            <p:cNvPr id="107569" name="Rectangle 9"/>
            <p:cNvSpPr>
              <a:spLocks noChangeArrowheads="1"/>
            </p:cNvSpPr>
            <p:nvPr/>
          </p:nvSpPr>
          <p:spPr bwMode="auto">
            <a:xfrm>
              <a:off x="384" y="1854"/>
              <a:ext cx="3448" cy="377"/>
            </a:xfrm>
            <a:prstGeom prst="rect">
              <a:avLst/>
            </a:prstGeom>
            <a:noFill/>
            <a:ln w="9525">
              <a:noFill/>
              <a:miter lim="800000"/>
              <a:headEnd/>
              <a:tailEnd/>
            </a:ln>
          </p:spPr>
          <p:txBody>
            <a:bodyPr wrap="none">
              <a:spAutoFit/>
            </a:bodyPr>
            <a:lstStyle/>
            <a:p>
              <a:pPr>
                <a:defRPr/>
              </a:pPr>
              <a:r>
                <a:rPr lang="en-US" altLang="zh-CN" sz="2800" b="1">
                  <a:latin typeface="Times New Roman" panose="02020603050405020304" pitchFamily="18" charset="0"/>
                  <a:cs typeface="Times New Roman" panose="02020603050405020304" pitchFamily="18" charset="0"/>
                </a:rPr>
                <a:t> (1) </a:t>
              </a:r>
              <a:r>
                <a:rPr lang="zh-CN" altLang="en-US" sz="2800" b="1">
                  <a:latin typeface="Times New Roman" panose="02020603050405020304" pitchFamily="18" charset="0"/>
                  <a:cs typeface="Times New Roman" panose="02020603050405020304" pitchFamily="18" charset="0"/>
                </a:rPr>
                <a:t>由逻辑要求，列出逻辑状态表</a:t>
              </a:r>
            </a:p>
          </p:txBody>
        </p:sp>
        <p:sp>
          <p:nvSpPr>
            <p:cNvPr id="107570" name="Rectangle 10"/>
            <p:cNvSpPr>
              <a:spLocks noChangeArrowheads="1"/>
            </p:cNvSpPr>
            <p:nvPr/>
          </p:nvSpPr>
          <p:spPr bwMode="auto">
            <a:xfrm>
              <a:off x="384" y="2286"/>
              <a:ext cx="3415" cy="377"/>
            </a:xfrm>
            <a:prstGeom prst="rect">
              <a:avLst/>
            </a:prstGeom>
            <a:noFill/>
            <a:ln w="9525">
              <a:noFill/>
              <a:miter lim="800000"/>
              <a:headEnd/>
              <a:tailEnd/>
            </a:ln>
          </p:spPr>
          <p:txBody>
            <a:bodyPr>
              <a:spAutoFit/>
            </a:bodyPr>
            <a:lstStyle/>
            <a:p>
              <a:pPr>
                <a:defRPr/>
              </a:pPr>
              <a:r>
                <a:rPr lang="en-US" altLang="zh-CN" sz="2800" b="1">
                  <a:latin typeface="Times New Roman" panose="02020603050405020304" pitchFamily="18" charset="0"/>
                  <a:cs typeface="Times New Roman" panose="02020603050405020304" pitchFamily="18" charset="0"/>
                </a:rPr>
                <a:t> (2) </a:t>
              </a:r>
              <a:r>
                <a:rPr lang="zh-CN" altLang="en-US" sz="2800" b="1">
                  <a:latin typeface="Times New Roman" panose="02020603050405020304" pitchFamily="18" charset="0"/>
                  <a:cs typeface="Times New Roman" panose="02020603050405020304" pitchFamily="18" charset="0"/>
                </a:rPr>
                <a:t>由逻辑状态表写出逻辑表达式</a:t>
              </a:r>
            </a:p>
          </p:txBody>
        </p:sp>
        <p:sp>
          <p:nvSpPr>
            <p:cNvPr id="107571" name="Rectangle 11"/>
            <p:cNvSpPr>
              <a:spLocks noChangeArrowheads="1"/>
            </p:cNvSpPr>
            <p:nvPr/>
          </p:nvSpPr>
          <p:spPr bwMode="auto">
            <a:xfrm>
              <a:off x="384" y="2718"/>
              <a:ext cx="2766" cy="377"/>
            </a:xfrm>
            <a:prstGeom prst="rect">
              <a:avLst/>
            </a:prstGeom>
            <a:noFill/>
            <a:ln w="9525">
              <a:noFill/>
              <a:miter lim="800000"/>
              <a:headEnd/>
              <a:tailEnd/>
            </a:ln>
          </p:spPr>
          <p:txBody>
            <a:bodyPr wrap="none">
              <a:spAutoFit/>
            </a:bodyPr>
            <a:lstStyle/>
            <a:p>
              <a:pPr>
                <a:defRPr/>
              </a:pPr>
              <a:r>
                <a:rPr lang="en-US" altLang="zh-CN" sz="2800" b="1">
                  <a:latin typeface="Times New Roman" panose="02020603050405020304" pitchFamily="18" charset="0"/>
                  <a:cs typeface="Times New Roman" panose="02020603050405020304" pitchFamily="18" charset="0"/>
                </a:rPr>
                <a:t> (3) </a:t>
              </a:r>
              <a:r>
                <a:rPr lang="zh-CN" altLang="en-US" sz="2800" b="1">
                  <a:latin typeface="Times New Roman" panose="02020603050405020304" pitchFamily="18" charset="0"/>
                  <a:cs typeface="Times New Roman" panose="02020603050405020304" pitchFamily="18" charset="0"/>
                </a:rPr>
                <a:t>简化和变换逻辑表达式</a:t>
              </a:r>
            </a:p>
          </p:txBody>
        </p:sp>
        <p:sp>
          <p:nvSpPr>
            <p:cNvPr id="488460" name="Rectangle 12"/>
            <p:cNvSpPr>
              <a:spLocks noChangeArrowheads="1"/>
            </p:cNvSpPr>
            <p:nvPr/>
          </p:nvSpPr>
          <p:spPr bwMode="auto">
            <a:xfrm>
              <a:off x="384" y="3150"/>
              <a:ext cx="1630" cy="377"/>
            </a:xfrm>
            <a:prstGeom prst="rect">
              <a:avLst/>
            </a:prstGeom>
            <a:noFill/>
            <a:ln w="9525">
              <a:noFill/>
              <a:miter lim="800000"/>
              <a:headEnd/>
              <a:tailEnd/>
            </a:ln>
          </p:spPr>
          <p:txBody>
            <a:bodyPr wrap="none">
              <a:spAutoFit/>
            </a:bodyPr>
            <a:lstStyle/>
            <a:p>
              <a:pPr>
                <a:defRPr/>
              </a:pPr>
              <a:r>
                <a:rPr lang="en-US" altLang="zh-CN" sz="2800" b="1">
                  <a:latin typeface="Times New Roman" panose="02020603050405020304" pitchFamily="18" charset="0"/>
                  <a:cs typeface="Times New Roman" panose="02020603050405020304" pitchFamily="18" charset="0"/>
                </a:rPr>
                <a:t> (4) </a:t>
              </a:r>
              <a:r>
                <a:rPr lang="zh-CN" altLang="en-US" sz="2800" b="1">
                  <a:latin typeface="Times New Roman" panose="02020603050405020304" pitchFamily="18" charset="0"/>
                  <a:cs typeface="Times New Roman" panose="02020603050405020304" pitchFamily="18" charset="0"/>
                </a:rPr>
                <a:t>画出逻辑图</a:t>
              </a:r>
            </a:p>
          </p:txBody>
        </p:sp>
      </p:grpSp>
      <p:sp>
        <p:nvSpPr>
          <p:cNvPr id="488461" name="Rectangle 13"/>
          <p:cNvSpPr>
            <a:spLocks noChangeArrowheads="1"/>
          </p:cNvSpPr>
          <p:nvPr/>
        </p:nvSpPr>
        <p:spPr bwMode="auto">
          <a:xfrm>
            <a:off x="816320" y="2505123"/>
            <a:ext cx="2684463" cy="519112"/>
          </a:xfrm>
          <a:prstGeom prst="rect">
            <a:avLst/>
          </a:prstGeom>
          <a:noFill/>
          <a:ln w="9525">
            <a:noFill/>
            <a:miter lim="800000"/>
            <a:headEnd/>
            <a:tailEnd/>
          </a:ln>
          <a:effectLst/>
        </p:spPr>
        <p:txBody>
          <a:bodyPr wrap="none">
            <a:spAutoFit/>
          </a:bodyPr>
          <a:lstStyle/>
          <a:p>
            <a:pPr>
              <a:spcBef>
                <a:spcPct val="50000"/>
              </a:spcBef>
              <a:defRPr/>
            </a:pPr>
            <a:r>
              <a:rPr lang="zh-CN" altLang="en-US" sz="2800" b="1">
                <a:solidFill>
                  <a:srgbClr val="000099"/>
                </a:solidFill>
                <a:latin typeface="Times New Roman" panose="02020603050405020304" pitchFamily="18" charset="0"/>
                <a:cs typeface="Times New Roman" panose="02020603050405020304" pitchFamily="18" charset="0"/>
              </a:rPr>
              <a:t>设计步骤如下：</a:t>
            </a:r>
          </a:p>
        </p:txBody>
      </p:sp>
      <p:grpSp>
        <p:nvGrpSpPr>
          <p:cNvPr id="107529" name="Group 14"/>
          <p:cNvGrpSpPr>
            <a:grpSpLocks/>
          </p:cNvGrpSpPr>
          <p:nvPr/>
        </p:nvGrpSpPr>
        <p:grpSpPr bwMode="auto">
          <a:xfrm>
            <a:off x="816320" y="5881735"/>
            <a:ext cx="5781675" cy="171450"/>
            <a:chOff x="0" y="3696"/>
            <a:chExt cx="3642" cy="108"/>
          </a:xfrm>
        </p:grpSpPr>
        <p:pic>
          <p:nvPicPr>
            <p:cNvPr id="107530" name="Picture 15"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31" name="Picture 16"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32" name="Picture 17"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33" name="Picture 18"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34" name="Picture 19"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35" name="Picture 20"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6"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36" name="Picture 21"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6"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37" name="Picture 22"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8"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38" name="Picture 23"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39" name="Picture 24"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6"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40" name="Picture 25"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2"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41" name="Picture 26"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2"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42" name="Picture 27"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43" name="Picture 28"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4"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44" name="Picture 29"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4"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45" name="Picture 30"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0"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46" name="Picture 31"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0"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47" name="Picture 32"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2"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48" name="Picture 33"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8"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49" name="Picture 34"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8"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50" name="Picture 35"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0"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51" name="Picture 36"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6"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52" name="Picture 37"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8"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53" name="Picture 38"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4"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54" name="Picture 39"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4"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55" name="Picture 40"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6"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56" name="Picture 41"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6"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57" name="Picture 42"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2"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58" name="Picture 43"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4"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59" name="Picture 44"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0"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60" name="Picture 45"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61" name="Picture 46"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7562" name="Group 47"/>
            <p:cNvGrpSpPr>
              <a:grpSpLocks/>
            </p:cNvGrpSpPr>
            <p:nvPr/>
          </p:nvGrpSpPr>
          <p:grpSpPr bwMode="auto">
            <a:xfrm>
              <a:off x="0" y="3696"/>
              <a:ext cx="582" cy="102"/>
              <a:chOff x="4698" y="720"/>
              <a:chExt cx="582" cy="102"/>
            </a:xfrm>
          </p:grpSpPr>
          <p:pic>
            <p:nvPicPr>
              <p:cNvPr id="107563" name="Picture 48"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64" name="Picture 49"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0"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65" name="Picture 50"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6"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66" name="Picture 51"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67" name="Picture 52"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68" name="Picture 53"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36391990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88461"/>
                                        </p:tgtEl>
                                        <p:attrNameLst>
                                          <p:attrName>style.visibility</p:attrName>
                                        </p:attrNameLst>
                                      </p:cBhvr>
                                      <p:to>
                                        <p:strVal val="visible"/>
                                      </p:to>
                                    </p:set>
                                    <p:animEffect transition="in" filter="wipe(left)">
                                      <p:cBhvr>
                                        <p:cTn id="7" dur="500"/>
                                        <p:tgtEl>
                                          <p:spTgt spid="488461"/>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8461"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Text Box 2"/>
          <p:cNvSpPr txBox="1">
            <a:spLocks noChangeArrowheads="1"/>
          </p:cNvSpPr>
          <p:nvPr/>
        </p:nvSpPr>
        <p:spPr bwMode="auto">
          <a:xfrm>
            <a:off x="457200" y="542925"/>
            <a:ext cx="8305800" cy="1971675"/>
          </a:xfrm>
          <a:prstGeom prst="rect">
            <a:avLst/>
          </a:prstGeom>
          <a:noFill/>
          <a:ln w="9525" cap="sq">
            <a:noFill/>
            <a:miter lim="800000"/>
            <a:headEnd/>
            <a:tailEnd/>
          </a:ln>
          <a:effectLst/>
        </p:spPr>
        <p:txBody>
          <a:bodyPr>
            <a:spAutoFit/>
          </a:bodyPr>
          <a:lstStyle/>
          <a:p>
            <a:pPr>
              <a:lnSpc>
                <a:spcPct val="110000"/>
              </a:lnSpc>
              <a:defRPr/>
            </a:pPr>
            <a:r>
              <a:rPr lang="en-US" altLang="zh-CN" sz="2800" b="1">
                <a:solidFill>
                  <a:srgbClr val="CC0000"/>
                </a:solidFill>
                <a:latin typeface="Times New Roman" panose="02020603050405020304" pitchFamily="18" charset="0"/>
                <a:cs typeface="Times New Roman" panose="02020603050405020304" pitchFamily="18" charset="0"/>
              </a:rPr>
              <a:t>    </a:t>
            </a:r>
            <a:r>
              <a:rPr lang="zh-CN" altLang="en-US" sz="2800" b="1">
                <a:solidFill>
                  <a:srgbClr val="CC0000"/>
                </a:solidFill>
                <a:latin typeface="Times New Roman" panose="02020603050405020304" pitchFamily="18" charset="0"/>
                <a:cs typeface="Times New Roman" panose="02020603050405020304" pitchFamily="18" charset="0"/>
              </a:rPr>
              <a:t>例</a:t>
            </a:r>
            <a:r>
              <a:rPr lang="en-US" altLang="zh-CN" sz="2800" b="1">
                <a:solidFill>
                  <a:srgbClr val="CC0000"/>
                </a:solidFill>
                <a:latin typeface="Times New Roman" panose="02020603050405020304" pitchFamily="18" charset="0"/>
                <a:cs typeface="Times New Roman" panose="02020603050405020304" pitchFamily="18" charset="0"/>
              </a:rPr>
              <a:t>1</a:t>
            </a:r>
            <a:r>
              <a:rPr lang="zh-CN" altLang="en-US" sz="2800" b="1">
                <a:solidFill>
                  <a:srgbClr val="CC0000"/>
                </a:solidFill>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设计一个三人 </a:t>
            </a:r>
            <a:r>
              <a:rPr lang="en-US" altLang="zh-CN" sz="2800" b="1">
                <a:latin typeface="Times New Roman" panose="02020603050405020304" pitchFamily="18" charset="0"/>
                <a:cs typeface="Times New Roman" panose="02020603050405020304" pitchFamily="18" charset="0"/>
              </a:rPr>
              <a:t>(</a:t>
            </a:r>
            <a:r>
              <a:rPr lang="en-US" altLang="zh-CN" sz="2800" b="1" i="1">
                <a:latin typeface="Times New Roman" panose="02020603050405020304" pitchFamily="18" charset="0"/>
                <a:cs typeface="Times New Roman" panose="02020603050405020304" pitchFamily="18" charset="0"/>
              </a:rPr>
              <a:t>A</a:t>
            </a:r>
            <a:r>
              <a:rPr lang="zh-CN" altLang="en-US" sz="2800" b="1">
                <a:latin typeface="Times New Roman" panose="02020603050405020304" pitchFamily="18" charset="0"/>
                <a:cs typeface="Times New Roman" panose="02020603050405020304" pitchFamily="18" charset="0"/>
              </a:rPr>
              <a:t>、</a:t>
            </a:r>
            <a:r>
              <a:rPr lang="en-US" altLang="zh-CN" sz="2800" b="1" i="1">
                <a:latin typeface="Times New Roman" panose="02020603050405020304" pitchFamily="18" charset="0"/>
                <a:cs typeface="Times New Roman" panose="02020603050405020304" pitchFamily="18" charset="0"/>
              </a:rPr>
              <a:t>B</a:t>
            </a:r>
            <a:r>
              <a:rPr lang="zh-CN" altLang="en-US" sz="2800" b="1">
                <a:latin typeface="Times New Roman" panose="02020603050405020304" pitchFamily="18" charset="0"/>
                <a:cs typeface="Times New Roman" panose="02020603050405020304" pitchFamily="18" charset="0"/>
              </a:rPr>
              <a:t>、</a:t>
            </a:r>
            <a:r>
              <a:rPr lang="en-US" altLang="zh-CN" sz="2800" b="1" i="1">
                <a:latin typeface="Times New Roman" panose="02020603050405020304" pitchFamily="18" charset="0"/>
                <a:cs typeface="Times New Roman" panose="02020603050405020304" pitchFamily="18" charset="0"/>
              </a:rPr>
              <a:t>C </a:t>
            </a:r>
            <a:r>
              <a:rPr lang="en-US" altLang="zh-CN" sz="2800" b="1">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表决电路。每人有一按键，如果赞同，按键，表示 </a:t>
            </a:r>
            <a:r>
              <a:rPr lang="en-US" altLang="zh-CN" sz="2800" b="1">
                <a:latin typeface="Times New Roman" panose="02020603050405020304" pitchFamily="18" charset="0"/>
                <a:cs typeface="Times New Roman" panose="02020603050405020304" pitchFamily="18" charset="0"/>
              </a:rPr>
              <a:t>1 </a:t>
            </a:r>
            <a:r>
              <a:rPr lang="zh-CN" altLang="en-US" sz="2800" b="1">
                <a:latin typeface="Times New Roman" panose="02020603050405020304" pitchFamily="18" charset="0"/>
                <a:cs typeface="Times New Roman" panose="02020603050405020304" pitchFamily="18" charset="0"/>
              </a:rPr>
              <a:t>；如不赞同，不按键，表示  </a:t>
            </a:r>
            <a:r>
              <a:rPr lang="en-US" altLang="zh-CN" sz="2800" b="1">
                <a:latin typeface="Times New Roman" panose="02020603050405020304" pitchFamily="18" charset="0"/>
                <a:cs typeface="Times New Roman" panose="02020603050405020304" pitchFamily="18" charset="0"/>
              </a:rPr>
              <a:t>0 </a:t>
            </a:r>
            <a:r>
              <a:rPr lang="zh-CN" altLang="en-US" sz="2800" b="1">
                <a:latin typeface="Times New Roman" panose="02020603050405020304" pitchFamily="18" charset="0"/>
                <a:cs typeface="Times New Roman" panose="02020603050405020304" pitchFamily="18" charset="0"/>
              </a:rPr>
              <a:t>。表决结果用指示灯表示，多数赞同</a:t>
            </a:r>
            <a:r>
              <a:rPr lang="en-US" altLang="zh-CN" sz="2800" b="1">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灯亮为 </a:t>
            </a:r>
            <a:r>
              <a:rPr lang="en-US" altLang="zh-CN" sz="2800" b="1">
                <a:latin typeface="Times New Roman" panose="02020603050405020304" pitchFamily="18" charset="0"/>
                <a:cs typeface="Times New Roman" panose="02020603050405020304" pitchFamily="18" charset="0"/>
              </a:rPr>
              <a:t>1 </a:t>
            </a:r>
            <a:r>
              <a:rPr lang="zh-CN" altLang="en-US" sz="2800" b="1">
                <a:latin typeface="Times New Roman" panose="02020603050405020304" pitchFamily="18" charset="0"/>
                <a:cs typeface="Times New Roman" panose="02020603050405020304" pitchFamily="18" charset="0"/>
              </a:rPr>
              <a:t>，反之灯不亮为 </a:t>
            </a:r>
            <a:r>
              <a:rPr lang="en-US" altLang="zh-CN" sz="2800" b="1">
                <a:latin typeface="Times New Roman" panose="02020603050405020304" pitchFamily="18" charset="0"/>
                <a:cs typeface="Times New Roman" panose="02020603050405020304" pitchFamily="18" charset="0"/>
              </a:rPr>
              <a:t>0 </a:t>
            </a:r>
            <a:r>
              <a:rPr lang="zh-CN" altLang="en-US" sz="2800" b="1">
                <a:latin typeface="Times New Roman" panose="02020603050405020304" pitchFamily="18" charset="0"/>
                <a:cs typeface="Times New Roman" panose="02020603050405020304" pitchFamily="18" charset="0"/>
              </a:rPr>
              <a:t>。</a:t>
            </a:r>
          </a:p>
        </p:txBody>
      </p:sp>
      <p:sp>
        <p:nvSpPr>
          <p:cNvPr id="489475" name="Rectangle 3"/>
          <p:cNvSpPr>
            <a:spLocks noChangeArrowheads="1"/>
          </p:cNvSpPr>
          <p:nvPr/>
        </p:nvSpPr>
        <p:spPr bwMode="auto">
          <a:xfrm>
            <a:off x="685800" y="2436813"/>
            <a:ext cx="3009900" cy="519112"/>
          </a:xfrm>
          <a:prstGeom prst="rect">
            <a:avLst/>
          </a:prstGeom>
          <a:noFill/>
          <a:ln w="9525" cap="sq">
            <a:noFill/>
            <a:miter lim="800000"/>
            <a:headEnd/>
            <a:tailEnd/>
          </a:ln>
          <a:effectLst/>
        </p:spPr>
        <p:txBody>
          <a:bodyPr wrap="none">
            <a:spAutoFit/>
          </a:bodyPr>
          <a:lstStyle/>
          <a:p>
            <a:pPr>
              <a:spcBef>
                <a:spcPct val="50000"/>
              </a:spcBef>
              <a:defRPr/>
            </a:pPr>
            <a:r>
              <a:rPr lang="en-US" altLang="zh-CN" sz="2800" b="1">
                <a:solidFill>
                  <a:srgbClr val="006600"/>
                </a:solidFill>
                <a:latin typeface="Times New Roman" panose="02020603050405020304" pitchFamily="18" charset="0"/>
                <a:cs typeface="Times New Roman" panose="02020603050405020304" pitchFamily="18" charset="0"/>
              </a:rPr>
              <a:t> (1)  </a:t>
            </a:r>
            <a:r>
              <a:rPr lang="zh-CN" altLang="en-US" sz="2800" b="1">
                <a:solidFill>
                  <a:srgbClr val="006600"/>
                </a:solidFill>
                <a:latin typeface="Times New Roman" panose="02020603050405020304" pitchFamily="18" charset="0"/>
                <a:cs typeface="Times New Roman" panose="02020603050405020304" pitchFamily="18" charset="0"/>
              </a:rPr>
              <a:t>列逻辑状态表</a:t>
            </a:r>
          </a:p>
        </p:txBody>
      </p:sp>
      <p:sp>
        <p:nvSpPr>
          <p:cNvPr id="489476" name="Rectangle 4"/>
          <p:cNvSpPr>
            <a:spLocks noChangeArrowheads="1"/>
          </p:cNvSpPr>
          <p:nvPr/>
        </p:nvSpPr>
        <p:spPr bwMode="auto">
          <a:xfrm>
            <a:off x="685800" y="2879725"/>
            <a:ext cx="3810000" cy="519113"/>
          </a:xfrm>
          <a:prstGeom prst="rect">
            <a:avLst/>
          </a:prstGeom>
          <a:noFill/>
          <a:ln w="9525" cap="sq">
            <a:noFill/>
            <a:miter lim="800000"/>
            <a:headEnd/>
            <a:tailEnd/>
          </a:ln>
          <a:effectLst/>
        </p:spPr>
        <p:txBody>
          <a:bodyPr>
            <a:spAutoFit/>
          </a:bodyPr>
          <a:lstStyle/>
          <a:p>
            <a:pPr>
              <a:spcBef>
                <a:spcPct val="50000"/>
              </a:spcBef>
              <a:defRPr/>
            </a:pPr>
            <a:r>
              <a:rPr lang="en-US" altLang="zh-CN" sz="2800" b="1">
                <a:solidFill>
                  <a:srgbClr val="006600"/>
                </a:solidFill>
                <a:latin typeface="Times New Roman" panose="02020603050405020304" pitchFamily="18" charset="0"/>
                <a:cs typeface="Times New Roman" panose="02020603050405020304" pitchFamily="18" charset="0"/>
              </a:rPr>
              <a:t> (2)  </a:t>
            </a:r>
            <a:r>
              <a:rPr lang="zh-CN" altLang="en-US" sz="2800" b="1">
                <a:solidFill>
                  <a:srgbClr val="006600"/>
                </a:solidFill>
                <a:latin typeface="Times New Roman" panose="02020603050405020304" pitchFamily="18" charset="0"/>
                <a:cs typeface="Times New Roman" panose="02020603050405020304" pitchFamily="18" charset="0"/>
              </a:rPr>
              <a:t>写出逻辑表达式</a:t>
            </a:r>
          </a:p>
        </p:txBody>
      </p:sp>
      <p:sp>
        <p:nvSpPr>
          <p:cNvPr id="489477" name="Rectangle 5"/>
          <p:cNvSpPr>
            <a:spLocks noChangeArrowheads="1"/>
          </p:cNvSpPr>
          <p:nvPr/>
        </p:nvSpPr>
        <p:spPr bwMode="auto">
          <a:xfrm>
            <a:off x="809625" y="3351213"/>
            <a:ext cx="4502643" cy="523220"/>
          </a:xfrm>
          <a:prstGeom prst="rect">
            <a:avLst/>
          </a:prstGeom>
          <a:noFill/>
          <a:ln w="9525">
            <a:noFill/>
            <a:miter lim="800000"/>
            <a:headEnd/>
            <a:tailEnd/>
          </a:ln>
          <a:effectLst/>
        </p:spPr>
        <p:txBody>
          <a:bodyPr wrap="none">
            <a:spAutoFit/>
          </a:bodyPr>
          <a:lstStyle/>
          <a:p>
            <a:pPr>
              <a:spcBef>
                <a:spcPct val="50000"/>
              </a:spcBef>
              <a:defRPr/>
            </a:pPr>
            <a:r>
              <a:rPr lang="zh-CN" altLang="en-US" sz="2800" b="1">
                <a:solidFill>
                  <a:srgbClr val="333300"/>
                </a:solidFill>
                <a:latin typeface="Times New Roman" panose="02020603050405020304" pitchFamily="18" charset="0"/>
                <a:cs typeface="Times New Roman" panose="02020603050405020304" pitchFamily="18" charset="0"/>
              </a:rPr>
              <a:t>取 </a:t>
            </a:r>
            <a:r>
              <a:rPr lang="en-US" altLang="zh-CN" sz="2800" b="1" i="1">
                <a:solidFill>
                  <a:srgbClr val="333300"/>
                </a:solidFill>
                <a:latin typeface="Times New Roman" panose="02020603050405020304" pitchFamily="18" charset="0"/>
                <a:cs typeface="Times New Roman" panose="02020603050405020304" pitchFamily="18" charset="0"/>
              </a:rPr>
              <a:t>Y</a:t>
            </a:r>
            <a:r>
              <a:rPr lang="en-US" altLang="zh-CN" sz="2800" b="1">
                <a:solidFill>
                  <a:srgbClr val="333300"/>
                </a:solidFill>
                <a:latin typeface="Times New Roman" panose="02020603050405020304" pitchFamily="18" charset="0"/>
                <a:cs typeface="Times New Roman" panose="02020603050405020304" pitchFamily="18" charset="0"/>
              </a:rPr>
              <a:t>= 1 ( </a:t>
            </a:r>
            <a:r>
              <a:rPr lang="zh-CN" altLang="en-US" sz="2800" b="1">
                <a:solidFill>
                  <a:srgbClr val="333300"/>
                </a:solidFill>
                <a:latin typeface="Times New Roman" panose="02020603050405020304" pitchFamily="18" charset="0"/>
                <a:cs typeface="Times New Roman" panose="02020603050405020304" pitchFamily="18" charset="0"/>
              </a:rPr>
              <a:t>或</a:t>
            </a:r>
            <a:r>
              <a:rPr lang="en-US" altLang="zh-CN" sz="2800" b="1" i="1">
                <a:solidFill>
                  <a:srgbClr val="333300"/>
                </a:solidFill>
                <a:latin typeface="Times New Roman" panose="02020603050405020304" pitchFamily="18" charset="0"/>
                <a:cs typeface="Times New Roman" panose="02020603050405020304" pitchFamily="18" charset="0"/>
              </a:rPr>
              <a:t>Y </a:t>
            </a:r>
            <a:r>
              <a:rPr lang="en-US" altLang="zh-CN" sz="2800" b="1">
                <a:solidFill>
                  <a:srgbClr val="333300"/>
                </a:solidFill>
                <a:latin typeface="Times New Roman" panose="02020603050405020304" pitchFamily="18" charset="0"/>
                <a:cs typeface="Times New Roman" panose="02020603050405020304" pitchFamily="18" charset="0"/>
              </a:rPr>
              <a:t>= 0 ) </a:t>
            </a:r>
            <a:r>
              <a:rPr lang="zh-CN" altLang="en-US" sz="2800" b="1">
                <a:solidFill>
                  <a:srgbClr val="333300"/>
                </a:solidFill>
                <a:latin typeface="Times New Roman" panose="02020603050405020304" pitchFamily="18" charset="0"/>
                <a:cs typeface="Times New Roman" panose="02020603050405020304" pitchFamily="18" charset="0"/>
              </a:rPr>
              <a:t>列逻辑式</a:t>
            </a:r>
            <a:endParaRPr lang="zh-CN" altLang="en-US" sz="2800" b="1">
              <a:solidFill>
                <a:schemeClr val="bg1"/>
              </a:solidFill>
              <a:latin typeface="Times New Roman" panose="02020603050405020304" pitchFamily="18" charset="0"/>
              <a:cs typeface="Times New Roman" panose="02020603050405020304" pitchFamily="18" charset="0"/>
            </a:endParaRPr>
          </a:p>
        </p:txBody>
      </p:sp>
      <p:grpSp>
        <p:nvGrpSpPr>
          <p:cNvPr id="2" name="Group 6"/>
          <p:cNvGrpSpPr>
            <a:grpSpLocks/>
          </p:cNvGrpSpPr>
          <p:nvPr/>
        </p:nvGrpSpPr>
        <p:grpSpPr bwMode="auto">
          <a:xfrm>
            <a:off x="430213" y="3870328"/>
            <a:ext cx="1979613" cy="523876"/>
            <a:chOff x="528" y="1950"/>
            <a:chExt cx="1247" cy="330"/>
          </a:xfrm>
        </p:grpSpPr>
        <p:sp>
          <p:nvSpPr>
            <p:cNvPr id="489479" name="Rectangle 7"/>
            <p:cNvSpPr>
              <a:spLocks noChangeArrowheads="1"/>
            </p:cNvSpPr>
            <p:nvPr/>
          </p:nvSpPr>
          <p:spPr bwMode="auto">
            <a:xfrm>
              <a:off x="768" y="1950"/>
              <a:ext cx="1007" cy="330"/>
            </a:xfrm>
            <a:prstGeom prst="rect">
              <a:avLst/>
            </a:prstGeom>
            <a:noFill/>
            <a:ln w="9525">
              <a:noFill/>
              <a:miter lim="800000"/>
              <a:headEnd/>
              <a:tailEnd/>
            </a:ln>
            <a:effectLst/>
          </p:spPr>
          <p:txBody>
            <a:bodyPr wrap="none">
              <a:spAutoFit/>
            </a:bodyPr>
            <a:lstStyle/>
            <a:p>
              <a:pPr>
                <a:spcBef>
                  <a:spcPct val="50000"/>
                </a:spcBef>
                <a:defRPr/>
              </a:pPr>
              <a:r>
                <a:rPr lang="zh-CN" altLang="en-US" sz="2800" b="1">
                  <a:solidFill>
                    <a:srgbClr val="333300"/>
                  </a:solidFill>
                  <a:latin typeface="Times New Roman" panose="02020603050405020304" pitchFamily="18" charset="0"/>
                  <a:cs typeface="Times New Roman" panose="02020603050405020304" pitchFamily="18" charset="0"/>
                </a:rPr>
                <a:t>取 </a:t>
              </a:r>
              <a:r>
                <a:rPr lang="en-US" altLang="zh-CN" sz="2800" b="1" i="1">
                  <a:solidFill>
                    <a:srgbClr val="333300"/>
                  </a:solidFill>
                  <a:latin typeface="Times New Roman" panose="02020603050405020304" pitchFamily="18" charset="0"/>
                  <a:cs typeface="Times New Roman" panose="02020603050405020304" pitchFamily="18" charset="0"/>
                </a:rPr>
                <a:t>Y</a:t>
              </a:r>
              <a:r>
                <a:rPr lang="en-US" altLang="zh-CN" sz="2800" b="1">
                  <a:solidFill>
                    <a:srgbClr val="333300"/>
                  </a:solidFill>
                  <a:latin typeface="Times New Roman" panose="02020603050405020304" pitchFamily="18" charset="0"/>
                  <a:cs typeface="Times New Roman" panose="02020603050405020304" pitchFamily="18" charset="0"/>
                </a:rPr>
                <a:t> =  1 </a:t>
              </a:r>
            </a:p>
          </p:txBody>
        </p:sp>
        <p:sp>
          <p:nvSpPr>
            <p:cNvPr id="489480" name="AutoShape 8"/>
            <p:cNvSpPr>
              <a:spLocks noChangeArrowheads="1"/>
            </p:cNvSpPr>
            <p:nvPr/>
          </p:nvSpPr>
          <p:spPr bwMode="auto">
            <a:xfrm>
              <a:off x="528" y="1968"/>
              <a:ext cx="240" cy="288"/>
            </a:xfrm>
            <a:prstGeom prst="star5">
              <a:avLst/>
            </a:prstGeom>
            <a:solidFill>
              <a:srgbClr val="FF3300"/>
            </a:solidFill>
            <a:ln w="9525">
              <a:solidFill>
                <a:srgbClr val="FF33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nvGrpSpPr>
          <p:cNvPr id="3" name="Group 26"/>
          <p:cNvGrpSpPr>
            <a:grpSpLocks/>
          </p:cNvGrpSpPr>
          <p:nvPr/>
        </p:nvGrpSpPr>
        <p:grpSpPr bwMode="auto">
          <a:xfrm>
            <a:off x="784225" y="4316413"/>
            <a:ext cx="5313363" cy="2014537"/>
            <a:chOff x="494" y="2719"/>
            <a:chExt cx="3347" cy="1269"/>
          </a:xfrm>
        </p:grpSpPr>
        <p:sp>
          <p:nvSpPr>
            <p:cNvPr id="489496" name="Rectangle 24"/>
            <p:cNvSpPr>
              <a:spLocks noChangeArrowheads="1"/>
            </p:cNvSpPr>
            <p:nvPr/>
          </p:nvSpPr>
          <p:spPr bwMode="auto">
            <a:xfrm>
              <a:off x="494" y="2719"/>
              <a:ext cx="3347" cy="1269"/>
            </a:xfrm>
            <a:prstGeom prst="rect">
              <a:avLst/>
            </a:prstGeom>
            <a:noFill/>
            <a:ln w="38100" cap="sq">
              <a:noFill/>
              <a:miter lim="800000"/>
              <a:headEnd/>
              <a:tailEnd/>
            </a:ln>
            <a:effectLst/>
          </p:spPr>
          <p:txBody>
            <a:bodyPr anchor="ctr">
              <a:spAutoFit/>
            </a:bodyPr>
            <a:lstStyle/>
            <a:p>
              <a:pPr>
                <a:lnSpc>
                  <a:spcPct val="110000"/>
                </a:lnSpc>
                <a:spcBef>
                  <a:spcPct val="10000"/>
                </a:spcBef>
                <a:defRPr/>
              </a:pPr>
              <a:r>
                <a:rPr lang="zh-CN" altLang="en-US" sz="2800" b="1">
                  <a:latin typeface="Times New Roman" panose="02020603050405020304" pitchFamily="18" charset="0"/>
                  <a:cs typeface="Times New Roman" panose="02020603050405020304" pitchFamily="18" charset="0"/>
                </a:rPr>
                <a:t>对应于</a:t>
              </a:r>
              <a:r>
                <a:rPr lang="en-US" altLang="zh-CN" sz="2800" b="1" i="1">
                  <a:solidFill>
                    <a:srgbClr val="CC0000"/>
                  </a:solidFill>
                  <a:latin typeface="Times New Roman" panose="02020603050405020304" pitchFamily="18" charset="0"/>
                  <a:cs typeface="Times New Roman" panose="02020603050405020304" pitchFamily="18" charset="0"/>
                </a:rPr>
                <a:t>Y </a:t>
              </a:r>
              <a:r>
                <a:rPr lang="en-US" altLang="zh-CN" sz="2800" b="1">
                  <a:solidFill>
                    <a:srgbClr val="CC0000"/>
                  </a:solidFill>
                  <a:latin typeface="Times New Roman" panose="02020603050405020304" pitchFamily="18" charset="0"/>
                  <a:cs typeface="Times New Roman" panose="02020603050405020304" pitchFamily="18" charset="0"/>
                </a:rPr>
                <a:t>= 1, </a:t>
              </a:r>
              <a:r>
                <a:rPr lang="zh-CN" altLang="en-US" sz="2800" b="1">
                  <a:solidFill>
                    <a:srgbClr val="000099"/>
                  </a:solidFill>
                  <a:latin typeface="Times New Roman" panose="02020603050405020304" pitchFamily="18" charset="0"/>
                  <a:cs typeface="Times New Roman" panose="02020603050405020304" pitchFamily="18" charset="0"/>
                </a:rPr>
                <a:t>若输入变量为</a:t>
              </a:r>
              <a:r>
                <a:rPr lang="zh-CN" altLang="en-US" sz="2800" b="1">
                  <a:solidFill>
                    <a:srgbClr val="FF3300"/>
                  </a:solidFill>
                  <a:latin typeface="Times New Roman" panose="02020603050405020304" pitchFamily="18" charset="0"/>
                  <a:cs typeface="Times New Roman" panose="02020603050405020304" pitchFamily="18" charset="0"/>
                </a:rPr>
                <a:t> </a:t>
              </a:r>
              <a:r>
                <a:rPr lang="en-US" altLang="zh-CN" sz="2800" b="1">
                  <a:solidFill>
                    <a:srgbClr val="FF3300"/>
                  </a:solidFill>
                  <a:latin typeface="Times New Roman" panose="02020603050405020304" pitchFamily="18" charset="0"/>
                  <a:cs typeface="Times New Roman" panose="02020603050405020304" pitchFamily="18" charset="0"/>
                </a:rPr>
                <a:t>1 </a:t>
              </a:r>
              <a:r>
                <a:rPr lang="zh-CN" altLang="en-US" sz="2800" b="1">
                  <a:solidFill>
                    <a:srgbClr val="006600"/>
                  </a:solidFill>
                  <a:latin typeface="Times New Roman" panose="02020603050405020304" pitchFamily="18" charset="0"/>
                  <a:cs typeface="Times New Roman" panose="02020603050405020304" pitchFamily="18" charset="0"/>
                </a:rPr>
                <a:t>，</a:t>
              </a:r>
              <a:r>
                <a:rPr lang="zh-CN" altLang="en-US" sz="2800" b="1">
                  <a:solidFill>
                    <a:srgbClr val="000099"/>
                  </a:solidFill>
                  <a:latin typeface="Times New Roman" panose="02020603050405020304" pitchFamily="18" charset="0"/>
                  <a:cs typeface="Times New Roman" panose="02020603050405020304" pitchFamily="18" charset="0"/>
                </a:rPr>
                <a:t>则取输入变量本身 </a:t>
              </a:r>
              <a:r>
                <a:rPr lang="en-US" altLang="zh-CN" sz="2800" b="1">
                  <a:solidFill>
                    <a:srgbClr val="000099"/>
                  </a:solidFill>
                  <a:latin typeface="Times New Roman" panose="02020603050405020304" pitchFamily="18" charset="0"/>
                  <a:cs typeface="Times New Roman" panose="02020603050405020304" pitchFamily="18" charset="0"/>
                </a:rPr>
                <a:t>(</a:t>
              </a:r>
              <a:r>
                <a:rPr lang="zh-CN" altLang="en-US" sz="2800" b="1">
                  <a:solidFill>
                    <a:srgbClr val="000099"/>
                  </a:solidFill>
                  <a:latin typeface="Times New Roman" panose="02020603050405020304" pitchFamily="18" charset="0"/>
                  <a:cs typeface="Times New Roman" panose="02020603050405020304" pitchFamily="18" charset="0"/>
                </a:rPr>
                <a:t>如 </a:t>
              </a:r>
              <a:r>
                <a:rPr lang="en-US" altLang="zh-CN" sz="2800" b="1" i="1">
                  <a:solidFill>
                    <a:srgbClr val="000099"/>
                  </a:solidFill>
                  <a:latin typeface="Times New Roman" panose="02020603050405020304" pitchFamily="18" charset="0"/>
                  <a:cs typeface="Times New Roman" panose="02020603050405020304" pitchFamily="18" charset="0"/>
                </a:rPr>
                <a:t>A </a:t>
              </a:r>
              <a:r>
                <a:rPr lang="en-US" altLang="zh-CN" sz="2800" b="1">
                  <a:solidFill>
                    <a:srgbClr val="000099"/>
                  </a:solidFill>
                  <a:latin typeface="Times New Roman" panose="02020603050405020304" pitchFamily="18" charset="0"/>
                  <a:cs typeface="Times New Roman" panose="02020603050405020304" pitchFamily="18" charset="0"/>
                </a:rPr>
                <a:t>)</a:t>
              </a:r>
              <a:r>
                <a:rPr lang="zh-CN" altLang="en-US" sz="2800" b="1">
                  <a:solidFill>
                    <a:srgbClr val="000099"/>
                  </a:solidFill>
                  <a:latin typeface="Times New Roman" panose="02020603050405020304" pitchFamily="18" charset="0"/>
                  <a:cs typeface="Times New Roman" panose="02020603050405020304" pitchFamily="18" charset="0"/>
                </a:rPr>
                <a:t>；</a:t>
              </a:r>
              <a:r>
                <a:rPr lang="zh-CN" altLang="en-US" sz="2800" b="1">
                  <a:solidFill>
                    <a:srgbClr val="006600"/>
                  </a:solidFill>
                  <a:latin typeface="Times New Roman" panose="02020603050405020304" pitchFamily="18" charset="0"/>
                  <a:cs typeface="Times New Roman" panose="02020603050405020304" pitchFamily="18" charset="0"/>
                </a:rPr>
                <a:t>若</a:t>
              </a:r>
            </a:p>
            <a:p>
              <a:pPr>
                <a:lnSpc>
                  <a:spcPct val="110000"/>
                </a:lnSpc>
                <a:spcBef>
                  <a:spcPct val="10000"/>
                </a:spcBef>
                <a:defRPr/>
              </a:pPr>
              <a:r>
                <a:rPr lang="zh-CN" altLang="en-US" sz="2800" b="1">
                  <a:solidFill>
                    <a:srgbClr val="006600"/>
                  </a:solidFill>
                  <a:latin typeface="Times New Roman" panose="02020603050405020304" pitchFamily="18" charset="0"/>
                  <a:cs typeface="Times New Roman" panose="02020603050405020304" pitchFamily="18" charset="0"/>
                </a:rPr>
                <a:t>输入变量为</a:t>
              </a:r>
              <a:r>
                <a:rPr lang="zh-CN" altLang="en-US" sz="2800" b="1">
                  <a:solidFill>
                    <a:srgbClr val="FF3300"/>
                  </a:solidFill>
                  <a:latin typeface="Times New Roman" panose="02020603050405020304" pitchFamily="18" charset="0"/>
                  <a:cs typeface="Times New Roman" panose="02020603050405020304" pitchFamily="18" charset="0"/>
                </a:rPr>
                <a:t> </a:t>
              </a:r>
              <a:r>
                <a:rPr lang="en-US" altLang="zh-CN" sz="2800" b="1">
                  <a:solidFill>
                    <a:srgbClr val="FF3300"/>
                  </a:solidFill>
                  <a:latin typeface="Times New Roman" panose="02020603050405020304" pitchFamily="18" charset="0"/>
                  <a:cs typeface="Times New Roman" panose="02020603050405020304" pitchFamily="18" charset="0"/>
                </a:rPr>
                <a:t>0 </a:t>
              </a:r>
              <a:r>
                <a:rPr lang="zh-CN" altLang="en-US" sz="2800" b="1">
                  <a:solidFill>
                    <a:srgbClr val="006600"/>
                  </a:solidFill>
                  <a:latin typeface="Times New Roman" panose="02020603050405020304" pitchFamily="18" charset="0"/>
                  <a:cs typeface="Times New Roman" panose="02020603050405020304" pitchFamily="18" charset="0"/>
                </a:rPr>
                <a:t>则取其反变量</a:t>
              </a:r>
              <a:r>
                <a:rPr lang="en-US" altLang="zh-CN" sz="2800" b="1">
                  <a:solidFill>
                    <a:srgbClr val="006600"/>
                  </a:solidFill>
                  <a:latin typeface="Times New Roman" panose="02020603050405020304" pitchFamily="18" charset="0"/>
                  <a:cs typeface="Times New Roman" panose="02020603050405020304" pitchFamily="18" charset="0"/>
                </a:rPr>
                <a:t>(</a:t>
              </a:r>
              <a:r>
                <a:rPr lang="zh-CN" altLang="en-US" sz="2800" b="1">
                  <a:solidFill>
                    <a:srgbClr val="006600"/>
                  </a:solidFill>
                  <a:latin typeface="Times New Roman" panose="02020603050405020304" pitchFamily="18" charset="0"/>
                  <a:cs typeface="Times New Roman" panose="02020603050405020304" pitchFamily="18" charset="0"/>
                </a:rPr>
                <a:t>如 </a:t>
              </a:r>
              <a:r>
                <a:rPr lang="en-US" altLang="zh-CN" sz="2800" b="1" i="1">
                  <a:solidFill>
                    <a:srgbClr val="006600"/>
                  </a:solidFill>
                  <a:latin typeface="Times New Roman" panose="02020603050405020304" pitchFamily="18" charset="0"/>
                  <a:cs typeface="Times New Roman" panose="02020603050405020304" pitchFamily="18" charset="0"/>
                </a:rPr>
                <a:t>A</a:t>
              </a:r>
              <a:r>
                <a:rPr lang="en-US" altLang="zh-CN" sz="2800" b="1">
                  <a:solidFill>
                    <a:srgbClr val="006600"/>
                  </a:solidFill>
                  <a:latin typeface="Times New Roman" panose="02020603050405020304" pitchFamily="18" charset="0"/>
                  <a:cs typeface="Times New Roman" panose="02020603050405020304" pitchFamily="18" charset="0"/>
                </a:rPr>
                <a:t> )</a:t>
              </a:r>
              <a:r>
                <a:rPr lang="zh-CN" altLang="en-US" sz="2800" b="1">
                  <a:solidFill>
                    <a:srgbClr val="006600"/>
                  </a:solidFill>
                  <a:latin typeface="Times New Roman" panose="02020603050405020304" pitchFamily="18" charset="0"/>
                  <a:cs typeface="Times New Roman" panose="02020603050405020304" pitchFamily="18" charset="0"/>
                </a:rPr>
                <a:t>。</a:t>
              </a:r>
            </a:p>
          </p:txBody>
        </p:sp>
        <p:sp>
          <p:nvSpPr>
            <p:cNvPr id="489497" name="Line 25"/>
            <p:cNvSpPr>
              <a:spLocks noChangeShapeType="1"/>
            </p:cNvSpPr>
            <p:nvPr/>
          </p:nvSpPr>
          <p:spPr bwMode="auto">
            <a:xfrm>
              <a:off x="574" y="3720"/>
              <a:ext cx="144" cy="0"/>
            </a:xfrm>
            <a:prstGeom prst="line">
              <a:avLst/>
            </a:prstGeom>
            <a:noFill/>
            <a:ln w="28575">
              <a:solidFill>
                <a:srgbClr val="004E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pic>
        <p:nvPicPr>
          <p:cNvPr id="27" name="Picture 26" descr="C:\Users\Administrator\Desktop\图片20.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29250" y="2286000"/>
            <a:ext cx="3213100" cy="369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18031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89475"/>
                                        </p:tgtEl>
                                        <p:attrNameLst>
                                          <p:attrName>style.visibility</p:attrName>
                                        </p:attrNameLst>
                                      </p:cBhvr>
                                      <p:to>
                                        <p:strVal val="visible"/>
                                      </p:to>
                                    </p:set>
                                    <p:animEffect transition="in" filter="wipe(left)">
                                      <p:cBhvr>
                                        <p:cTn id="7" dur="500"/>
                                        <p:tgtEl>
                                          <p:spTgt spid="48947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89476"/>
                                        </p:tgtEl>
                                        <p:attrNameLst>
                                          <p:attrName>style.visibility</p:attrName>
                                        </p:attrNameLst>
                                      </p:cBhvr>
                                      <p:to>
                                        <p:strVal val="visible"/>
                                      </p:to>
                                    </p:set>
                                    <p:animEffect transition="in" filter="wipe(left)">
                                      <p:cBhvr>
                                        <p:cTn id="17" dur="500"/>
                                        <p:tgtEl>
                                          <p:spTgt spid="48947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89477"/>
                                        </p:tgtEl>
                                        <p:attrNameLst>
                                          <p:attrName>style.visibility</p:attrName>
                                        </p:attrNameLst>
                                      </p:cBhvr>
                                      <p:to>
                                        <p:strVal val="visible"/>
                                      </p:to>
                                    </p:set>
                                    <p:animEffect transition="in" filter="wipe(left)">
                                      <p:cBhvr>
                                        <p:cTn id="22" dur="500"/>
                                        <p:tgtEl>
                                          <p:spTgt spid="48947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475" grpId="0" autoUpdateAnimBg="0"/>
      <p:bldP spid="489476" grpId="0" autoUpdateAnimBg="0"/>
      <p:bldP spid="489477" grpId="0"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0498" name="Object 2"/>
          <p:cNvGraphicFramePr>
            <a:graphicFrameLocks noChangeAspect="1"/>
          </p:cNvGraphicFramePr>
          <p:nvPr>
            <p:extLst/>
          </p:nvPr>
        </p:nvGraphicFramePr>
        <p:xfrm>
          <a:off x="498475" y="1513108"/>
          <a:ext cx="4648200" cy="560387"/>
        </p:xfrm>
        <a:graphic>
          <a:graphicData uri="http://schemas.openxmlformats.org/presentationml/2006/ole">
            <mc:AlternateContent xmlns:mc="http://schemas.openxmlformats.org/markup-compatibility/2006">
              <mc:Choice xmlns:v="urn:schemas-microsoft-com:vml" Requires="v">
                <p:oleObj spid="_x0000_s23575" name="Equation" r:id="rId3" imgW="2184120" imgH="241200" progId="Equation.3">
                  <p:embed/>
                </p:oleObj>
              </mc:Choice>
              <mc:Fallback>
                <p:oleObj name="Equation" r:id="rId3" imgW="2184120" imgH="24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475" y="1513108"/>
                        <a:ext cx="4648200" cy="560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0499" name="Rectangle 3"/>
          <p:cNvSpPr>
            <a:spLocks noChangeArrowheads="1"/>
          </p:cNvSpPr>
          <p:nvPr/>
        </p:nvSpPr>
        <p:spPr bwMode="auto">
          <a:xfrm>
            <a:off x="365125" y="5237383"/>
            <a:ext cx="5921375" cy="523875"/>
          </a:xfrm>
          <a:prstGeom prst="rect">
            <a:avLst/>
          </a:prstGeom>
          <a:noFill/>
          <a:ln w="9525">
            <a:noFill/>
            <a:miter lim="800000"/>
            <a:headEnd/>
            <a:tailEnd/>
          </a:ln>
          <a:effectLst/>
        </p:spPr>
        <p:txBody>
          <a:bodyPr>
            <a:spAutoFit/>
          </a:bodyPr>
          <a:lstStyle/>
          <a:p>
            <a:pPr>
              <a:spcBef>
                <a:spcPct val="50000"/>
              </a:spcBef>
              <a:defRPr/>
            </a:pPr>
            <a:r>
              <a:rPr lang="en-US" altLang="zh-CN" sz="2800" b="1" dirty="0">
                <a:solidFill>
                  <a:srgbClr val="003300"/>
                </a:solidFill>
                <a:latin typeface="Times New Roman" panose="02020603050405020304" pitchFamily="18" charset="0"/>
                <a:cs typeface="Times New Roman" panose="02020603050405020304" pitchFamily="18" charset="0"/>
              </a:rPr>
              <a:t>(3) </a:t>
            </a:r>
            <a:r>
              <a:rPr lang="zh-CN" altLang="en-US" sz="2800" b="1" dirty="0">
                <a:solidFill>
                  <a:srgbClr val="003300"/>
                </a:solidFill>
                <a:latin typeface="Times New Roman" panose="02020603050405020304" pitchFamily="18" charset="0"/>
                <a:cs typeface="Times New Roman" panose="02020603050405020304" pitchFamily="18" charset="0"/>
              </a:rPr>
              <a:t>用“与非”门构成逻辑电路</a:t>
            </a:r>
          </a:p>
        </p:txBody>
      </p:sp>
      <p:sp>
        <p:nvSpPr>
          <p:cNvPr id="490500" name="Rectangle 4" descr="40%"/>
          <p:cNvSpPr>
            <a:spLocks noChangeArrowheads="1"/>
          </p:cNvSpPr>
          <p:nvPr/>
        </p:nvSpPr>
        <p:spPr bwMode="auto">
          <a:xfrm>
            <a:off x="438150" y="451285"/>
            <a:ext cx="7777163" cy="566309"/>
          </a:xfrm>
          <a:prstGeom prst="rect">
            <a:avLst/>
          </a:prstGeom>
          <a:pattFill prst="pct40">
            <a:fgClr>
              <a:srgbClr val="FFCCCC"/>
            </a:fgClr>
            <a:bgClr>
              <a:srgbClr val="FFFFFF"/>
            </a:bgClr>
          </a:pattFill>
          <a:ln w="38100" cap="sq">
            <a:noFill/>
            <a:miter lim="800000"/>
            <a:headEnd/>
            <a:tailEnd/>
          </a:ln>
          <a:effectLst/>
        </p:spPr>
        <p:txBody>
          <a:bodyPr anchor="ctr">
            <a:spAutoFit/>
          </a:bodyPr>
          <a:lstStyle/>
          <a:p>
            <a:pPr>
              <a:lnSpc>
                <a:spcPct val="110000"/>
              </a:lnSpc>
              <a:defRPr/>
            </a:pPr>
            <a:r>
              <a:rPr lang="zh-CN" altLang="en-US" sz="2800" b="1" dirty="0">
                <a:solidFill>
                  <a:srgbClr val="000099"/>
                </a:solidFill>
                <a:latin typeface="Times New Roman" panose="02020603050405020304" pitchFamily="18" charset="0"/>
                <a:cs typeface="Times New Roman" panose="02020603050405020304" pitchFamily="18" charset="0"/>
              </a:rPr>
              <a:t>在一种组合中，各输入变量之间是“与”关系</a:t>
            </a:r>
          </a:p>
        </p:txBody>
      </p:sp>
      <p:sp>
        <p:nvSpPr>
          <p:cNvPr id="490501" name="Rectangle 5" descr="40%"/>
          <p:cNvSpPr>
            <a:spLocks noChangeArrowheads="1"/>
          </p:cNvSpPr>
          <p:nvPr/>
        </p:nvSpPr>
        <p:spPr bwMode="auto">
          <a:xfrm>
            <a:off x="457200" y="1013045"/>
            <a:ext cx="4686300" cy="523875"/>
          </a:xfrm>
          <a:prstGeom prst="rect">
            <a:avLst/>
          </a:prstGeom>
          <a:pattFill prst="pct40">
            <a:fgClr>
              <a:srgbClr val="00FF00"/>
            </a:fgClr>
            <a:bgClr>
              <a:srgbClr val="FFFFFF"/>
            </a:bgClr>
          </a:pattFill>
          <a:ln w="38100" cap="sq">
            <a:noFill/>
            <a:miter lim="800000"/>
            <a:headEnd/>
            <a:tailEnd/>
          </a:ln>
          <a:effectLst/>
        </p:spPr>
        <p:txBody>
          <a:bodyPr anchor="ctr">
            <a:spAutoFit/>
          </a:bodyPr>
          <a:lstStyle/>
          <a:p>
            <a:pPr>
              <a:spcBef>
                <a:spcPct val="10000"/>
              </a:spcBef>
              <a:defRPr/>
            </a:pPr>
            <a:r>
              <a:rPr lang="zh-CN" altLang="en-US" sz="2800" b="1" dirty="0">
                <a:solidFill>
                  <a:srgbClr val="000099"/>
                </a:solidFill>
                <a:latin typeface="Times New Roman" panose="02020603050405020304" pitchFamily="18" charset="0"/>
                <a:cs typeface="Times New Roman" panose="02020603050405020304" pitchFamily="18" charset="0"/>
              </a:rPr>
              <a:t>各组合之间是“或”关系</a:t>
            </a:r>
            <a:endParaRPr lang="zh-CN" altLang="en-US" sz="2800" b="1" dirty="0">
              <a:solidFill>
                <a:schemeClr val="accent2"/>
              </a:solidFill>
              <a:latin typeface="Times New Roman" panose="02020603050405020304" pitchFamily="18" charset="0"/>
              <a:cs typeface="Times New Roman" panose="02020603050405020304" pitchFamily="18" charset="0"/>
            </a:endParaRPr>
          </a:p>
        </p:txBody>
      </p:sp>
      <p:graphicFrame>
        <p:nvGraphicFramePr>
          <p:cNvPr id="490516" name="Object 20"/>
          <p:cNvGraphicFramePr>
            <a:graphicFrameLocks noChangeAspect="1"/>
          </p:cNvGraphicFramePr>
          <p:nvPr>
            <p:extLst/>
          </p:nvPr>
        </p:nvGraphicFramePr>
        <p:xfrm>
          <a:off x="479425" y="4213445"/>
          <a:ext cx="3019425" cy="533400"/>
        </p:xfrm>
        <a:graphic>
          <a:graphicData uri="http://schemas.openxmlformats.org/presentationml/2006/ole">
            <mc:AlternateContent xmlns:mc="http://schemas.openxmlformats.org/markup-compatibility/2006">
              <mc:Choice xmlns:v="urn:schemas-microsoft-com:vml" Requires="v">
                <p:oleObj spid="_x0000_s23576" name="Equation" r:id="rId5" imgW="1257120" imgH="203040" progId="Equation.3">
                  <p:embed/>
                </p:oleObj>
              </mc:Choice>
              <mc:Fallback>
                <p:oleObj name="Equation" r:id="rId5" imgW="1257120" imgH="203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9425" y="4213445"/>
                        <a:ext cx="301942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0517" name="Object 21"/>
          <p:cNvGraphicFramePr>
            <a:graphicFrameLocks noChangeAspect="1"/>
          </p:cNvGraphicFramePr>
          <p:nvPr>
            <p:extLst/>
          </p:nvPr>
        </p:nvGraphicFramePr>
        <p:xfrm>
          <a:off x="479425" y="5794595"/>
          <a:ext cx="3019425" cy="700088"/>
        </p:xfrm>
        <a:graphic>
          <a:graphicData uri="http://schemas.openxmlformats.org/presentationml/2006/ole">
            <mc:AlternateContent xmlns:mc="http://schemas.openxmlformats.org/markup-compatibility/2006">
              <mc:Choice xmlns:v="urn:schemas-microsoft-com:vml" Requires="v">
                <p:oleObj spid="_x0000_s23577" name="Equation" r:id="rId7" imgW="1257120" imgH="266400" progId="Equation.3">
                  <p:embed/>
                </p:oleObj>
              </mc:Choice>
              <mc:Fallback>
                <p:oleObj name="Equation" r:id="rId7" imgW="1257120" imgH="2664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9425" y="5794595"/>
                        <a:ext cx="3019425" cy="700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0518" name="Object 22"/>
          <p:cNvGraphicFramePr>
            <a:graphicFrameLocks noChangeAspect="1"/>
          </p:cNvGraphicFramePr>
          <p:nvPr>
            <p:extLst/>
          </p:nvPr>
        </p:nvGraphicFramePr>
        <p:xfrm>
          <a:off x="3455988" y="5799358"/>
          <a:ext cx="2230437" cy="682625"/>
        </p:xfrm>
        <a:graphic>
          <a:graphicData uri="http://schemas.openxmlformats.org/presentationml/2006/ole">
            <mc:AlternateContent xmlns:mc="http://schemas.openxmlformats.org/markup-compatibility/2006">
              <mc:Choice xmlns:v="urn:schemas-microsoft-com:vml" Requires="v">
                <p:oleObj spid="_x0000_s23578" name="Equation" r:id="rId9" imgW="952200" imgH="266400" progId="Equation.3">
                  <p:embed/>
                </p:oleObj>
              </mc:Choice>
              <mc:Fallback>
                <p:oleObj name="Equation" r:id="rId9" imgW="952200" imgH="2664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55988" y="5799358"/>
                        <a:ext cx="2230437" cy="682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0519" name="Object 23"/>
          <p:cNvGraphicFramePr>
            <a:graphicFrameLocks noChangeAspect="1"/>
          </p:cNvGraphicFramePr>
          <p:nvPr>
            <p:extLst/>
          </p:nvPr>
        </p:nvGraphicFramePr>
        <p:xfrm>
          <a:off x="836613" y="4708745"/>
          <a:ext cx="2287587" cy="519113"/>
        </p:xfrm>
        <a:graphic>
          <a:graphicData uri="http://schemas.openxmlformats.org/presentationml/2006/ole">
            <mc:AlternateContent xmlns:mc="http://schemas.openxmlformats.org/markup-compatibility/2006">
              <mc:Choice xmlns:v="urn:schemas-microsoft-com:vml" Requires="v">
                <p:oleObj spid="_x0000_s23579" name="Equation" r:id="rId11" imgW="1143000" imgH="203040" progId="Equation.3">
                  <p:embed/>
                </p:oleObj>
              </mc:Choice>
              <mc:Fallback>
                <p:oleObj name="Equation" r:id="rId11" imgW="1143000" imgH="2030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6613" y="4708745"/>
                        <a:ext cx="22875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0520" name="Object 24"/>
          <p:cNvGraphicFramePr>
            <a:graphicFrameLocks noChangeAspect="1"/>
          </p:cNvGraphicFramePr>
          <p:nvPr>
            <p:extLst/>
          </p:nvPr>
        </p:nvGraphicFramePr>
        <p:xfrm>
          <a:off x="771525" y="2060795"/>
          <a:ext cx="4403725" cy="1060450"/>
        </p:xfrm>
        <a:graphic>
          <a:graphicData uri="http://schemas.openxmlformats.org/presentationml/2006/ole">
            <mc:AlternateContent xmlns:mc="http://schemas.openxmlformats.org/markup-compatibility/2006">
              <mc:Choice xmlns:v="urn:schemas-microsoft-com:vml" Requires="v">
                <p:oleObj spid="_x0000_s23580" name="Equation" r:id="rId13" imgW="2070000" imgH="457200" progId="Equation.3">
                  <p:embed/>
                </p:oleObj>
              </mc:Choice>
              <mc:Fallback>
                <p:oleObj name="Equation" r:id="rId13" imgW="2070000" imgH="4572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1525" y="2060795"/>
                        <a:ext cx="4403725" cy="1060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0521" name="Object 25"/>
          <p:cNvGraphicFramePr>
            <a:graphicFrameLocks noChangeAspect="1"/>
          </p:cNvGraphicFramePr>
          <p:nvPr>
            <p:extLst/>
          </p:nvPr>
        </p:nvGraphicFramePr>
        <p:xfrm>
          <a:off x="774700" y="3070445"/>
          <a:ext cx="4781550" cy="1089025"/>
        </p:xfrm>
        <a:graphic>
          <a:graphicData uri="http://schemas.openxmlformats.org/presentationml/2006/ole">
            <mc:AlternateContent xmlns:mc="http://schemas.openxmlformats.org/markup-compatibility/2006">
              <mc:Choice xmlns:v="urn:schemas-microsoft-com:vml" Requires="v">
                <p:oleObj spid="_x0000_s23581" name="Equation" r:id="rId15" imgW="2247840" imgH="469800" progId="Equation.3">
                  <p:embed/>
                </p:oleObj>
              </mc:Choice>
              <mc:Fallback>
                <p:oleObj name="Equation" r:id="rId15" imgW="2247840" imgH="4698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4700" y="3070445"/>
                        <a:ext cx="4781550" cy="1089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26"/>
          <p:cNvGrpSpPr>
            <a:grpSpLocks/>
          </p:cNvGrpSpPr>
          <p:nvPr/>
        </p:nvGrpSpPr>
        <p:grpSpPr bwMode="auto">
          <a:xfrm>
            <a:off x="5508625" y="4534120"/>
            <a:ext cx="3352800" cy="1820863"/>
            <a:chOff x="1152" y="1616"/>
            <a:chExt cx="2112" cy="1147"/>
          </a:xfrm>
        </p:grpSpPr>
        <p:sp>
          <p:nvSpPr>
            <p:cNvPr id="490523" name="Line 27"/>
            <p:cNvSpPr>
              <a:spLocks noChangeShapeType="1"/>
            </p:cNvSpPr>
            <p:nvPr/>
          </p:nvSpPr>
          <p:spPr bwMode="auto">
            <a:xfrm flipH="1" flipV="1">
              <a:off x="1296" y="1754"/>
              <a:ext cx="240" cy="240"/>
            </a:xfrm>
            <a:prstGeom prst="line">
              <a:avLst/>
            </a:prstGeom>
            <a:noFill/>
            <a:ln w="28575">
              <a:solidFill>
                <a:srgbClr val="00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25618" name="Text Box 28"/>
            <p:cNvSpPr txBox="1">
              <a:spLocks noChangeArrowheads="1"/>
            </p:cNvSpPr>
            <p:nvPr/>
          </p:nvSpPr>
          <p:spPr bwMode="auto">
            <a:xfrm>
              <a:off x="1152" y="1760"/>
              <a:ext cx="336"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zh-CN" b="1" i="1">
                  <a:latin typeface="Times New Roman" panose="02020603050405020304" pitchFamily="18" charset="0"/>
                  <a:cs typeface="Times New Roman" panose="02020603050405020304" pitchFamily="18" charset="0"/>
                </a:rPr>
                <a:t>A</a:t>
              </a:r>
              <a:endParaRPr lang="en-US" altLang="zh-CN" sz="2800" b="1">
                <a:latin typeface="Times New Roman" panose="02020603050405020304" pitchFamily="18" charset="0"/>
                <a:cs typeface="Times New Roman" panose="02020603050405020304" pitchFamily="18" charset="0"/>
              </a:endParaRPr>
            </a:p>
          </p:txBody>
        </p:sp>
        <p:sp>
          <p:nvSpPr>
            <p:cNvPr id="25619" name="Text Box 29"/>
            <p:cNvSpPr txBox="1">
              <a:spLocks noChangeArrowheads="1"/>
            </p:cNvSpPr>
            <p:nvPr/>
          </p:nvSpPr>
          <p:spPr bwMode="auto">
            <a:xfrm>
              <a:off x="1296" y="1616"/>
              <a:ext cx="432"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zh-CN" b="1" i="1">
                  <a:latin typeface="Times New Roman" panose="02020603050405020304" pitchFamily="18" charset="0"/>
                  <a:cs typeface="Times New Roman" panose="02020603050405020304" pitchFamily="18" charset="0"/>
                </a:rPr>
                <a:t>BC</a:t>
              </a:r>
              <a:endParaRPr lang="en-US" altLang="zh-CN" sz="2800" b="1" i="1">
                <a:latin typeface="Times New Roman" panose="02020603050405020304" pitchFamily="18" charset="0"/>
                <a:cs typeface="Times New Roman" panose="02020603050405020304" pitchFamily="18" charset="0"/>
              </a:endParaRPr>
            </a:p>
          </p:txBody>
        </p:sp>
        <p:sp>
          <p:nvSpPr>
            <p:cNvPr id="490526" name="Rectangle 30"/>
            <p:cNvSpPr>
              <a:spLocks noChangeArrowheads="1"/>
            </p:cNvSpPr>
            <p:nvPr/>
          </p:nvSpPr>
          <p:spPr bwMode="auto">
            <a:xfrm>
              <a:off x="1536" y="1995"/>
              <a:ext cx="864" cy="768"/>
            </a:xfrm>
            <a:prstGeom prst="rect">
              <a:avLst/>
            </a:prstGeom>
            <a:noFill/>
            <a:ln w="28575">
              <a:solidFill>
                <a:srgbClr val="0000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90527" name="Line 31"/>
            <p:cNvSpPr>
              <a:spLocks noChangeShapeType="1"/>
            </p:cNvSpPr>
            <p:nvPr/>
          </p:nvSpPr>
          <p:spPr bwMode="auto">
            <a:xfrm>
              <a:off x="1536" y="2379"/>
              <a:ext cx="864" cy="0"/>
            </a:xfrm>
            <a:prstGeom prst="line">
              <a:avLst/>
            </a:prstGeom>
            <a:noFill/>
            <a:ln w="28575">
              <a:solidFill>
                <a:srgbClr val="00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90528" name="Line 32"/>
            <p:cNvSpPr>
              <a:spLocks noChangeShapeType="1"/>
            </p:cNvSpPr>
            <p:nvPr/>
          </p:nvSpPr>
          <p:spPr bwMode="auto">
            <a:xfrm>
              <a:off x="1968" y="1995"/>
              <a:ext cx="0" cy="768"/>
            </a:xfrm>
            <a:prstGeom prst="line">
              <a:avLst/>
            </a:prstGeom>
            <a:noFill/>
            <a:ln w="28575">
              <a:solidFill>
                <a:srgbClr val="00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25623" name="Text Box 33"/>
            <p:cNvSpPr txBox="1">
              <a:spLocks noChangeArrowheads="1"/>
            </p:cNvSpPr>
            <p:nvPr/>
          </p:nvSpPr>
          <p:spPr bwMode="auto">
            <a:xfrm>
              <a:off x="1536" y="1760"/>
              <a:ext cx="432"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en-US" b="1">
                  <a:latin typeface="Times New Roman" panose="02020603050405020304" pitchFamily="18" charset="0"/>
                  <a:cs typeface="Times New Roman" panose="02020603050405020304" pitchFamily="18" charset="0"/>
                </a:rPr>
                <a:t>00</a:t>
              </a:r>
              <a:endParaRPr lang="en-US" altLang="zh-CN" b="1">
                <a:latin typeface="Times New Roman" panose="02020603050405020304" pitchFamily="18" charset="0"/>
                <a:cs typeface="Times New Roman" panose="02020603050405020304" pitchFamily="18" charset="0"/>
              </a:endParaRPr>
            </a:p>
          </p:txBody>
        </p:sp>
        <p:sp>
          <p:nvSpPr>
            <p:cNvPr id="25624" name="Text Box 34"/>
            <p:cNvSpPr txBox="1">
              <a:spLocks noChangeArrowheads="1"/>
            </p:cNvSpPr>
            <p:nvPr/>
          </p:nvSpPr>
          <p:spPr bwMode="auto">
            <a:xfrm>
              <a:off x="1248" y="2432"/>
              <a:ext cx="336"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en-US" b="1">
                  <a:latin typeface="Times New Roman" panose="02020603050405020304" pitchFamily="18" charset="0"/>
                  <a:cs typeface="Times New Roman" panose="02020603050405020304" pitchFamily="18" charset="0"/>
                </a:rPr>
                <a:t>1</a:t>
              </a:r>
              <a:endParaRPr lang="en-US" altLang="zh-CN" b="1">
                <a:latin typeface="Times New Roman" panose="02020603050405020304" pitchFamily="18" charset="0"/>
                <a:cs typeface="Times New Roman" panose="02020603050405020304" pitchFamily="18" charset="0"/>
              </a:endParaRPr>
            </a:p>
          </p:txBody>
        </p:sp>
        <p:sp>
          <p:nvSpPr>
            <p:cNvPr id="25625" name="Text Box 35"/>
            <p:cNvSpPr txBox="1">
              <a:spLocks noChangeArrowheads="1"/>
            </p:cNvSpPr>
            <p:nvPr/>
          </p:nvSpPr>
          <p:spPr bwMode="auto">
            <a:xfrm>
              <a:off x="1248" y="2075"/>
              <a:ext cx="336"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en-US" b="1">
                  <a:latin typeface="Times New Roman" panose="02020603050405020304" pitchFamily="18" charset="0"/>
                  <a:cs typeface="Times New Roman" panose="02020603050405020304" pitchFamily="18" charset="0"/>
                </a:rPr>
                <a:t>0</a:t>
              </a:r>
              <a:endParaRPr lang="en-US" altLang="zh-CN" sz="2800" b="1">
                <a:latin typeface="Times New Roman" panose="02020603050405020304" pitchFamily="18" charset="0"/>
                <a:cs typeface="Times New Roman" panose="02020603050405020304" pitchFamily="18" charset="0"/>
              </a:endParaRPr>
            </a:p>
          </p:txBody>
        </p:sp>
        <p:sp>
          <p:nvSpPr>
            <p:cNvPr id="490532" name="Rectangle 36"/>
            <p:cNvSpPr>
              <a:spLocks noChangeArrowheads="1"/>
            </p:cNvSpPr>
            <p:nvPr/>
          </p:nvSpPr>
          <p:spPr bwMode="auto">
            <a:xfrm>
              <a:off x="2400" y="1995"/>
              <a:ext cx="864" cy="768"/>
            </a:xfrm>
            <a:prstGeom prst="rect">
              <a:avLst/>
            </a:prstGeom>
            <a:noFill/>
            <a:ln w="28575">
              <a:solidFill>
                <a:srgbClr val="0000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90533" name="Line 37"/>
            <p:cNvSpPr>
              <a:spLocks noChangeShapeType="1"/>
            </p:cNvSpPr>
            <p:nvPr/>
          </p:nvSpPr>
          <p:spPr bwMode="auto">
            <a:xfrm>
              <a:off x="2400" y="2379"/>
              <a:ext cx="864" cy="0"/>
            </a:xfrm>
            <a:prstGeom prst="line">
              <a:avLst/>
            </a:prstGeom>
            <a:noFill/>
            <a:ln w="28575">
              <a:solidFill>
                <a:srgbClr val="00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90534" name="Line 38"/>
            <p:cNvSpPr>
              <a:spLocks noChangeShapeType="1"/>
            </p:cNvSpPr>
            <p:nvPr/>
          </p:nvSpPr>
          <p:spPr bwMode="auto">
            <a:xfrm>
              <a:off x="2832" y="1995"/>
              <a:ext cx="0" cy="768"/>
            </a:xfrm>
            <a:prstGeom prst="line">
              <a:avLst/>
            </a:prstGeom>
            <a:noFill/>
            <a:ln w="28575">
              <a:solidFill>
                <a:srgbClr val="00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25629" name="Text Box 39"/>
            <p:cNvSpPr txBox="1">
              <a:spLocks noChangeArrowheads="1"/>
            </p:cNvSpPr>
            <p:nvPr/>
          </p:nvSpPr>
          <p:spPr bwMode="auto">
            <a:xfrm>
              <a:off x="1968" y="1739"/>
              <a:ext cx="432"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en-US" b="1">
                  <a:latin typeface="Times New Roman" panose="02020603050405020304" pitchFamily="18" charset="0"/>
                  <a:cs typeface="Times New Roman" panose="02020603050405020304" pitchFamily="18" charset="0"/>
                </a:rPr>
                <a:t>01</a:t>
              </a:r>
              <a:endParaRPr lang="en-US" altLang="zh-CN" b="1">
                <a:latin typeface="Times New Roman" panose="02020603050405020304" pitchFamily="18" charset="0"/>
                <a:cs typeface="Times New Roman" panose="02020603050405020304" pitchFamily="18" charset="0"/>
              </a:endParaRPr>
            </a:p>
          </p:txBody>
        </p:sp>
        <p:sp>
          <p:nvSpPr>
            <p:cNvPr id="25630" name="Text Box 40"/>
            <p:cNvSpPr txBox="1">
              <a:spLocks noChangeArrowheads="1"/>
            </p:cNvSpPr>
            <p:nvPr/>
          </p:nvSpPr>
          <p:spPr bwMode="auto">
            <a:xfrm>
              <a:off x="2400" y="1739"/>
              <a:ext cx="432"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en-US" b="1">
                  <a:latin typeface="Times New Roman" panose="02020603050405020304" pitchFamily="18" charset="0"/>
                  <a:cs typeface="Times New Roman" panose="02020603050405020304" pitchFamily="18" charset="0"/>
                </a:rPr>
                <a:t>11</a:t>
              </a:r>
              <a:endParaRPr lang="en-US" altLang="zh-CN" b="1">
                <a:latin typeface="Times New Roman" panose="02020603050405020304" pitchFamily="18" charset="0"/>
                <a:cs typeface="Times New Roman" panose="02020603050405020304" pitchFamily="18" charset="0"/>
              </a:endParaRPr>
            </a:p>
          </p:txBody>
        </p:sp>
        <p:sp>
          <p:nvSpPr>
            <p:cNvPr id="25631" name="Text Box 41"/>
            <p:cNvSpPr txBox="1">
              <a:spLocks noChangeArrowheads="1"/>
            </p:cNvSpPr>
            <p:nvPr/>
          </p:nvSpPr>
          <p:spPr bwMode="auto">
            <a:xfrm>
              <a:off x="2832" y="1739"/>
              <a:ext cx="432"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en-US" b="1">
                  <a:latin typeface="Times New Roman" panose="02020603050405020304" pitchFamily="18" charset="0"/>
                  <a:cs typeface="Times New Roman" panose="02020603050405020304" pitchFamily="18" charset="0"/>
                </a:rPr>
                <a:t>10</a:t>
              </a:r>
              <a:endParaRPr lang="en-US" altLang="zh-CN" b="1">
                <a:latin typeface="Times New Roman" panose="02020603050405020304" pitchFamily="18" charset="0"/>
                <a:cs typeface="Times New Roman" panose="02020603050405020304" pitchFamily="18" charset="0"/>
              </a:endParaRPr>
            </a:p>
          </p:txBody>
        </p:sp>
        <p:sp>
          <p:nvSpPr>
            <p:cNvPr id="25632" name="Rectangle 42"/>
            <p:cNvSpPr>
              <a:spLocks noChangeArrowheads="1"/>
            </p:cNvSpPr>
            <p:nvPr/>
          </p:nvSpPr>
          <p:spPr bwMode="auto">
            <a:xfrm>
              <a:off x="2507" y="2016"/>
              <a:ext cx="190" cy="250"/>
            </a:xfrm>
            <a:prstGeom prst="rect">
              <a:avLst/>
            </a:prstGeom>
            <a:noFill/>
            <a:ln w="9525">
              <a:noFill/>
              <a:miter lim="800000"/>
              <a:headEnd/>
              <a:tailEnd/>
            </a:ln>
          </p:spPr>
          <p:txBody>
            <a:bodyPr wrap="none">
              <a:spAutoFit/>
            </a:bodyPr>
            <a:lstStyle/>
            <a:p>
              <a:pPr algn="ctr">
                <a:lnSpc>
                  <a:spcPct val="110000"/>
                </a:lnSpc>
                <a:spcBef>
                  <a:spcPct val="10000"/>
                </a:spcBef>
                <a:defRPr/>
              </a:pPr>
              <a:r>
                <a:rPr lang="en-US" altLang="en-US" b="1">
                  <a:latin typeface="Times New Roman" panose="02020603050405020304" pitchFamily="18" charset="0"/>
                  <a:cs typeface="Times New Roman" panose="02020603050405020304" pitchFamily="18" charset="0"/>
                </a:rPr>
                <a:t>1</a:t>
              </a:r>
              <a:endParaRPr lang="en-US" altLang="zh-CN" b="1">
                <a:latin typeface="Times New Roman" panose="02020603050405020304" pitchFamily="18" charset="0"/>
                <a:cs typeface="Times New Roman" panose="02020603050405020304" pitchFamily="18" charset="0"/>
              </a:endParaRPr>
            </a:p>
          </p:txBody>
        </p:sp>
        <p:sp>
          <p:nvSpPr>
            <p:cNvPr id="25633" name="Rectangle 43"/>
            <p:cNvSpPr>
              <a:spLocks noChangeArrowheads="1"/>
            </p:cNvSpPr>
            <p:nvPr/>
          </p:nvSpPr>
          <p:spPr bwMode="auto">
            <a:xfrm>
              <a:off x="2939" y="2400"/>
              <a:ext cx="190" cy="250"/>
            </a:xfrm>
            <a:prstGeom prst="rect">
              <a:avLst/>
            </a:prstGeom>
            <a:noFill/>
            <a:ln w="9525">
              <a:noFill/>
              <a:miter lim="800000"/>
              <a:headEnd/>
              <a:tailEnd/>
            </a:ln>
          </p:spPr>
          <p:txBody>
            <a:bodyPr wrap="none">
              <a:spAutoFit/>
            </a:bodyPr>
            <a:lstStyle/>
            <a:p>
              <a:pPr algn="ctr">
                <a:lnSpc>
                  <a:spcPct val="110000"/>
                </a:lnSpc>
                <a:spcBef>
                  <a:spcPct val="10000"/>
                </a:spcBef>
                <a:defRPr/>
              </a:pPr>
              <a:r>
                <a:rPr lang="en-US" altLang="en-US" b="1">
                  <a:latin typeface="Times New Roman" panose="02020603050405020304" pitchFamily="18" charset="0"/>
                  <a:cs typeface="Times New Roman" panose="02020603050405020304" pitchFamily="18" charset="0"/>
                </a:rPr>
                <a:t>1</a:t>
              </a:r>
              <a:endParaRPr lang="en-US" altLang="zh-CN" b="1">
                <a:latin typeface="Times New Roman" panose="02020603050405020304" pitchFamily="18" charset="0"/>
                <a:cs typeface="Times New Roman" panose="02020603050405020304" pitchFamily="18" charset="0"/>
              </a:endParaRPr>
            </a:p>
          </p:txBody>
        </p:sp>
        <p:sp>
          <p:nvSpPr>
            <p:cNvPr id="25634" name="Rectangle 44"/>
            <p:cNvSpPr>
              <a:spLocks noChangeArrowheads="1"/>
            </p:cNvSpPr>
            <p:nvPr/>
          </p:nvSpPr>
          <p:spPr bwMode="auto">
            <a:xfrm>
              <a:off x="2123" y="2400"/>
              <a:ext cx="190" cy="250"/>
            </a:xfrm>
            <a:prstGeom prst="rect">
              <a:avLst/>
            </a:prstGeom>
            <a:noFill/>
            <a:ln w="9525">
              <a:noFill/>
              <a:miter lim="800000"/>
              <a:headEnd/>
              <a:tailEnd/>
            </a:ln>
          </p:spPr>
          <p:txBody>
            <a:bodyPr wrap="none">
              <a:spAutoFit/>
            </a:bodyPr>
            <a:lstStyle/>
            <a:p>
              <a:pPr algn="ctr">
                <a:lnSpc>
                  <a:spcPct val="110000"/>
                </a:lnSpc>
                <a:spcBef>
                  <a:spcPct val="10000"/>
                </a:spcBef>
                <a:defRPr/>
              </a:pPr>
              <a:r>
                <a:rPr lang="en-US" altLang="en-US" b="1">
                  <a:latin typeface="Times New Roman" panose="02020603050405020304" pitchFamily="18" charset="0"/>
                  <a:cs typeface="Times New Roman" panose="02020603050405020304" pitchFamily="18" charset="0"/>
                </a:rPr>
                <a:t>1</a:t>
              </a:r>
              <a:endParaRPr lang="en-US" altLang="zh-CN" b="1">
                <a:latin typeface="Times New Roman" panose="02020603050405020304" pitchFamily="18" charset="0"/>
                <a:cs typeface="Times New Roman" panose="02020603050405020304" pitchFamily="18" charset="0"/>
              </a:endParaRPr>
            </a:p>
          </p:txBody>
        </p:sp>
        <p:sp>
          <p:nvSpPr>
            <p:cNvPr id="25635" name="Rectangle 45"/>
            <p:cNvSpPr>
              <a:spLocks noChangeArrowheads="1"/>
            </p:cNvSpPr>
            <p:nvPr/>
          </p:nvSpPr>
          <p:spPr bwMode="auto">
            <a:xfrm>
              <a:off x="2507" y="2400"/>
              <a:ext cx="190" cy="250"/>
            </a:xfrm>
            <a:prstGeom prst="rect">
              <a:avLst/>
            </a:prstGeom>
            <a:noFill/>
            <a:ln w="9525">
              <a:noFill/>
              <a:miter lim="800000"/>
              <a:headEnd/>
              <a:tailEnd/>
            </a:ln>
          </p:spPr>
          <p:txBody>
            <a:bodyPr wrap="none">
              <a:spAutoFit/>
            </a:bodyPr>
            <a:lstStyle/>
            <a:p>
              <a:pPr algn="ctr">
                <a:lnSpc>
                  <a:spcPct val="110000"/>
                </a:lnSpc>
                <a:spcBef>
                  <a:spcPct val="10000"/>
                </a:spcBef>
                <a:defRPr/>
              </a:pPr>
              <a:r>
                <a:rPr lang="en-US" altLang="en-US" b="1">
                  <a:latin typeface="Times New Roman" panose="02020603050405020304" pitchFamily="18" charset="0"/>
                  <a:cs typeface="Times New Roman" panose="02020603050405020304" pitchFamily="18" charset="0"/>
                </a:rPr>
                <a:t>1</a:t>
              </a:r>
              <a:endParaRPr lang="en-US" altLang="zh-CN" b="1">
                <a:latin typeface="Times New Roman" panose="02020603050405020304" pitchFamily="18" charset="0"/>
                <a:cs typeface="Times New Roman" panose="02020603050405020304" pitchFamily="18" charset="0"/>
              </a:endParaRPr>
            </a:p>
          </p:txBody>
        </p:sp>
      </p:grpSp>
      <p:sp>
        <p:nvSpPr>
          <p:cNvPr id="490542" name="Oval 46"/>
          <p:cNvSpPr>
            <a:spLocks noChangeArrowheads="1"/>
          </p:cNvSpPr>
          <p:nvPr/>
        </p:nvSpPr>
        <p:spPr bwMode="auto">
          <a:xfrm>
            <a:off x="7642225" y="5245320"/>
            <a:ext cx="381000" cy="990600"/>
          </a:xfrm>
          <a:prstGeom prst="ellipse">
            <a:avLst/>
          </a:prstGeom>
          <a:noFill/>
          <a:ln w="28575">
            <a:solidFill>
              <a:srgbClr val="CC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90543" name="Oval 47"/>
          <p:cNvSpPr>
            <a:spLocks noChangeArrowheads="1"/>
          </p:cNvSpPr>
          <p:nvPr/>
        </p:nvSpPr>
        <p:spPr bwMode="auto">
          <a:xfrm>
            <a:off x="6956425" y="5854920"/>
            <a:ext cx="1143000" cy="381000"/>
          </a:xfrm>
          <a:prstGeom prst="ellipse">
            <a:avLst/>
          </a:prstGeom>
          <a:noFill/>
          <a:ln w="28575">
            <a:solidFill>
              <a:srgbClr val="CC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90544" name="Oval 48"/>
          <p:cNvSpPr>
            <a:spLocks noChangeArrowheads="1"/>
          </p:cNvSpPr>
          <p:nvPr/>
        </p:nvSpPr>
        <p:spPr bwMode="auto">
          <a:xfrm>
            <a:off x="7566025" y="5854920"/>
            <a:ext cx="1143000" cy="381000"/>
          </a:xfrm>
          <a:prstGeom prst="ellipse">
            <a:avLst/>
          </a:prstGeom>
          <a:noFill/>
          <a:ln w="28575">
            <a:solidFill>
              <a:srgbClr val="CC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pic>
        <p:nvPicPr>
          <p:cNvPr id="25616" name="Picture 26" descr="C:\Users\Administrator\Desktop\图片20.jpg"/>
          <p:cNvPicPr>
            <a:picLocks noChangeAspect="1" noChangeArrowheads="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87988" y="1000345"/>
            <a:ext cx="3084512" cy="354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47009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90501"/>
                                        </p:tgtEl>
                                        <p:attrNameLst>
                                          <p:attrName>style.visibility</p:attrName>
                                        </p:attrNameLst>
                                      </p:cBhvr>
                                      <p:to>
                                        <p:strVal val="visible"/>
                                      </p:to>
                                    </p:set>
                                    <p:animEffect transition="in" filter="wipe(left)">
                                      <p:cBhvr>
                                        <p:cTn id="7" dur="500"/>
                                        <p:tgtEl>
                                          <p:spTgt spid="49050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90498"/>
                                        </p:tgtEl>
                                        <p:attrNameLst>
                                          <p:attrName>style.visibility</p:attrName>
                                        </p:attrNameLst>
                                      </p:cBhvr>
                                      <p:to>
                                        <p:strVal val="visible"/>
                                      </p:to>
                                    </p:set>
                                    <p:animEffect transition="in" filter="wipe(left)">
                                      <p:cBhvr>
                                        <p:cTn id="12" dur="500"/>
                                        <p:tgtEl>
                                          <p:spTgt spid="49049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90520"/>
                                        </p:tgtEl>
                                        <p:attrNameLst>
                                          <p:attrName>style.visibility</p:attrName>
                                        </p:attrNameLst>
                                      </p:cBhvr>
                                      <p:to>
                                        <p:strVal val="visible"/>
                                      </p:to>
                                    </p:set>
                                    <p:animEffect transition="in" filter="wipe(left)">
                                      <p:cBhvr>
                                        <p:cTn id="17" dur="500"/>
                                        <p:tgtEl>
                                          <p:spTgt spid="49052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90521"/>
                                        </p:tgtEl>
                                        <p:attrNameLst>
                                          <p:attrName>style.visibility</p:attrName>
                                        </p:attrNameLst>
                                      </p:cBhvr>
                                      <p:to>
                                        <p:strVal val="visible"/>
                                      </p:to>
                                    </p:set>
                                    <p:animEffect transition="in" filter="wipe(left)">
                                      <p:cBhvr>
                                        <p:cTn id="22" dur="500"/>
                                        <p:tgtEl>
                                          <p:spTgt spid="49052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490516"/>
                                        </p:tgtEl>
                                        <p:attrNameLst>
                                          <p:attrName>style.visibility</p:attrName>
                                        </p:attrNameLst>
                                      </p:cBhvr>
                                      <p:to>
                                        <p:strVal val="visible"/>
                                      </p:to>
                                    </p:set>
                                    <p:animEffect transition="in" filter="wipe(left)">
                                      <p:cBhvr>
                                        <p:cTn id="27" dur="500"/>
                                        <p:tgtEl>
                                          <p:spTgt spid="49051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490519"/>
                                        </p:tgtEl>
                                        <p:attrNameLst>
                                          <p:attrName>style.visibility</p:attrName>
                                        </p:attrNameLst>
                                      </p:cBhvr>
                                      <p:to>
                                        <p:strVal val="visible"/>
                                      </p:to>
                                    </p:set>
                                    <p:animEffect transition="in" filter="wipe(left)">
                                      <p:cBhvr>
                                        <p:cTn id="32" dur="500"/>
                                        <p:tgtEl>
                                          <p:spTgt spid="49051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left)">
                                      <p:cBhvr>
                                        <p:cTn id="37" dur="500"/>
                                        <p:tgtEl>
                                          <p:spTgt spid="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490542"/>
                                        </p:tgtEl>
                                        <p:attrNameLst>
                                          <p:attrName>style.visibility</p:attrName>
                                        </p:attrNameLst>
                                      </p:cBhvr>
                                      <p:to>
                                        <p:strVal val="visible"/>
                                      </p:to>
                                    </p:set>
                                    <p:animEffect transition="in" filter="wipe(up)">
                                      <p:cBhvr>
                                        <p:cTn id="42" dur="500"/>
                                        <p:tgtEl>
                                          <p:spTgt spid="49054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90543"/>
                                        </p:tgtEl>
                                        <p:attrNameLst>
                                          <p:attrName>style.visibility</p:attrName>
                                        </p:attrNameLst>
                                      </p:cBhvr>
                                      <p:to>
                                        <p:strVal val="visible"/>
                                      </p:to>
                                    </p:set>
                                    <p:animEffect transition="in" filter="wipe(left)">
                                      <p:cBhvr>
                                        <p:cTn id="47" dur="500"/>
                                        <p:tgtEl>
                                          <p:spTgt spid="49054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90544"/>
                                        </p:tgtEl>
                                        <p:attrNameLst>
                                          <p:attrName>style.visibility</p:attrName>
                                        </p:attrNameLst>
                                      </p:cBhvr>
                                      <p:to>
                                        <p:strVal val="visible"/>
                                      </p:to>
                                    </p:set>
                                    <p:animEffect transition="in" filter="wipe(left)">
                                      <p:cBhvr>
                                        <p:cTn id="52" dur="500"/>
                                        <p:tgtEl>
                                          <p:spTgt spid="49054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90499"/>
                                        </p:tgtEl>
                                        <p:attrNameLst>
                                          <p:attrName>style.visibility</p:attrName>
                                        </p:attrNameLst>
                                      </p:cBhvr>
                                      <p:to>
                                        <p:strVal val="visible"/>
                                      </p:to>
                                    </p:set>
                                    <p:animEffect transition="in" filter="wipe(left)">
                                      <p:cBhvr>
                                        <p:cTn id="57" dur="500"/>
                                        <p:tgtEl>
                                          <p:spTgt spid="490499"/>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490517"/>
                                        </p:tgtEl>
                                        <p:attrNameLst>
                                          <p:attrName>style.visibility</p:attrName>
                                        </p:attrNameLst>
                                      </p:cBhvr>
                                      <p:to>
                                        <p:strVal val="visible"/>
                                      </p:to>
                                    </p:set>
                                    <p:animEffect transition="in" filter="wipe(left)">
                                      <p:cBhvr>
                                        <p:cTn id="62" dur="500"/>
                                        <p:tgtEl>
                                          <p:spTgt spid="490517"/>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490518"/>
                                        </p:tgtEl>
                                        <p:attrNameLst>
                                          <p:attrName>style.visibility</p:attrName>
                                        </p:attrNameLst>
                                      </p:cBhvr>
                                      <p:to>
                                        <p:strVal val="visible"/>
                                      </p:to>
                                    </p:set>
                                    <p:animEffect transition="in" filter="wipe(left)">
                                      <p:cBhvr>
                                        <p:cTn id="67" dur="500"/>
                                        <p:tgtEl>
                                          <p:spTgt spid="490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0499" grpId="0" autoUpdateAnimBg="0"/>
      <p:bldP spid="490501" grpId="0" animBg="1" autoUpdateAnimBg="0"/>
      <p:bldP spid="490542" grpId="0" animBg="1"/>
      <p:bldP spid="490543" grpId="0" animBg="1"/>
      <p:bldP spid="490544"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Text Box 2"/>
          <p:cNvSpPr txBox="1">
            <a:spLocks noChangeArrowheads="1"/>
          </p:cNvSpPr>
          <p:nvPr/>
        </p:nvSpPr>
        <p:spPr bwMode="auto">
          <a:xfrm>
            <a:off x="3195974" y="4828531"/>
            <a:ext cx="2031326" cy="461665"/>
          </a:xfrm>
          <a:prstGeom prst="rect">
            <a:avLst/>
          </a:prstGeom>
          <a:noFill/>
          <a:ln w="28575">
            <a:noFill/>
            <a:miter lim="800000"/>
            <a:headEnd/>
            <a:tailEnd type="none" w="sm" len="lg"/>
          </a:ln>
          <a:effectLst/>
        </p:spPr>
        <p:txBody>
          <a:bodyPr wrap="none" anchor="ctr">
            <a:spAutoFit/>
          </a:bodyPr>
          <a:lstStyle/>
          <a:p>
            <a:pPr algn="ctr">
              <a:defRPr/>
            </a:pPr>
            <a:r>
              <a:rPr lang="zh-CN" altLang="en-US" sz="2400" b="1" dirty="0">
                <a:solidFill>
                  <a:srgbClr val="000099"/>
                </a:solidFill>
              </a:rPr>
              <a:t>三人表决电路</a:t>
            </a:r>
          </a:p>
        </p:txBody>
      </p:sp>
      <p:graphicFrame>
        <p:nvGraphicFramePr>
          <p:cNvPr id="491523" name="Object 3"/>
          <p:cNvGraphicFramePr>
            <a:graphicFrameLocks noChangeAspect="1"/>
          </p:cNvGraphicFramePr>
          <p:nvPr/>
        </p:nvGraphicFramePr>
        <p:xfrm>
          <a:off x="5265738" y="790575"/>
          <a:ext cx="2330450" cy="622300"/>
        </p:xfrm>
        <a:graphic>
          <a:graphicData uri="http://schemas.openxmlformats.org/presentationml/2006/ole">
            <mc:AlternateContent xmlns:mc="http://schemas.openxmlformats.org/markup-compatibility/2006">
              <mc:Choice xmlns:v="urn:schemas-microsoft-com:vml" Requires="v">
                <p:oleObj spid="_x0000_s24584" name="Equation" r:id="rId3" imgW="1091880" imgH="266400" progId="Equation.3">
                  <p:embed/>
                </p:oleObj>
              </mc:Choice>
              <mc:Fallback>
                <p:oleObj name="Equation" r:id="rId3" imgW="1091880" imgH="266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5738" y="790575"/>
                        <a:ext cx="2330450" cy="62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1593" name="Object 73"/>
          <p:cNvGraphicFramePr>
            <a:graphicFrameLocks noChangeAspect="1"/>
          </p:cNvGraphicFramePr>
          <p:nvPr/>
        </p:nvGraphicFramePr>
        <p:xfrm>
          <a:off x="1155700" y="914400"/>
          <a:ext cx="2479675" cy="501650"/>
        </p:xfrm>
        <a:graphic>
          <a:graphicData uri="http://schemas.openxmlformats.org/presentationml/2006/ole">
            <mc:AlternateContent xmlns:mc="http://schemas.openxmlformats.org/markup-compatibility/2006">
              <mc:Choice xmlns:v="urn:schemas-microsoft-com:vml" Requires="v">
                <p:oleObj spid="_x0000_s24585" name="Equation" r:id="rId5" imgW="1282680" imgH="203040" progId="Equation.3">
                  <p:embed/>
                </p:oleObj>
              </mc:Choice>
              <mc:Fallback>
                <p:oleObj name="Equation" r:id="rId5" imgW="1282680" imgH="203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5700" y="914400"/>
                        <a:ext cx="2479675" cy="50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91594" name="Picture 74" descr="图片3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750" y="1989138"/>
            <a:ext cx="3983038" cy="221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95" name="Picture 75" descr="图片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30775" y="1614488"/>
            <a:ext cx="3744913" cy="297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61028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91523"/>
                                        </p:tgtEl>
                                        <p:attrNameLst>
                                          <p:attrName>style.visibility</p:attrName>
                                        </p:attrNameLst>
                                      </p:cBhvr>
                                      <p:to>
                                        <p:strVal val="visible"/>
                                      </p:to>
                                    </p:set>
                                    <p:animEffect transition="in" filter="wipe(left)">
                                      <p:cBhvr>
                                        <p:cTn id="7" dur="500"/>
                                        <p:tgtEl>
                                          <p:spTgt spid="4915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91595"/>
                                        </p:tgtEl>
                                        <p:attrNameLst>
                                          <p:attrName>style.visibility</p:attrName>
                                        </p:attrNameLst>
                                      </p:cBhvr>
                                      <p:to>
                                        <p:strVal val="visible"/>
                                      </p:to>
                                    </p:set>
                                    <p:animEffect transition="in" filter="wipe(left)">
                                      <p:cBhvr>
                                        <p:cTn id="12" dur="1000"/>
                                        <p:tgtEl>
                                          <p:spTgt spid="49159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91593"/>
                                        </p:tgtEl>
                                        <p:attrNameLst>
                                          <p:attrName>style.visibility</p:attrName>
                                        </p:attrNameLst>
                                      </p:cBhvr>
                                      <p:to>
                                        <p:strVal val="visible"/>
                                      </p:to>
                                    </p:set>
                                    <p:animEffect transition="in" filter="wipe(left)">
                                      <p:cBhvr>
                                        <p:cTn id="17" dur="500"/>
                                        <p:tgtEl>
                                          <p:spTgt spid="49159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91594"/>
                                        </p:tgtEl>
                                        <p:attrNameLst>
                                          <p:attrName>style.visibility</p:attrName>
                                        </p:attrNameLst>
                                      </p:cBhvr>
                                      <p:to>
                                        <p:strVal val="visible"/>
                                      </p:to>
                                    </p:set>
                                    <p:animEffect transition="in" filter="wipe(left)">
                                      <p:cBhvr>
                                        <p:cTn id="22" dur="1000"/>
                                        <p:tgtEl>
                                          <p:spTgt spid="49159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91522"/>
                                        </p:tgtEl>
                                        <p:attrNameLst>
                                          <p:attrName>style.visibility</p:attrName>
                                        </p:attrNameLst>
                                      </p:cBhvr>
                                      <p:to>
                                        <p:strVal val="visible"/>
                                      </p:to>
                                    </p:set>
                                    <p:animEffect transition="in" filter="wipe(left)">
                                      <p:cBhvr>
                                        <p:cTn id="27" dur="500"/>
                                        <p:tgtEl>
                                          <p:spTgt spid="4915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22" grpId="0"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Text Box 2"/>
          <p:cNvSpPr txBox="1">
            <a:spLocks noChangeArrowheads="1"/>
          </p:cNvSpPr>
          <p:nvPr/>
        </p:nvSpPr>
        <p:spPr bwMode="auto">
          <a:xfrm>
            <a:off x="342900" y="471535"/>
            <a:ext cx="8372475" cy="1501775"/>
          </a:xfrm>
          <a:prstGeom prst="rect">
            <a:avLst/>
          </a:prstGeom>
          <a:noFill/>
          <a:ln w="9525" cap="sq">
            <a:noFill/>
            <a:miter lim="800000"/>
            <a:headEnd/>
            <a:tailEnd/>
          </a:ln>
          <a:effectLst/>
        </p:spPr>
        <p:txBody>
          <a:bodyPr>
            <a:spAutoFit/>
          </a:bodyPr>
          <a:lstStyle/>
          <a:p>
            <a:pPr>
              <a:lnSpc>
                <a:spcPct val="110000"/>
              </a:lnSpc>
              <a:defRPr/>
            </a:pPr>
            <a:r>
              <a:rPr lang="zh-CN" altLang="en-US" sz="2800" b="1" dirty="0">
                <a:solidFill>
                  <a:srgbClr val="CC0000"/>
                </a:solidFill>
                <a:latin typeface="Times New Roman" panose="02020603050405020304" pitchFamily="18" charset="0"/>
                <a:cs typeface="Times New Roman" panose="02020603050405020304" pitchFamily="18" charset="0"/>
              </a:rPr>
              <a:t>例</a:t>
            </a:r>
            <a:r>
              <a:rPr lang="en-US" altLang="zh-CN" sz="2800" b="1" dirty="0">
                <a:solidFill>
                  <a:srgbClr val="CC0000"/>
                </a:solidFill>
                <a:latin typeface="Times New Roman" panose="02020603050405020304" pitchFamily="18" charset="0"/>
                <a:cs typeface="Times New Roman" panose="02020603050405020304" pitchFamily="18" charset="0"/>
              </a:rPr>
              <a:t>2</a:t>
            </a:r>
            <a:r>
              <a:rPr lang="zh-CN" altLang="en-US" sz="2800" b="1" dirty="0">
                <a:solidFill>
                  <a:srgbClr val="CC0000"/>
                </a:solidFill>
                <a:latin typeface="Times New Roman" panose="02020603050405020304" pitchFamily="18" charset="0"/>
                <a:cs typeface="Times New Roman" panose="02020603050405020304" pitchFamily="18" charset="0"/>
              </a:rPr>
              <a:t>：</a:t>
            </a:r>
            <a:r>
              <a:rPr lang="zh-CN" altLang="en-US" sz="2800" b="1" dirty="0">
                <a:latin typeface="Times New Roman" panose="02020603050405020304" pitchFamily="18" charset="0"/>
                <a:cs typeface="Times New Roman" panose="02020603050405020304" pitchFamily="18" charset="0"/>
              </a:rPr>
              <a:t>设计一个三变量奇偶检验器。</a:t>
            </a:r>
          </a:p>
          <a:p>
            <a:pPr>
              <a:lnSpc>
                <a:spcPct val="110000"/>
              </a:lnSpc>
              <a:defRPr/>
            </a:pPr>
            <a:r>
              <a:rPr lang="zh-CN" altLang="en-US" sz="2800" b="1" dirty="0">
                <a:solidFill>
                  <a:srgbClr val="CC0000"/>
                </a:solidFill>
                <a:latin typeface="Times New Roman" panose="02020603050405020304" pitchFamily="18" charset="0"/>
                <a:cs typeface="Times New Roman" panose="02020603050405020304" pitchFamily="18" charset="0"/>
              </a:rPr>
              <a:t>        要求</a:t>
            </a:r>
            <a:r>
              <a:rPr lang="en-US" altLang="zh-CN" sz="2800" b="1" dirty="0">
                <a:solidFill>
                  <a:srgbClr val="CC0000"/>
                </a:solidFill>
                <a:latin typeface="Times New Roman" panose="02020603050405020304" pitchFamily="18" charset="0"/>
                <a:cs typeface="Times New Roman" panose="02020603050405020304" pitchFamily="18" charset="0"/>
              </a:rPr>
              <a:t>:</a:t>
            </a:r>
            <a:r>
              <a:rPr lang="en-US" altLang="zh-CN" sz="2800" b="1" dirty="0">
                <a:latin typeface="Times New Roman" panose="02020603050405020304" pitchFamily="18" charset="0"/>
                <a:cs typeface="Times New Roman" panose="02020603050405020304" pitchFamily="18" charset="0"/>
              </a:rPr>
              <a:t> </a:t>
            </a:r>
            <a:r>
              <a:rPr lang="zh-CN" altLang="en-US" sz="2800" b="1" dirty="0">
                <a:latin typeface="Times New Roman" panose="02020603050405020304" pitchFamily="18" charset="0"/>
                <a:cs typeface="Times New Roman" panose="02020603050405020304" pitchFamily="18" charset="0"/>
              </a:rPr>
              <a:t>当输入变量</a:t>
            </a:r>
            <a:r>
              <a:rPr lang="en-US" altLang="zh-CN" sz="2800" b="1" i="1" dirty="0">
                <a:latin typeface="Times New Roman" panose="02020603050405020304" pitchFamily="18" charset="0"/>
                <a:cs typeface="Times New Roman" panose="02020603050405020304" pitchFamily="18" charset="0"/>
              </a:rPr>
              <a:t>A</a:t>
            </a:r>
            <a:r>
              <a:rPr lang="zh-CN" altLang="en-US" sz="2800" b="1" i="1" dirty="0">
                <a:latin typeface="Times New Roman" panose="02020603050405020304" pitchFamily="18" charset="0"/>
                <a:cs typeface="Times New Roman" panose="02020603050405020304" pitchFamily="18" charset="0"/>
              </a:rPr>
              <a:t>、</a:t>
            </a:r>
            <a:r>
              <a:rPr lang="en-US" altLang="zh-CN" sz="2800" b="1" i="1" dirty="0">
                <a:latin typeface="Times New Roman" panose="02020603050405020304" pitchFamily="18" charset="0"/>
                <a:cs typeface="Times New Roman" panose="02020603050405020304" pitchFamily="18" charset="0"/>
              </a:rPr>
              <a:t>B</a:t>
            </a:r>
            <a:r>
              <a:rPr lang="zh-CN" altLang="en-US" sz="2800" b="1" i="1" dirty="0">
                <a:latin typeface="Times New Roman" panose="02020603050405020304" pitchFamily="18" charset="0"/>
                <a:cs typeface="Times New Roman" panose="02020603050405020304" pitchFamily="18" charset="0"/>
              </a:rPr>
              <a:t>、</a:t>
            </a:r>
            <a:r>
              <a:rPr lang="en-US" altLang="zh-CN" sz="2800" b="1" i="1" dirty="0">
                <a:latin typeface="Times New Roman" panose="02020603050405020304" pitchFamily="18" charset="0"/>
                <a:cs typeface="Times New Roman" panose="02020603050405020304" pitchFamily="18" charset="0"/>
              </a:rPr>
              <a:t>C</a:t>
            </a:r>
            <a:r>
              <a:rPr lang="zh-CN" altLang="en-US" sz="2800" b="1" dirty="0">
                <a:latin typeface="Times New Roman" panose="02020603050405020304" pitchFamily="18" charset="0"/>
                <a:cs typeface="Times New Roman" panose="02020603050405020304" pitchFamily="18" charset="0"/>
              </a:rPr>
              <a:t>中有奇数个同时为 </a:t>
            </a:r>
            <a:r>
              <a:rPr lang="en-US" altLang="zh-CN" sz="2800" b="1" dirty="0">
                <a:latin typeface="Times New Roman" panose="02020603050405020304" pitchFamily="18" charset="0"/>
                <a:cs typeface="Times New Roman" panose="02020603050405020304" pitchFamily="18" charset="0"/>
              </a:rPr>
              <a:t>1 </a:t>
            </a:r>
            <a:r>
              <a:rPr lang="zh-CN" altLang="en-US" sz="2800" b="1" dirty="0">
                <a:latin typeface="Times New Roman" panose="02020603050405020304" pitchFamily="18" charset="0"/>
                <a:cs typeface="Times New Roman" panose="02020603050405020304" pitchFamily="18" charset="0"/>
              </a:rPr>
              <a:t>时，输出为 </a:t>
            </a:r>
            <a:r>
              <a:rPr lang="en-US" altLang="zh-CN" sz="2800" b="1" dirty="0">
                <a:latin typeface="Times New Roman" panose="02020603050405020304" pitchFamily="18" charset="0"/>
                <a:cs typeface="Times New Roman" panose="02020603050405020304" pitchFamily="18" charset="0"/>
              </a:rPr>
              <a:t>1 </a:t>
            </a:r>
            <a:r>
              <a:rPr lang="zh-CN" altLang="en-US" sz="2800" b="1" dirty="0">
                <a:latin typeface="Times New Roman" panose="02020603050405020304" pitchFamily="18" charset="0"/>
                <a:cs typeface="Times New Roman" panose="02020603050405020304" pitchFamily="18" charset="0"/>
              </a:rPr>
              <a:t>，否则为 </a:t>
            </a:r>
            <a:r>
              <a:rPr lang="en-US" altLang="zh-CN" sz="2800" b="1" dirty="0">
                <a:latin typeface="Times New Roman" panose="02020603050405020304" pitchFamily="18" charset="0"/>
                <a:cs typeface="Times New Roman" panose="02020603050405020304" pitchFamily="18" charset="0"/>
              </a:rPr>
              <a:t>0 ,  </a:t>
            </a:r>
            <a:r>
              <a:rPr lang="zh-CN" altLang="en-US" sz="2800" b="1" dirty="0">
                <a:latin typeface="Times New Roman" panose="02020603050405020304" pitchFamily="18" charset="0"/>
                <a:cs typeface="Times New Roman" panose="02020603050405020304" pitchFamily="18" charset="0"/>
              </a:rPr>
              <a:t>用与非门实现。</a:t>
            </a:r>
          </a:p>
        </p:txBody>
      </p:sp>
      <p:sp>
        <p:nvSpPr>
          <p:cNvPr id="492547" name="Rectangle 3"/>
          <p:cNvSpPr>
            <a:spLocks noChangeArrowheads="1"/>
          </p:cNvSpPr>
          <p:nvPr/>
        </p:nvSpPr>
        <p:spPr bwMode="auto">
          <a:xfrm>
            <a:off x="323850" y="3102023"/>
            <a:ext cx="2921000" cy="519112"/>
          </a:xfrm>
          <a:prstGeom prst="rect">
            <a:avLst/>
          </a:prstGeom>
          <a:noFill/>
          <a:ln w="9525" cap="sq">
            <a:noFill/>
            <a:miter lim="800000"/>
            <a:headEnd/>
            <a:tailEnd/>
          </a:ln>
          <a:effectLst/>
        </p:spPr>
        <p:txBody>
          <a:bodyPr wrap="none">
            <a:spAutoFit/>
          </a:bodyPr>
          <a:lstStyle/>
          <a:p>
            <a:pPr>
              <a:spcBef>
                <a:spcPct val="50000"/>
              </a:spcBef>
              <a:defRPr/>
            </a:pPr>
            <a:r>
              <a:rPr lang="en-US" altLang="zh-CN" sz="2800" b="1">
                <a:solidFill>
                  <a:srgbClr val="006600"/>
                </a:solidFill>
                <a:latin typeface="Times New Roman" panose="02020603050405020304" pitchFamily="18" charset="0"/>
                <a:cs typeface="Times New Roman" panose="02020603050405020304" pitchFamily="18" charset="0"/>
              </a:rPr>
              <a:t> (1) </a:t>
            </a:r>
            <a:r>
              <a:rPr lang="zh-CN" altLang="en-US" sz="2800" b="1">
                <a:solidFill>
                  <a:srgbClr val="006600"/>
                </a:solidFill>
                <a:latin typeface="Times New Roman" panose="02020603050405020304" pitchFamily="18" charset="0"/>
                <a:cs typeface="Times New Roman" panose="02020603050405020304" pitchFamily="18" charset="0"/>
              </a:rPr>
              <a:t>列逻辑状态表</a:t>
            </a:r>
          </a:p>
        </p:txBody>
      </p:sp>
      <p:sp>
        <p:nvSpPr>
          <p:cNvPr id="492548" name="Rectangle 4"/>
          <p:cNvSpPr>
            <a:spLocks noChangeArrowheads="1"/>
          </p:cNvSpPr>
          <p:nvPr/>
        </p:nvSpPr>
        <p:spPr bwMode="auto">
          <a:xfrm>
            <a:off x="323850" y="3616373"/>
            <a:ext cx="3810000" cy="519112"/>
          </a:xfrm>
          <a:prstGeom prst="rect">
            <a:avLst/>
          </a:prstGeom>
          <a:noFill/>
          <a:ln w="9525" cap="sq">
            <a:noFill/>
            <a:miter lim="800000"/>
            <a:headEnd/>
            <a:tailEnd/>
          </a:ln>
          <a:effectLst/>
        </p:spPr>
        <p:txBody>
          <a:bodyPr>
            <a:spAutoFit/>
          </a:bodyPr>
          <a:lstStyle/>
          <a:p>
            <a:pPr>
              <a:spcBef>
                <a:spcPct val="50000"/>
              </a:spcBef>
              <a:defRPr/>
            </a:pPr>
            <a:r>
              <a:rPr lang="en-US" altLang="zh-CN" sz="2800" b="1">
                <a:solidFill>
                  <a:srgbClr val="006600"/>
                </a:solidFill>
                <a:latin typeface="Times New Roman" panose="02020603050405020304" pitchFamily="18" charset="0"/>
                <a:cs typeface="Times New Roman" panose="02020603050405020304" pitchFamily="18" charset="0"/>
              </a:rPr>
              <a:t> (2) </a:t>
            </a:r>
            <a:r>
              <a:rPr lang="zh-CN" altLang="en-US" sz="2800" b="1">
                <a:solidFill>
                  <a:srgbClr val="006600"/>
                </a:solidFill>
                <a:latin typeface="Times New Roman" panose="02020603050405020304" pitchFamily="18" charset="0"/>
                <a:cs typeface="Times New Roman" panose="02020603050405020304" pitchFamily="18" charset="0"/>
              </a:rPr>
              <a:t>写出逻辑表达式</a:t>
            </a:r>
          </a:p>
        </p:txBody>
      </p:sp>
      <p:graphicFrame>
        <p:nvGraphicFramePr>
          <p:cNvPr id="492565" name="Object 21"/>
          <p:cNvGraphicFramePr>
            <a:graphicFrameLocks noChangeAspect="1"/>
          </p:cNvGraphicFramePr>
          <p:nvPr>
            <p:extLst/>
          </p:nvPr>
        </p:nvGraphicFramePr>
        <p:xfrm>
          <a:off x="722313" y="5294360"/>
          <a:ext cx="4630737" cy="500063"/>
        </p:xfrm>
        <a:graphic>
          <a:graphicData uri="http://schemas.openxmlformats.org/presentationml/2006/ole">
            <mc:AlternateContent xmlns:mc="http://schemas.openxmlformats.org/markup-compatibility/2006">
              <mc:Choice xmlns:v="urn:schemas-microsoft-com:vml" Requires="v">
                <p:oleObj spid="_x0000_s25611" name="Equation" r:id="rId3" imgW="2120760" imgH="203040" progId="Equation.3">
                  <p:embed/>
                </p:oleObj>
              </mc:Choice>
              <mc:Fallback>
                <p:oleObj name="Equation" r:id="rId3" imgW="2120760" imgH="203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313" y="5294360"/>
                        <a:ext cx="4630737"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22"/>
          <p:cNvGrpSpPr>
            <a:grpSpLocks/>
          </p:cNvGrpSpPr>
          <p:nvPr/>
        </p:nvGrpSpPr>
        <p:grpSpPr bwMode="auto">
          <a:xfrm>
            <a:off x="1047750" y="5834110"/>
            <a:ext cx="4210050" cy="666750"/>
            <a:chOff x="1129" y="2061"/>
            <a:chExt cx="3239" cy="394"/>
          </a:xfrm>
        </p:grpSpPr>
        <p:graphicFrame>
          <p:nvGraphicFramePr>
            <p:cNvPr id="27652" name="Object 23"/>
            <p:cNvGraphicFramePr>
              <a:graphicFrameLocks noChangeAspect="1"/>
            </p:cNvGraphicFramePr>
            <p:nvPr/>
          </p:nvGraphicFramePr>
          <p:xfrm>
            <a:off x="1129" y="2112"/>
            <a:ext cx="3225" cy="343"/>
          </p:xfrm>
          <a:graphic>
            <a:graphicData uri="http://schemas.openxmlformats.org/presentationml/2006/ole">
              <mc:AlternateContent xmlns:mc="http://schemas.openxmlformats.org/markup-compatibility/2006">
                <mc:Choice xmlns:v="urn:schemas-microsoft-com:vml" Requires="v">
                  <p:oleObj spid="_x0000_s25612" name="公式" r:id="rId5" imgW="1879560" imgH="228600" progId="Equation.3">
                    <p:embed/>
                  </p:oleObj>
                </mc:Choice>
                <mc:Fallback>
                  <p:oleObj name="公式" r:id="rId5" imgW="187956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9" y="2112"/>
                          <a:ext cx="3225" cy="3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2568" name="Line 24"/>
            <p:cNvSpPr>
              <a:spLocks noChangeShapeType="1"/>
            </p:cNvSpPr>
            <p:nvPr/>
          </p:nvSpPr>
          <p:spPr bwMode="auto">
            <a:xfrm>
              <a:off x="1392" y="2061"/>
              <a:ext cx="2976" cy="0"/>
            </a:xfrm>
            <a:prstGeom prst="line">
              <a:avLst/>
            </a:prstGeom>
            <a:noFill/>
            <a:ln w="28575" cap="sq">
              <a:solidFill>
                <a:srgbClr val="000099"/>
              </a:solidFill>
              <a:round/>
              <a:headEnd/>
              <a:tailEnd/>
            </a:ln>
            <a:effectLst/>
          </p:spPr>
          <p:txBody>
            <a:bodyPr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92569" name="Line 25"/>
            <p:cNvSpPr>
              <a:spLocks noChangeShapeType="1"/>
            </p:cNvSpPr>
            <p:nvPr/>
          </p:nvSpPr>
          <p:spPr bwMode="auto">
            <a:xfrm>
              <a:off x="1392" y="2123"/>
              <a:ext cx="624" cy="0"/>
            </a:xfrm>
            <a:prstGeom prst="line">
              <a:avLst/>
            </a:prstGeom>
            <a:noFill/>
            <a:ln w="28575" cap="sq">
              <a:solidFill>
                <a:srgbClr val="000099"/>
              </a:solidFill>
              <a:round/>
              <a:headEnd/>
              <a:tailEnd/>
            </a:ln>
            <a:effectLst/>
          </p:spPr>
          <p:txBody>
            <a:bodyPr wrap="none"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92570" name="Line 26"/>
            <p:cNvSpPr>
              <a:spLocks noChangeShapeType="1"/>
            </p:cNvSpPr>
            <p:nvPr/>
          </p:nvSpPr>
          <p:spPr bwMode="auto">
            <a:xfrm>
              <a:off x="2160" y="2123"/>
              <a:ext cx="624" cy="0"/>
            </a:xfrm>
            <a:prstGeom prst="line">
              <a:avLst/>
            </a:prstGeom>
            <a:noFill/>
            <a:ln w="28575" cap="sq">
              <a:solidFill>
                <a:srgbClr val="000099"/>
              </a:solidFill>
              <a:round/>
              <a:headEnd/>
              <a:tailEnd/>
            </a:ln>
            <a:effectLst/>
          </p:spPr>
          <p:txBody>
            <a:bodyPr wrap="none"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92571" name="Line 27"/>
            <p:cNvSpPr>
              <a:spLocks noChangeShapeType="1"/>
            </p:cNvSpPr>
            <p:nvPr/>
          </p:nvSpPr>
          <p:spPr bwMode="auto">
            <a:xfrm>
              <a:off x="2976" y="2112"/>
              <a:ext cx="624" cy="0"/>
            </a:xfrm>
            <a:prstGeom prst="line">
              <a:avLst/>
            </a:prstGeom>
            <a:noFill/>
            <a:ln w="28575" cap="sq">
              <a:solidFill>
                <a:srgbClr val="000099"/>
              </a:solidFill>
              <a:round/>
              <a:headEnd/>
              <a:tailEnd/>
            </a:ln>
            <a:effectLst/>
          </p:spPr>
          <p:txBody>
            <a:bodyPr wrap="none"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92572" name="Line 28"/>
            <p:cNvSpPr>
              <a:spLocks noChangeShapeType="1"/>
            </p:cNvSpPr>
            <p:nvPr/>
          </p:nvSpPr>
          <p:spPr bwMode="auto">
            <a:xfrm>
              <a:off x="3744" y="2112"/>
              <a:ext cx="624" cy="0"/>
            </a:xfrm>
            <a:prstGeom prst="line">
              <a:avLst/>
            </a:prstGeom>
            <a:noFill/>
            <a:ln w="28575" cap="sq">
              <a:solidFill>
                <a:srgbClr val="000099"/>
              </a:solidFill>
              <a:round/>
              <a:headEnd/>
              <a:tailEnd/>
            </a:ln>
            <a:effectLst/>
          </p:spPr>
          <p:txBody>
            <a:bodyPr wrap="none"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grpSp>
      <p:sp>
        <p:nvSpPr>
          <p:cNvPr id="492573" name="Rectangle 29"/>
          <p:cNvSpPr>
            <a:spLocks noChangeArrowheads="1"/>
          </p:cNvSpPr>
          <p:nvPr/>
        </p:nvSpPr>
        <p:spPr bwMode="auto">
          <a:xfrm>
            <a:off x="417513" y="4653010"/>
            <a:ext cx="5297487" cy="522288"/>
          </a:xfrm>
          <a:prstGeom prst="rect">
            <a:avLst/>
          </a:prstGeom>
          <a:noFill/>
          <a:ln w="9525">
            <a:noFill/>
            <a:miter lim="800000"/>
            <a:headEnd/>
            <a:tailEnd/>
          </a:ln>
          <a:effectLst/>
        </p:spPr>
        <p:txBody>
          <a:bodyPr>
            <a:spAutoFit/>
          </a:bodyPr>
          <a:lstStyle/>
          <a:p>
            <a:pPr>
              <a:spcBef>
                <a:spcPct val="50000"/>
              </a:spcBef>
              <a:defRPr/>
            </a:pPr>
            <a:r>
              <a:rPr lang="en-US" altLang="zh-CN" sz="2800" b="1" dirty="0">
                <a:solidFill>
                  <a:srgbClr val="003300"/>
                </a:solidFill>
                <a:latin typeface="Times New Roman" panose="02020603050405020304" pitchFamily="18" charset="0"/>
                <a:cs typeface="Times New Roman" panose="02020603050405020304" pitchFamily="18" charset="0"/>
              </a:rPr>
              <a:t>(3) </a:t>
            </a:r>
            <a:r>
              <a:rPr lang="zh-CN" altLang="en-US" sz="2800" b="1" dirty="0">
                <a:solidFill>
                  <a:srgbClr val="003300"/>
                </a:solidFill>
                <a:latin typeface="Times New Roman" panose="02020603050405020304" pitchFamily="18" charset="0"/>
                <a:cs typeface="Times New Roman" panose="02020603050405020304" pitchFamily="18" charset="0"/>
              </a:rPr>
              <a:t>用“与非”门构成逻辑电路</a:t>
            </a:r>
          </a:p>
        </p:txBody>
      </p:sp>
      <p:grpSp>
        <p:nvGrpSpPr>
          <p:cNvPr id="3" name="Group 30"/>
          <p:cNvGrpSpPr>
            <a:grpSpLocks/>
          </p:cNvGrpSpPr>
          <p:nvPr/>
        </p:nvGrpSpPr>
        <p:grpSpPr bwMode="auto">
          <a:xfrm flipV="1">
            <a:off x="1314450" y="5200698"/>
            <a:ext cx="4038600" cy="74612"/>
            <a:chOff x="864" y="2976"/>
            <a:chExt cx="3264" cy="48"/>
          </a:xfrm>
        </p:grpSpPr>
        <p:sp>
          <p:nvSpPr>
            <p:cNvPr id="492575" name="Line 31"/>
            <p:cNvSpPr>
              <a:spLocks noChangeShapeType="1"/>
            </p:cNvSpPr>
            <p:nvPr/>
          </p:nvSpPr>
          <p:spPr bwMode="auto">
            <a:xfrm>
              <a:off x="864" y="2976"/>
              <a:ext cx="3264" cy="0"/>
            </a:xfrm>
            <a:prstGeom prst="line">
              <a:avLst/>
            </a:prstGeom>
            <a:noFill/>
            <a:ln w="28575" cap="sq">
              <a:solidFill>
                <a:srgbClr val="000099"/>
              </a:solidFill>
              <a:round/>
              <a:headEnd/>
              <a:tailEnd/>
            </a:ln>
            <a:effectLst/>
          </p:spPr>
          <p:txBody>
            <a:bodyPr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92576" name="Line 32"/>
            <p:cNvSpPr>
              <a:spLocks noChangeShapeType="1"/>
            </p:cNvSpPr>
            <p:nvPr/>
          </p:nvSpPr>
          <p:spPr bwMode="auto">
            <a:xfrm>
              <a:off x="864" y="3024"/>
              <a:ext cx="3264" cy="0"/>
            </a:xfrm>
            <a:prstGeom prst="line">
              <a:avLst/>
            </a:prstGeom>
            <a:noFill/>
            <a:ln w="28575" cap="sq">
              <a:solidFill>
                <a:srgbClr val="000099"/>
              </a:solidFill>
              <a:round/>
              <a:headEnd/>
              <a:tailEnd/>
            </a:ln>
            <a:effectLst/>
          </p:spPr>
          <p:txBody>
            <a:bodyPr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grpSp>
      <p:graphicFrame>
        <p:nvGraphicFramePr>
          <p:cNvPr id="492577" name="Object 33"/>
          <p:cNvGraphicFramePr>
            <a:graphicFrameLocks noChangeAspect="1"/>
          </p:cNvGraphicFramePr>
          <p:nvPr>
            <p:extLst/>
          </p:nvPr>
        </p:nvGraphicFramePr>
        <p:xfrm>
          <a:off x="781050" y="4122785"/>
          <a:ext cx="4630738" cy="500063"/>
        </p:xfrm>
        <a:graphic>
          <a:graphicData uri="http://schemas.openxmlformats.org/presentationml/2006/ole">
            <mc:AlternateContent xmlns:mc="http://schemas.openxmlformats.org/markup-compatibility/2006">
              <mc:Choice xmlns:v="urn:schemas-microsoft-com:vml" Requires="v">
                <p:oleObj spid="_x0000_s25613" name="Equation" r:id="rId7" imgW="2120760" imgH="203040" progId="Equation.3">
                  <p:embed/>
                </p:oleObj>
              </mc:Choice>
              <mc:Fallback>
                <p:oleObj name="Equation" r:id="rId7" imgW="212076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1050" y="4122785"/>
                        <a:ext cx="4630738"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 name="Group 34"/>
          <p:cNvGrpSpPr>
            <a:grpSpLocks/>
          </p:cNvGrpSpPr>
          <p:nvPr/>
        </p:nvGrpSpPr>
        <p:grpSpPr bwMode="auto">
          <a:xfrm>
            <a:off x="3059113" y="1967988"/>
            <a:ext cx="2895600" cy="1696011"/>
            <a:chOff x="2112" y="1146"/>
            <a:chExt cx="1776" cy="979"/>
          </a:xfrm>
        </p:grpSpPr>
        <p:sp>
          <p:nvSpPr>
            <p:cNvPr id="492579" name="Line 35"/>
            <p:cNvSpPr>
              <a:spLocks noChangeShapeType="1"/>
            </p:cNvSpPr>
            <p:nvPr/>
          </p:nvSpPr>
          <p:spPr bwMode="auto">
            <a:xfrm flipH="1" flipV="1">
              <a:off x="2233" y="1301"/>
              <a:ext cx="203" cy="197"/>
            </a:xfrm>
            <a:prstGeom prst="line">
              <a:avLst/>
            </a:prstGeom>
            <a:noFill/>
            <a:ln w="28575">
              <a:solidFill>
                <a:srgbClr val="00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92580" name="Text Box 36"/>
            <p:cNvSpPr txBox="1">
              <a:spLocks noChangeArrowheads="1"/>
            </p:cNvSpPr>
            <p:nvPr/>
          </p:nvSpPr>
          <p:spPr bwMode="auto">
            <a:xfrm>
              <a:off x="2112" y="1294"/>
              <a:ext cx="283" cy="229"/>
            </a:xfrm>
            <a:prstGeom prst="rect">
              <a:avLst/>
            </a:prstGeom>
            <a:noFill/>
            <a:ln w="9525">
              <a:noFill/>
              <a:miter lim="800000"/>
              <a:headEnd/>
              <a:tailEnd/>
            </a:ln>
            <a:effectLst/>
          </p:spPr>
          <p:txBody>
            <a:bodyPr anchor="ctr">
              <a:spAutoFit/>
            </a:bodyPr>
            <a:lstStyle/>
            <a:p>
              <a:pPr algn="ctr">
                <a:lnSpc>
                  <a:spcPct val="110000"/>
                </a:lnSpc>
                <a:spcBef>
                  <a:spcPct val="50000"/>
                </a:spcBef>
                <a:defRPr/>
              </a:pPr>
              <a:r>
                <a:rPr lang="en-US" altLang="zh-CN" b="1" i="1">
                  <a:latin typeface="Times New Roman" panose="02020603050405020304" pitchFamily="18" charset="0"/>
                  <a:cs typeface="Times New Roman" panose="02020603050405020304" pitchFamily="18" charset="0"/>
                </a:rPr>
                <a:t>A</a:t>
              </a:r>
              <a:endParaRPr lang="en-US" altLang="zh-CN" b="1">
                <a:latin typeface="Times New Roman" panose="02020603050405020304" pitchFamily="18" charset="0"/>
                <a:cs typeface="Times New Roman" panose="02020603050405020304" pitchFamily="18" charset="0"/>
              </a:endParaRPr>
            </a:p>
          </p:txBody>
        </p:sp>
        <p:sp>
          <p:nvSpPr>
            <p:cNvPr id="492581" name="Text Box 37"/>
            <p:cNvSpPr txBox="1">
              <a:spLocks noChangeArrowheads="1"/>
            </p:cNvSpPr>
            <p:nvPr/>
          </p:nvSpPr>
          <p:spPr bwMode="auto">
            <a:xfrm>
              <a:off x="2160" y="1146"/>
              <a:ext cx="551" cy="229"/>
            </a:xfrm>
            <a:prstGeom prst="rect">
              <a:avLst/>
            </a:prstGeom>
            <a:noFill/>
            <a:ln w="9525">
              <a:noFill/>
              <a:miter lim="800000"/>
              <a:headEnd/>
              <a:tailEnd/>
            </a:ln>
            <a:effectLst/>
          </p:spPr>
          <p:txBody>
            <a:bodyPr anchor="ctr">
              <a:spAutoFit/>
            </a:bodyPr>
            <a:lstStyle/>
            <a:p>
              <a:pPr algn="ctr">
                <a:lnSpc>
                  <a:spcPct val="110000"/>
                </a:lnSpc>
                <a:spcBef>
                  <a:spcPct val="50000"/>
                </a:spcBef>
                <a:defRPr/>
              </a:pPr>
              <a:r>
                <a:rPr lang="en-US" altLang="zh-CN" b="1" i="1">
                  <a:latin typeface="Times New Roman" panose="02020603050405020304" pitchFamily="18" charset="0"/>
                  <a:cs typeface="Times New Roman" panose="02020603050405020304" pitchFamily="18" charset="0"/>
                </a:rPr>
                <a:t>BC</a:t>
              </a:r>
              <a:endParaRPr lang="en-US" altLang="zh-CN" b="1">
                <a:latin typeface="Times New Roman" panose="02020603050405020304" pitchFamily="18" charset="0"/>
                <a:cs typeface="Times New Roman" panose="02020603050405020304" pitchFamily="18" charset="0"/>
              </a:endParaRPr>
            </a:p>
          </p:txBody>
        </p:sp>
        <p:sp>
          <p:nvSpPr>
            <p:cNvPr id="492582" name="Rectangle 38"/>
            <p:cNvSpPr>
              <a:spLocks noChangeArrowheads="1"/>
            </p:cNvSpPr>
            <p:nvPr/>
          </p:nvSpPr>
          <p:spPr bwMode="auto">
            <a:xfrm>
              <a:off x="2435" y="1498"/>
              <a:ext cx="722" cy="627"/>
            </a:xfrm>
            <a:prstGeom prst="rect">
              <a:avLst/>
            </a:prstGeom>
            <a:noFill/>
            <a:ln w="28575">
              <a:solidFill>
                <a:srgbClr val="0000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92583" name="Line 39"/>
            <p:cNvSpPr>
              <a:spLocks noChangeShapeType="1"/>
            </p:cNvSpPr>
            <p:nvPr/>
          </p:nvSpPr>
          <p:spPr bwMode="auto">
            <a:xfrm>
              <a:off x="2435" y="1811"/>
              <a:ext cx="722" cy="0"/>
            </a:xfrm>
            <a:prstGeom prst="line">
              <a:avLst/>
            </a:prstGeom>
            <a:noFill/>
            <a:ln w="28575">
              <a:solidFill>
                <a:srgbClr val="00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92584" name="Line 40"/>
            <p:cNvSpPr>
              <a:spLocks noChangeShapeType="1"/>
            </p:cNvSpPr>
            <p:nvPr/>
          </p:nvSpPr>
          <p:spPr bwMode="auto">
            <a:xfrm>
              <a:off x="2798" y="1498"/>
              <a:ext cx="0" cy="627"/>
            </a:xfrm>
            <a:prstGeom prst="line">
              <a:avLst/>
            </a:prstGeom>
            <a:noFill/>
            <a:ln w="28575">
              <a:solidFill>
                <a:srgbClr val="00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92585" name="Text Box 41"/>
            <p:cNvSpPr txBox="1">
              <a:spLocks noChangeArrowheads="1"/>
            </p:cNvSpPr>
            <p:nvPr/>
          </p:nvSpPr>
          <p:spPr bwMode="auto">
            <a:xfrm>
              <a:off x="2435" y="1295"/>
              <a:ext cx="363" cy="229"/>
            </a:xfrm>
            <a:prstGeom prst="rect">
              <a:avLst/>
            </a:prstGeom>
            <a:noFill/>
            <a:ln w="9525">
              <a:noFill/>
              <a:miter lim="800000"/>
              <a:headEnd/>
              <a:tailEnd/>
            </a:ln>
            <a:effectLst/>
          </p:spPr>
          <p:txBody>
            <a:bodyPr anchor="ctr">
              <a:spAutoFit/>
            </a:bodyPr>
            <a:lstStyle/>
            <a:p>
              <a:pPr algn="ctr">
                <a:lnSpc>
                  <a:spcPct val="110000"/>
                </a:lnSpc>
                <a:spcBef>
                  <a:spcPct val="50000"/>
                </a:spcBef>
                <a:defRPr/>
              </a:pPr>
              <a:r>
                <a:rPr lang="en-US" altLang="en-US" b="1">
                  <a:latin typeface="Times New Roman" panose="02020603050405020304" pitchFamily="18" charset="0"/>
                  <a:cs typeface="Times New Roman" panose="02020603050405020304" pitchFamily="18" charset="0"/>
                </a:rPr>
                <a:t>00</a:t>
              </a:r>
              <a:endParaRPr lang="en-US" altLang="zh-CN" b="1">
                <a:latin typeface="Times New Roman" panose="02020603050405020304" pitchFamily="18" charset="0"/>
                <a:cs typeface="Times New Roman" panose="02020603050405020304" pitchFamily="18" charset="0"/>
              </a:endParaRPr>
            </a:p>
          </p:txBody>
        </p:sp>
        <p:sp>
          <p:nvSpPr>
            <p:cNvPr id="492586" name="Text Box 42"/>
            <p:cNvSpPr txBox="1">
              <a:spLocks noChangeArrowheads="1"/>
            </p:cNvSpPr>
            <p:nvPr/>
          </p:nvSpPr>
          <p:spPr bwMode="auto">
            <a:xfrm>
              <a:off x="2193" y="1842"/>
              <a:ext cx="282" cy="229"/>
            </a:xfrm>
            <a:prstGeom prst="rect">
              <a:avLst/>
            </a:prstGeom>
            <a:noFill/>
            <a:ln w="9525">
              <a:noFill/>
              <a:miter lim="800000"/>
              <a:headEnd/>
              <a:tailEnd/>
            </a:ln>
            <a:effectLst/>
          </p:spPr>
          <p:txBody>
            <a:bodyPr anchor="ctr">
              <a:spAutoFit/>
            </a:bodyPr>
            <a:lstStyle/>
            <a:p>
              <a:pPr algn="ctr">
                <a:lnSpc>
                  <a:spcPct val="110000"/>
                </a:lnSpc>
                <a:spcBef>
                  <a:spcPct val="50000"/>
                </a:spcBef>
                <a:defRPr/>
              </a:pPr>
              <a:r>
                <a:rPr lang="en-US" altLang="en-US" b="1">
                  <a:latin typeface="Times New Roman" panose="02020603050405020304" pitchFamily="18" charset="0"/>
                  <a:cs typeface="Times New Roman" panose="02020603050405020304" pitchFamily="18" charset="0"/>
                </a:rPr>
                <a:t>1</a:t>
              </a:r>
              <a:endParaRPr lang="en-US" altLang="zh-CN" b="1">
                <a:latin typeface="Times New Roman" panose="02020603050405020304" pitchFamily="18" charset="0"/>
                <a:cs typeface="Times New Roman" panose="02020603050405020304" pitchFamily="18" charset="0"/>
              </a:endParaRPr>
            </a:p>
          </p:txBody>
        </p:sp>
        <p:sp>
          <p:nvSpPr>
            <p:cNvPr id="492587" name="Text Box 43"/>
            <p:cNvSpPr txBox="1">
              <a:spLocks noChangeArrowheads="1"/>
            </p:cNvSpPr>
            <p:nvPr/>
          </p:nvSpPr>
          <p:spPr bwMode="auto">
            <a:xfrm>
              <a:off x="2193" y="1550"/>
              <a:ext cx="282" cy="229"/>
            </a:xfrm>
            <a:prstGeom prst="rect">
              <a:avLst/>
            </a:prstGeom>
            <a:noFill/>
            <a:ln w="9525">
              <a:noFill/>
              <a:miter lim="800000"/>
              <a:headEnd/>
              <a:tailEnd/>
            </a:ln>
            <a:effectLst/>
          </p:spPr>
          <p:txBody>
            <a:bodyPr anchor="ctr">
              <a:spAutoFit/>
            </a:bodyPr>
            <a:lstStyle/>
            <a:p>
              <a:pPr algn="ctr">
                <a:lnSpc>
                  <a:spcPct val="110000"/>
                </a:lnSpc>
                <a:spcBef>
                  <a:spcPct val="50000"/>
                </a:spcBef>
                <a:defRPr/>
              </a:pPr>
              <a:r>
                <a:rPr lang="en-US" altLang="en-US" b="1">
                  <a:latin typeface="Times New Roman" panose="02020603050405020304" pitchFamily="18" charset="0"/>
                  <a:cs typeface="Times New Roman" panose="02020603050405020304" pitchFamily="18" charset="0"/>
                </a:rPr>
                <a:t>0</a:t>
              </a:r>
              <a:endParaRPr lang="en-US" altLang="zh-CN" b="1">
                <a:latin typeface="Times New Roman" panose="02020603050405020304" pitchFamily="18" charset="0"/>
                <a:cs typeface="Times New Roman" panose="02020603050405020304" pitchFamily="18" charset="0"/>
              </a:endParaRPr>
            </a:p>
          </p:txBody>
        </p:sp>
        <p:sp>
          <p:nvSpPr>
            <p:cNvPr id="492588" name="Rectangle 44"/>
            <p:cNvSpPr>
              <a:spLocks noChangeArrowheads="1"/>
            </p:cNvSpPr>
            <p:nvPr/>
          </p:nvSpPr>
          <p:spPr bwMode="auto">
            <a:xfrm>
              <a:off x="3161" y="1498"/>
              <a:ext cx="727" cy="627"/>
            </a:xfrm>
            <a:prstGeom prst="rect">
              <a:avLst/>
            </a:prstGeom>
            <a:noFill/>
            <a:ln w="28575">
              <a:solidFill>
                <a:srgbClr val="0000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92589" name="Line 45"/>
            <p:cNvSpPr>
              <a:spLocks noChangeShapeType="1"/>
            </p:cNvSpPr>
            <p:nvPr/>
          </p:nvSpPr>
          <p:spPr bwMode="auto">
            <a:xfrm>
              <a:off x="3161" y="1811"/>
              <a:ext cx="727" cy="0"/>
            </a:xfrm>
            <a:prstGeom prst="line">
              <a:avLst/>
            </a:prstGeom>
            <a:noFill/>
            <a:ln w="28575">
              <a:solidFill>
                <a:srgbClr val="00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92590" name="Line 46"/>
            <p:cNvSpPr>
              <a:spLocks noChangeShapeType="1"/>
            </p:cNvSpPr>
            <p:nvPr/>
          </p:nvSpPr>
          <p:spPr bwMode="auto">
            <a:xfrm>
              <a:off x="3525" y="1498"/>
              <a:ext cx="0" cy="627"/>
            </a:xfrm>
            <a:prstGeom prst="line">
              <a:avLst/>
            </a:prstGeom>
            <a:noFill/>
            <a:ln w="28575">
              <a:solidFill>
                <a:srgbClr val="00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92591" name="Text Box 47"/>
            <p:cNvSpPr txBox="1">
              <a:spLocks noChangeArrowheads="1"/>
            </p:cNvSpPr>
            <p:nvPr/>
          </p:nvSpPr>
          <p:spPr bwMode="auto">
            <a:xfrm>
              <a:off x="2798" y="1278"/>
              <a:ext cx="359" cy="229"/>
            </a:xfrm>
            <a:prstGeom prst="rect">
              <a:avLst/>
            </a:prstGeom>
            <a:noFill/>
            <a:ln w="9525">
              <a:noFill/>
              <a:miter lim="800000"/>
              <a:headEnd/>
              <a:tailEnd/>
            </a:ln>
            <a:effectLst/>
          </p:spPr>
          <p:txBody>
            <a:bodyPr anchor="ctr">
              <a:spAutoFit/>
            </a:bodyPr>
            <a:lstStyle/>
            <a:p>
              <a:pPr algn="ctr">
                <a:lnSpc>
                  <a:spcPct val="110000"/>
                </a:lnSpc>
                <a:spcBef>
                  <a:spcPct val="50000"/>
                </a:spcBef>
                <a:defRPr/>
              </a:pPr>
              <a:r>
                <a:rPr lang="en-US" altLang="en-US" b="1">
                  <a:latin typeface="Times New Roman" panose="02020603050405020304" pitchFamily="18" charset="0"/>
                  <a:cs typeface="Times New Roman" panose="02020603050405020304" pitchFamily="18" charset="0"/>
                </a:rPr>
                <a:t>01</a:t>
              </a:r>
              <a:endParaRPr lang="en-US" altLang="zh-CN" b="1">
                <a:latin typeface="Times New Roman" panose="02020603050405020304" pitchFamily="18" charset="0"/>
                <a:cs typeface="Times New Roman" panose="02020603050405020304" pitchFamily="18" charset="0"/>
              </a:endParaRPr>
            </a:p>
          </p:txBody>
        </p:sp>
        <p:sp>
          <p:nvSpPr>
            <p:cNvPr id="492592" name="Text Box 48"/>
            <p:cNvSpPr txBox="1">
              <a:spLocks noChangeArrowheads="1"/>
            </p:cNvSpPr>
            <p:nvPr/>
          </p:nvSpPr>
          <p:spPr bwMode="auto">
            <a:xfrm>
              <a:off x="3161" y="1278"/>
              <a:ext cx="364" cy="229"/>
            </a:xfrm>
            <a:prstGeom prst="rect">
              <a:avLst/>
            </a:prstGeom>
            <a:noFill/>
            <a:ln w="9525">
              <a:noFill/>
              <a:miter lim="800000"/>
              <a:headEnd/>
              <a:tailEnd/>
            </a:ln>
            <a:effectLst/>
          </p:spPr>
          <p:txBody>
            <a:bodyPr anchor="ctr">
              <a:spAutoFit/>
            </a:bodyPr>
            <a:lstStyle/>
            <a:p>
              <a:pPr algn="ctr">
                <a:lnSpc>
                  <a:spcPct val="110000"/>
                </a:lnSpc>
                <a:spcBef>
                  <a:spcPct val="50000"/>
                </a:spcBef>
                <a:defRPr/>
              </a:pPr>
              <a:r>
                <a:rPr lang="en-US" altLang="en-US" b="1">
                  <a:latin typeface="Times New Roman" panose="02020603050405020304" pitchFamily="18" charset="0"/>
                  <a:cs typeface="Times New Roman" panose="02020603050405020304" pitchFamily="18" charset="0"/>
                </a:rPr>
                <a:t>11</a:t>
              </a:r>
              <a:endParaRPr lang="en-US" altLang="zh-CN" b="1">
                <a:latin typeface="Times New Roman" panose="02020603050405020304" pitchFamily="18" charset="0"/>
                <a:cs typeface="Times New Roman" panose="02020603050405020304" pitchFamily="18" charset="0"/>
              </a:endParaRPr>
            </a:p>
          </p:txBody>
        </p:sp>
        <p:sp>
          <p:nvSpPr>
            <p:cNvPr id="492593" name="Text Box 49"/>
            <p:cNvSpPr txBox="1">
              <a:spLocks noChangeArrowheads="1"/>
            </p:cNvSpPr>
            <p:nvPr/>
          </p:nvSpPr>
          <p:spPr bwMode="auto">
            <a:xfrm>
              <a:off x="3525" y="1278"/>
              <a:ext cx="363" cy="229"/>
            </a:xfrm>
            <a:prstGeom prst="rect">
              <a:avLst/>
            </a:prstGeom>
            <a:noFill/>
            <a:ln w="9525">
              <a:noFill/>
              <a:miter lim="800000"/>
              <a:headEnd/>
              <a:tailEnd/>
            </a:ln>
            <a:effectLst/>
          </p:spPr>
          <p:txBody>
            <a:bodyPr anchor="ctr">
              <a:spAutoFit/>
            </a:bodyPr>
            <a:lstStyle/>
            <a:p>
              <a:pPr algn="ctr">
                <a:lnSpc>
                  <a:spcPct val="110000"/>
                </a:lnSpc>
                <a:spcBef>
                  <a:spcPct val="50000"/>
                </a:spcBef>
                <a:defRPr/>
              </a:pPr>
              <a:r>
                <a:rPr lang="en-US" altLang="en-US" b="1">
                  <a:latin typeface="Times New Roman" panose="02020603050405020304" pitchFamily="18" charset="0"/>
                  <a:cs typeface="Times New Roman" panose="02020603050405020304" pitchFamily="18" charset="0"/>
                </a:rPr>
                <a:t>10</a:t>
              </a:r>
              <a:endParaRPr lang="en-US" altLang="zh-CN" b="1">
                <a:latin typeface="Times New Roman" panose="02020603050405020304" pitchFamily="18" charset="0"/>
                <a:cs typeface="Times New Roman" panose="02020603050405020304" pitchFamily="18" charset="0"/>
              </a:endParaRPr>
            </a:p>
          </p:txBody>
        </p:sp>
        <p:sp>
          <p:nvSpPr>
            <p:cNvPr id="492594" name="Rectangle 50"/>
            <p:cNvSpPr>
              <a:spLocks noChangeArrowheads="1"/>
            </p:cNvSpPr>
            <p:nvPr/>
          </p:nvSpPr>
          <p:spPr bwMode="auto">
            <a:xfrm>
              <a:off x="2877" y="1515"/>
              <a:ext cx="185" cy="229"/>
            </a:xfrm>
            <a:prstGeom prst="rect">
              <a:avLst/>
            </a:prstGeom>
            <a:noFill/>
            <a:ln w="9525">
              <a:noFill/>
              <a:miter lim="800000"/>
              <a:headEnd/>
              <a:tailEnd/>
            </a:ln>
            <a:effectLst/>
          </p:spPr>
          <p:txBody>
            <a:bodyPr wrap="none">
              <a:spAutoFit/>
            </a:bodyPr>
            <a:lstStyle/>
            <a:p>
              <a:pPr algn="ctr">
                <a:lnSpc>
                  <a:spcPct val="110000"/>
                </a:lnSpc>
                <a:spcBef>
                  <a:spcPct val="10000"/>
                </a:spcBef>
                <a:defRPr/>
              </a:pPr>
              <a:r>
                <a:rPr lang="en-US" altLang="en-US" b="1">
                  <a:latin typeface="Times New Roman" panose="02020603050405020304" pitchFamily="18" charset="0"/>
                  <a:cs typeface="Times New Roman" panose="02020603050405020304" pitchFamily="18" charset="0"/>
                </a:rPr>
                <a:t>1</a:t>
              </a:r>
              <a:endParaRPr lang="en-US" altLang="zh-CN" b="1">
                <a:latin typeface="Times New Roman" panose="02020603050405020304" pitchFamily="18" charset="0"/>
                <a:cs typeface="Times New Roman" panose="02020603050405020304" pitchFamily="18" charset="0"/>
              </a:endParaRPr>
            </a:p>
          </p:txBody>
        </p:sp>
        <p:sp>
          <p:nvSpPr>
            <p:cNvPr id="492595" name="Rectangle 51"/>
            <p:cNvSpPr>
              <a:spLocks noChangeArrowheads="1"/>
            </p:cNvSpPr>
            <p:nvPr/>
          </p:nvSpPr>
          <p:spPr bwMode="auto">
            <a:xfrm>
              <a:off x="3604" y="1515"/>
              <a:ext cx="185" cy="229"/>
            </a:xfrm>
            <a:prstGeom prst="rect">
              <a:avLst/>
            </a:prstGeom>
            <a:noFill/>
            <a:ln w="9525">
              <a:noFill/>
              <a:miter lim="800000"/>
              <a:headEnd/>
              <a:tailEnd/>
            </a:ln>
            <a:effectLst/>
          </p:spPr>
          <p:txBody>
            <a:bodyPr wrap="none">
              <a:spAutoFit/>
            </a:bodyPr>
            <a:lstStyle/>
            <a:p>
              <a:pPr algn="ctr">
                <a:lnSpc>
                  <a:spcPct val="110000"/>
                </a:lnSpc>
                <a:spcBef>
                  <a:spcPct val="10000"/>
                </a:spcBef>
                <a:defRPr/>
              </a:pPr>
              <a:r>
                <a:rPr lang="en-US" altLang="en-US" b="1">
                  <a:latin typeface="Times New Roman" panose="02020603050405020304" pitchFamily="18" charset="0"/>
                  <a:cs typeface="Times New Roman" panose="02020603050405020304" pitchFamily="18" charset="0"/>
                </a:rPr>
                <a:t>1</a:t>
              </a:r>
              <a:endParaRPr lang="en-US" altLang="zh-CN" b="1">
                <a:latin typeface="Times New Roman" panose="02020603050405020304" pitchFamily="18" charset="0"/>
                <a:cs typeface="Times New Roman" panose="02020603050405020304" pitchFamily="18" charset="0"/>
              </a:endParaRPr>
            </a:p>
          </p:txBody>
        </p:sp>
        <p:sp>
          <p:nvSpPr>
            <p:cNvPr id="492596" name="Rectangle 52"/>
            <p:cNvSpPr>
              <a:spLocks noChangeArrowheads="1"/>
            </p:cNvSpPr>
            <p:nvPr/>
          </p:nvSpPr>
          <p:spPr bwMode="auto">
            <a:xfrm>
              <a:off x="2512" y="1829"/>
              <a:ext cx="185" cy="229"/>
            </a:xfrm>
            <a:prstGeom prst="rect">
              <a:avLst/>
            </a:prstGeom>
            <a:noFill/>
            <a:ln w="9525">
              <a:noFill/>
              <a:miter lim="800000"/>
              <a:headEnd/>
              <a:tailEnd/>
            </a:ln>
            <a:effectLst/>
          </p:spPr>
          <p:txBody>
            <a:bodyPr wrap="none">
              <a:spAutoFit/>
            </a:bodyPr>
            <a:lstStyle/>
            <a:p>
              <a:pPr algn="ctr">
                <a:lnSpc>
                  <a:spcPct val="110000"/>
                </a:lnSpc>
                <a:spcBef>
                  <a:spcPct val="10000"/>
                </a:spcBef>
                <a:defRPr/>
              </a:pPr>
              <a:r>
                <a:rPr lang="en-US" altLang="en-US" b="1">
                  <a:latin typeface="Times New Roman" panose="02020603050405020304" pitchFamily="18" charset="0"/>
                  <a:cs typeface="Times New Roman" panose="02020603050405020304" pitchFamily="18" charset="0"/>
                </a:rPr>
                <a:t>1</a:t>
              </a:r>
              <a:endParaRPr lang="en-US" altLang="zh-CN" b="1">
                <a:latin typeface="Times New Roman" panose="02020603050405020304" pitchFamily="18" charset="0"/>
                <a:cs typeface="Times New Roman" panose="02020603050405020304" pitchFamily="18" charset="0"/>
              </a:endParaRPr>
            </a:p>
          </p:txBody>
        </p:sp>
        <p:sp>
          <p:nvSpPr>
            <p:cNvPr id="492597" name="Rectangle 53"/>
            <p:cNvSpPr>
              <a:spLocks noChangeArrowheads="1"/>
            </p:cNvSpPr>
            <p:nvPr/>
          </p:nvSpPr>
          <p:spPr bwMode="auto">
            <a:xfrm>
              <a:off x="3280" y="1829"/>
              <a:ext cx="185" cy="229"/>
            </a:xfrm>
            <a:prstGeom prst="rect">
              <a:avLst/>
            </a:prstGeom>
            <a:noFill/>
            <a:ln w="9525">
              <a:noFill/>
              <a:miter lim="800000"/>
              <a:headEnd/>
              <a:tailEnd/>
            </a:ln>
            <a:effectLst/>
          </p:spPr>
          <p:txBody>
            <a:bodyPr wrap="none">
              <a:spAutoFit/>
            </a:bodyPr>
            <a:lstStyle/>
            <a:p>
              <a:pPr algn="ctr">
                <a:lnSpc>
                  <a:spcPct val="110000"/>
                </a:lnSpc>
                <a:spcBef>
                  <a:spcPct val="10000"/>
                </a:spcBef>
                <a:defRPr/>
              </a:pPr>
              <a:r>
                <a:rPr lang="en-US" altLang="en-US" b="1">
                  <a:latin typeface="Times New Roman" panose="02020603050405020304" pitchFamily="18" charset="0"/>
                  <a:cs typeface="Times New Roman" panose="02020603050405020304" pitchFamily="18" charset="0"/>
                </a:rPr>
                <a:t>1</a:t>
              </a:r>
              <a:endParaRPr lang="en-US" altLang="zh-CN" b="1">
                <a:latin typeface="Times New Roman" panose="02020603050405020304" pitchFamily="18" charset="0"/>
                <a:cs typeface="Times New Roman" panose="02020603050405020304" pitchFamily="18" charset="0"/>
              </a:endParaRPr>
            </a:p>
          </p:txBody>
        </p:sp>
      </p:grpSp>
      <p:sp>
        <p:nvSpPr>
          <p:cNvPr id="492598" name="Text Box 54"/>
          <p:cNvSpPr txBox="1">
            <a:spLocks noChangeArrowheads="1"/>
          </p:cNvSpPr>
          <p:nvPr/>
        </p:nvSpPr>
        <p:spPr bwMode="auto">
          <a:xfrm>
            <a:off x="415925" y="2574973"/>
            <a:ext cx="898525" cy="519112"/>
          </a:xfrm>
          <a:prstGeom prst="rect">
            <a:avLst/>
          </a:prstGeom>
          <a:noFill/>
          <a:ln w="9525">
            <a:noFill/>
            <a:miter lim="800000"/>
            <a:headEnd/>
            <a:tailEnd/>
          </a:ln>
        </p:spPr>
        <p:txBody>
          <a:bodyPr wrap="none">
            <a:spAutoFit/>
          </a:bodyPr>
          <a:lstStyle/>
          <a:p>
            <a:pPr>
              <a:defRPr/>
            </a:pPr>
            <a:r>
              <a:rPr lang="zh-CN" altLang="en-US" sz="2800" b="1">
                <a:solidFill>
                  <a:srgbClr val="CC0000"/>
                </a:solidFill>
                <a:latin typeface="Times New Roman" panose="02020603050405020304" pitchFamily="18" charset="0"/>
                <a:cs typeface="Times New Roman" panose="02020603050405020304" pitchFamily="18" charset="0"/>
              </a:rPr>
              <a:t>解：</a:t>
            </a:r>
          </a:p>
        </p:txBody>
      </p:sp>
      <p:pic>
        <p:nvPicPr>
          <p:cNvPr id="56" name="Picture 55" descr="C:\Users\Administrator\Desktop\图片21.jpg"/>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80075" y="2674985"/>
            <a:ext cx="3163888"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41434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92598"/>
                                        </p:tgtEl>
                                        <p:attrNameLst>
                                          <p:attrName>style.visibility</p:attrName>
                                        </p:attrNameLst>
                                      </p:cBhvr>
                                      <p:to>
                                        <p:strVal val="visible"/>
                                      </p:to>
                                    </p:set>
                                    <p:animEffect transition="in" filter="wipe(left)">
                                      <p:cBhvr>
                                        <p:cTn id="7" dur="500"/>
                                        <p:tgtEl>
                                          <p:spTgt spid="4925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92547"/>
                                        </p:tgtEl>
                                        <p:attrNameLst>
                                          <p:attrName>style.visibility</p:attrName>
                                        </p:attrNameLst>
                                      </p:cBhvr>
                                      <p:to>
                                        <p:strVal val="visible"/>
                                      </p:to>
                                    </p:set>
                                    <p:animEffect transition="in" filter="wipe(left)">
                                      <p:cBhvr>
                                        <p:cTn id="12" dur="500"/>
                                        <p:tgtEl>
                                          <p:spTgt spid="49254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wipe(left)">
                                      <p:cBhvr>
                                        <p:cTn id="17" dur="500"/>
                                        <p:tgtEl>
                                          <p:spTgt spid="5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92548"/>
                                        </p:tgtEl>
                                        <p:attrNameLst>
                                          <p:attrName>style.visibility</p:attrName>
                                        </p:attrNameLst>
                                      </p:cBhvr>
                                      <p:to>
                                        <p:strVal val="visible"/>
                                      </p:to>
                                    </p:set>
                                    <p:animEffect transition="in" filter="wipe(left)">
                                      <p:cBhvr>
                                        <p:cTn id="22" dur="500"/>
                                        <p:tgtEl>
                                          <p:spTgt spid="49254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492577"/>
                                        </p:tgtEl>
                                        <p:attrNameLst>
                                          <p:attrName>style.visibility</p:attrName>
                                        </p:attrNameLst>
                                      </p:cBhvr>
                                      <p:to>
                                        <p:strVal val="visible"/>
                                      </p:to>
                                    </p:set>
                                    <p:animEffect transition="in" filter="wipe(left)">
                                      <p:cBhvr>
                                        <p:cTn id="27" dur="500"/>
                                        <p:tgtEl>
                                          <p:spTgt spid="49257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92573"/>
                                        </p:tgtEl>
                                        <p:attrNameLst>
                                          <p:attrName>style.visibility</p:attrName>
                                        </p:attrNameLst>
                                      </p:cBhvr>
                                      <p:to>
                                        <p:strVal val="visible"/>
                                      </p:to>
                                    </p:set>
                                    <p:animEffect transition="in" filter="wipe(left)">
                                      <p:cBhvr>
                                        <p:cTn id="37" dur="500"/>
                                        <p:tgtEl>
                                          <p:spTgt spid="49257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492565"/>
                                        </p:tgtEl>
                                        <p:attrNameLst>
                                          <p:attrName>style.visibility</p:attrName>
                                        </p:attrNameLst>
                                      </p:cBhvr>
                                      <p:to>
                                        <p:strVal val="visible"/>
                                      </p:to>
                                    </p:set>
                                    <p:animEffect transition="in" filter="wipe(left)">
                                      <p:cBhvr>
                                        <p:cTn id="42" dur="500"/>
                                        <p:tgtEl>
                                          <p:spTgt spid="49256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wipe(left)">
                                      <p:cBhvr>
                                        <p:cTn id="47" dur="500"/>
                                        <p:tgtEl>
                                          <p:spTgt spid="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wipe(left)">
                                      <p:cBhvr>
                                        <p:cTn id="5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2547" grpId="0" autoUpdateAnimBg="0"/>
      <p:bldP spid="492548" grpId="0" autoUpdateAnimBg="0"/>
      <p:bldP spid="492573" grpId="0" autoUpdateAnimBg="0"/>
      <p:bldP spid="492598" grpId="0"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673" name="Rectangle 105"/>
          <p:cNvSpPr>
            <a:spLocks noChangeArrowheads="1"/>
          </p:cNvSpPr>
          <p:nvPr/>
        </p:nvSpPr>
        <p:spPr bwMode="auto">
          <a:xfrm>
            <a:off x="258763" y="479425"/>
            <a:ext cx="1938337" cy="519113"/>
          </a:xfrm>
          <a:prstGeom prst="rect">
            <a:avLst/>
          </a:prstGeom>
          <a:noFill/>
          <a:ln w="9525" cap="sq">
            <a:noFill/>
            <a:miter lim="800000"/>
            <a:headEnd/>
            <a:tailEnd/>
          </a:ln>
          <a:effectLst/>
        </p:spPr>
        <p:txBody>
          <a:bodyPr wrap="none">
            <a:spAutoFit/>
          </a:bodyPr>
          <a:lstStyle/>
          <a:p>
            <a:pPr>
              <a:spcBef>
                <a:spcPct val="50000"/>
              </a:spcBef>
              <a:defRPr/>
            </a:pPr>
            <a:r>
              <a:rPr lang="en-US" altLang="zh-CN" sz="2800" b="1">
                <a:solidFill>
                  <a:srgbClr val="003300"/>
                </a:solidFill>
                <a:latin typeface="Times New Roman" panose="02020603050405020304" pitchFamily="18" charset="0"/>
                <a:cs typeface="Times New Roman" panose="02020603050405020304" pitchFamily="18" charset="0"/>
              </a:rPr>
              <a:t> (4)  </a:t>
            </a:r>
            <a:r>
              <a:rPr lang="zh-CN" altLang="zh-CN" sz="2800" b="1">
                <a:solidFill>
                  <a:srgbClr val="003300"/>
                </a:solidFill>
                <a:latin typeface="Times New Roman" panose="02020603050405020304" pitchFamily="18" charset="0"/>
                <a:cs typeface="Times New Roman" panose="02020603050405020304" pitchFamily="18" charset="0"/>
              </a:rPr>
              <a:t>逻辑图</a:t>
            </a:r>
            <a:endParaRPr lang="zh-CN" altLang="en-US" sz="2800" b="1">
              <a:solidFill>
                <a:srgbClr val="003300"/>
              </a:solidFill>
              <a:latin typeface="Times New Roman" panose="02020603050405020304" pitchFamily="18" charset="0"/>
              <a:cs typeface="Times New Roman" panose="02020603050405020304" pitchFamily="18" charset="0"/>
            </a:endParaRPr>
          </a:p>
        </p:txBody>
      </p:sp>
      <p:sp>
        <p:nvSpPr>
          <p:cNvPr id="28680" name="Text Box 106"/>
          <p:cNvSpPr txBox="1">
            <a:spLocks noChangeArrowheads="1"/>
          </p:cNvSpPr>
          <p:nvPr/>
        </p:nvSpPr>
        <p:spPr bwMode="auto">
          <a:xfrm>
            <a:off x="7850188" y="3595688"/>
            <a:ext cx="609600" cy="519112"/>
          </a:xfrm>
          <a:prstGeom prst="rect">
            <a:avLst/>
          </a:prstGeom>
          <a:noFill/>
          <a:ln w="9525">
            <a:noFill/>
            <a:miter lim="800000"/>
            <a:headEnd/>
            <a:tailEnd/>
          </a:ln>
        </p:spPr>
        <p:txBody>
          <a:bodyPr>
            <a:spAutoFit/>
          </a:bodyPr>
          <a:lstStyle/>
          <a:p>
            <a:pPr>
              <a:spcBef>
                <a:spcPct val="50000"/>
              </a:spcBef>
              <a:defRPr/>
            </a:pPr>
            <a:r>
              <a:rPr lang="en-US" altLang="zh-CN" sz="2800" b="1" i="1">
                <a:solidFill>
                  <a:srgbClr val="333300"/>
                </a:solidFill>
                <a:latin typeface="Times New Roman" panose="02020603050405020304" pitchFamily="18" charset="0"/>
                <a:cs typeface="Times New Roman" panose="02020603050405020304" pitchFamily="18" charset="0"/>
              </a:rPr>
              <a:t>Y</a:t>
            </a:r>
            <a:endParaRPr lang="en-US" altLang="zh-CN" sz="3200" b="1">
              <a:solidFill>
                <a:schemeClr val="bg1"/>
              </a:solidFill>
              <a:latin typeface="Times New Roman" panose="02020603050405020304" pitchFamily="18" charset="0"/>
              <a:cs typeface="Times New Roman" panose="02020603050405020304" pitchFamily="18" charset="0"/>
            </a:endParaRPr>
          </a:p>
        </p:txBody>
      </p:sp>
      <p:sp>
        <p:nvSpPr>
          <p:cNvPr id="28681" name="Text Box 107"/>
          <p:cNvSpPr txBox="1">
            <a:spLocks noChangeArrowheads="1"/>
          </p:cNvSpPr>
          <p:nvPr/>
        </p:nvSpPr>
        <p:spPr bwMode="auto">
          <a:xfrm>
            <a:off x="1284288" y="4560888"/>
            <a:ext cx="609600" cy="519112"/>
          </a:xfrm>
          <a:prstGeom prst="rect">
            <a:avLst/>
          </a:prstGeom>
          <a:noFill/>
          <a:ln w="9525">
            <a:noFill/>
            <a:miter lim="800000"/>
            <a:headEnd/>
            <a:tailEnd/>
          </a:ln>
        </p:spPr>
        <p:txBody>
          <a:bodyPr>
            <a:spAutoFit/>
          </a:bodyPr>
          <a:lstStyle/>
          <a:p>
            <a:pPr>
              <a:spcBef>
                <a:spcPct val="50000"/>
              </a:spcBef>
              <a:defRPr/>
            </a:pPr>
            <a:r>
              <a:rPr lang="en-US" altLang="zh-CN" sz="2800" b="1" i="1">
                <a:solidFill>
                  <a:srgbClr val="333300"/>
                </a:solidFill>
                <a:latin typeface="Times New Roman" panose="02020603050405020304" pitchFamily="18" charset="0"/>
                <a:cs typeface="Times New Roman" panose="02020603050405020304" pitchFamily="18" charset="0"/>
              </a:rPr>
              <a:t>C</a:t>
            </a:r>
            <a:endParaRPr lang="en-US" altLang="zh-CN" sz="3200" b="1" i="1">
              <a:solidFill>
                <a:schemeClr val="bg1"/>
              </a:solidFill>
              <a:latin typeface="Times New Roman" panose="02020603050405020304" pitchFamily="18" charset="0"/>
              <a:cs typeface="Times New Roman" panose="02020603050405020304" pitchFamily="18" charset="0"/>
            </a:endParaRPr>
          </a:p>
        </p:txBody>
      </p:sp>
      <p:sp>
        <p:nvSpPr>
          <p:cNvPr id="28682" name="Text Box 108"/>
          <p:cNvSpPr txBox="1">
            <a:spLocks noChangeArrowheads="1"/>
          </p:cNvSpPr>
          <p:nvPr/>
        </p:nvSpPr>
        <p:spPr bwMode="auto">
          <a:xfrm>
            <a:off x="1279525" y="2960688"/>
            <a:ext cx="609600" cy="519112"/>
          </a:xfrm>
          <a:prstGeom prst="rect">
            <a:avLst/>
          </a:prstGeom>
          <a:noFill/>
          <a:ln w="9525">
            <a:noFill/>
            <a:miter lim="800000"/>
            <a:headEnd/>
            <a:tailEnd/>
          </a:ln>
        </p:spPr>
        <p:txBody>
          <a:bodyPr>
            <a:spAutoFit/>
          </a:bodyPr>
          <a:lstStyle/>
          <a:p>
            <a:pPr>
              <a:spcBef>
                <a:spcPct val="50000"/>
              </a:spcBef>
              <a:defRPr/>
            </a:pPr>
            <a:r>
              <a:rPr lang="en-US" altLang="zh-CN" sz="2800" b="1" i="1" dirty="0">
                <a:solidFill>
                  <a:srgbClr val="333300"/>
                </a:solidFill>
                <a:latin typeface="Times New Roman" panose="02020603050405020304" pitchFamily="18" charset="0"/>
                <a:cs typeface="Times New Roman" panose="02020603050405020304" pitchFamily="18" charset="0"/>
              </a:rPr>
              <a:t>B</a:t>
            </a:r>
            <a:endParaRPr lang="en-US" altLang="zh-CN" sz="3200" b="1" dirty="0">
              <a:solidFill>
                <a:schemeClr val="bg1"/>
              </a:solidFill>
              <a:latin typeface="Times New Roman" panose="02020603050405020304" pitchFamily="18" charset="0"/>
              <a:cs typeface="Times New Roman" panose="02020603050405020304" pitchFamily="18" charset="0"/>
            </a:endParaRPr>
          </a:p>
        </p:txBody>
      </p:sp>
      <p:sp>
        <p:nvSpPr>
          <p:cNvPr id="28683" name="Text Box 109"/>
          <p:cNvSpPr txBox="1">
            <a:spLocks noChangeArrowheads="1"/>
          </p:cNvSpPr>
          <p:nvPr/>
        </p:nvSpPr>
        <p:spPr bwMode="auto">
          <a:xfrm>
            <a:off x="1304925" y="1360488"/>
            <a:ext cx="609600" cy="519112"/>
          </a:xfrm>
          <a:prstGeom prst="rect">
            <a:avLst/>
          </a:prstGeom>
          <a:noFill/>
          <a:ln w="9525">
            <a:noFill/>
            <a:miter lim="800000"/>
            <a:headEnd/>
            <a:tailEnd/>
          </a:ln>
        </p:spPr>
        <p:txBody>
          <a:bodyPr>
            <a:spAutoFit/>
          </a:bodyPr>
          <a:lstStyle/>
          <a:p>
            <a:pPr>
              <a:spcBef>
                <a:spcPct val="50000"/>
              </a:spcBef>
              <a:defRPr/>
            </a:pPr>
            <a:r>
              <a:rPr lang="en-US" altLang="zh-CN" sz="2800" b="1" i="1">
                <a:solidFill>
                  <a:srgbClr val="333300"/>
                </a:solidFill>
                <a:latin typeface="Times New Roman" panose="02020603050405020304" pitchFamily="18" charset="0"/>
                <a:cs typeface="Times New Roman" panose="02020603050405020304" pitchFamily="18" charset="0"/>
              </a:rPr>
              <a:t>A</a:t>
            </a:r>
            <a:endParaRPr lang="en-US" altLang="zh-CN" sz="3200" b="1">
              <a:solidFill>
                <a:schemeClr val="bg1"/>
              </a:solidFill>
              <a:latin typeface="Times New Roman" panose="02020603050405020304" pitchFamily="18" charset="0"/>
              <a:cs typeface="Times New Roman" panose="02020603050405020304" pitchFamily="18" charset="0"/>
            </a:endParaRPr>
          </a:p>
        </p:txBody>
      </p:sp>
      <p:grpSp>
        <p:nvGrpSpPr>
          <p:cNvPr id="2" name="Group 110"/>
          <p:cNvGrpSpPr>
            <a:grpSpLocks/>
          </p:cNvGrpSpPr>
          <p:nvPr/>
        </p:nvGrpSpPr>
        <p:grpSpPr bwMode="auto">
          <a:xfrm>
            <a:off x="950913" y="1371600"/>
            <a:ext cx="438150" cy="3719513"/>
            <a:chOff x="240" y="750"/>
            <a:chExt cx="276" cy="2343"/>
          </a:xfrm>
        </p:grpSpPr>
        <p:sp>
          <p:nvSpPr>
            <p:cNvPr id="28704" name="Rectangle 111"/>
            <p:cNvSpPr>
              <a:spLocks noChangeArrowheads="1"/>
            </p:cNvSpPr>
            <p:nvPr/>
          </p:nvSpPr>
          <p:spPr bwMode="auto">
            <a:xfrm>
              <a:off x="240" y="750"/>
              <a:ext cx="228" cy="327"/>
            </a:xfrm>
            <a:prstGeom prst="rect">
              <a:avLst/>
            </a:prstGeom>
            <a:noFill/>
            <a:ln w="9525" cap="sq">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FF0000"/>
                  </a:solidFill>
                  <a:cs typeface="Times New Roman" panose="02020603050405020304" pitchFamily="18" charset="0"/>
                </a:rPr>
                <a:t>0</a:t>
              </a:r>
            </a:p>
          </p:txBody>
        </p:sp>
        <p:sp>
          <p:nvSpPr>
            <p:cNvPr id="28705" name="Rectangle 112"/>
            <p:cNvSpPr>
              <a:spLocks noChangeArrowheads="1"/>
            </p:cNvSpPr>
            <p:nvPr/>
          </p:nvSpPr>
          <p:spPr bwMode="auto">
            <a:xfrm>
              <a:off x="288" y="1806"/>
              <a:ext cx="228" cy="327"/>
            </a:xfrm>
            <a:prstGeom prst="rect">
              <a:avLst/>
            </a:prstGeom>
            <a:noFill/>
            <a:ln w="9525" cap="sq">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FF0000"/>
                  </a:solidFill>
                  <a:cs typeface="Times New Roman" panose="02020603050405020304" pitchFamily="18" charset="0"/>
                </a:rPr>
                <a:t>1</a:t>
              </a:r>
            </a:p>
          </p:txBody>
        </p:sp>
        <p:sp>
          <p:nvSpPr>
            <p:cNvPr id="28706" name="Rectangle 113"/>
            <p:cNvSpPr>
              <a:spLocks noChangeArrowheads="1"/>
            </p:cNvSpPr>
            <p:nvPr/>
          </p:nvSpPr>
          <p:spPr bwMode="auto">
            <a:xfrm>
              <a:off x="288" y="2766"/>
              <a:ext cx="228" cy="327"/>
            </a:xfrm>
            <a:prstGeom prst="rect">
              <a:avLst/>
            </a:prstGeom>
            <a:noFill/>
            <a:ln w="9525" cap="sq">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FF0000"/>
                  </a:solidFill>
                  <a:cs typeface="Times New Roman" panose="02020603050405020304" pitchFamily="18" charset="0"/>
                </a:rPr>
                <a:t>1</a:t>
              </a:r>
            </a:p>
          </p:txBody>
        </p:sp>
      </p:grpSp>
      <p:grpSp>
        <p:nvGrpSpPr>
          <p:cNvPr id="3" name="Group 114"/>
          <p:cNvGrpSpPr>
            <a:grpSpLocks/>
          </p:cNvGrpSpPr>
          <p:nvPr/>
        </p:nvGrpSpPr>
        <p:grpSpPr bwMode="auto">
          <a:xfrm>
            <a:off x="2979738" y="1131888"/>
            <a:ext cx="514350" cy="3871912"/>
            <a:chOff x="1488" y="894"/>
            <a:chExt cx="324" cy="2439"/>
          </a:xfrm>
        </p:grpSpPr>
        <p:sp>
          <p:nvSpPr>
            <p:cNvPr id="28701" name="Rectangle 115"/>
            <p:cNvSpPr>
              <a:spLocks noChangeArrowheads="1"/>
            </p:cNvSpPr>
            <p:nvPr/>
          </p:nvSpPr>
          <p:spPr bwMode="auto">
            <a:xfrm>
              <a:off x="1584" y="3006"/>
              <a:ext cx="228" cy="327"/>
            </a:xfrm>
            <a:prstGeom prst="rect">
              <a:avLst/>
            </a:prstGeom>
            <a:noFill/>
            <a:ln w="9525" cap="sq">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FF0000"/>
                  </a:solidFill>
                  <a:cs typeface="Times New Roman" panose="02020603050405020304" pitchFamily="18" charset="0"/>
                </a:rPr>
                <a:t>0</a:t>
              </a:r>
            </a:p>
          </p:txBody>
        </p:sp>
        <p:sp>
          <p:nvSpPr>
            <p:cNvPr id="28702" name="Rectangle 116"/>
            <p:cNvSpPr>
              <a:spLocks noChangeArrowheads="1"/>
            </p:cNvSpPr>
            <p:nvPr/>
          </p:nvSpPr>
          <p:spPr bwMode="auto">
            <a:xfrm>
              <a:off x="1536" y="1950"/>
              <a:ext cx="228" cy="327"/>
            </a:xfrm>
            <a:prstGeom prst="rect">
              <a:avLst/>
            </a:prstGeom>
            <a:noFill/>
            <a:ln w="9525" cap="sq">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FF0000"/>
                  </a:solidFill>
                  <a:cs typeface="Times New Roman" panose="02020603050405020304" pitchFamily="18" charset="0"/>
                </a:rPr>
                <a:t>0</a:t>
              </a:r>
            </a:p>
          </p:txBody>
        </p:sp>
        <p:sp>
          <p:nvSpPr>
            <p:cNvPr id="28703" name="Rectangle 117"/>
            <p:cNvSpPr>
              <a:spLocks noChangeArrowheads="1"/>
            </p:cNvSpPr>
            <p:nvPr/>
          </p:nvSpPr>
          <p:spPr bwMode="auto">
            <a:xfrm>
              <a:off x="1488" y="894"/>
              <a:ext cx="284" cy="327"/>
            </a:xfrm>
            <a:prstGeom prst="rect">
              <a:avLst/>
            </a:prstGeom>
            <a:noFill/>
            <a:ln w="9525" cap="sq">
              <a:noFill/>
              <a:miter lim="800000"/>
              <a:headEnd/>
              <a:tailEnd/>
            </a:ln>
          </p:spPr>
          <p:txBody>
            <a:bodyPr wrap="none">
              <a:spAutoFit/>
            </a:bodyPr>
            <a:lstStyle/>
            <a:p>
              <a:pPr>
                <a:spcBef>
                  <a:spcPct val="50000"/>
                </a:spcBef>
                <a:defRPr/>
              </a:pPr>
              <a:r>
                <a:rPr lang="en-US" altLang="zh-CN" sz="2800" b="1">
                  <a:solidFill>
                    <a:srgbClr val="FF0000"/>
                  </a:solidFill>
                  <a:latin typeface="Times New Roman" panose="02020603050405020304" pitchFamily="18" charset="0"/>
                  <a:cs typeface="Times New Roman" panose="02020603050405020304" pitchFamily="18" charset="0"/>
                </a:rPr>
                <a:t> 1</a:t>
              </a:r>
            </a:p>
          </p:txBody>
        </p:sp>
      </p:grpSp>
      <p:grpSp>
        <p:nvGrpSpPr>
          <p:cNvPr id="4" name="Group 118"/>
          <p:cNvGrpSpPr>
            <a:grpSpLocks/>
          </p:cNvGrpSpPr>
          <p:nvPr/>
        </p:nvGrpSpPr>
        <p:grpSpPr bwMode="auto">
          <a:xfrm>
            <a:off x="5189538" y="1408113"/>
            <a:ext cx="438150" cy="4100512"/>
            <a:chOff x="2784" y="798"/>
            <a:chExt cx="276" cy="2583"/>
          </a:xfrm>
        </p:grpSpPr>
        <p:sp>
          <p:nvSpPr>
            <p:cNvPr id="28697" name="Rectangle 119"/>
            <p:cNvSpPr>
              <a:spLocks noChangeArrowheads="1"/>
            </p:cNvSpPr>
            <p:nvPr/>
          </p:nvSpPr>
          <p:spPr bwMode="auto">
            <a:xfrm>
              <a:off x="2784" y="798"/>
              <a:ext cx="228" cy="327"/>
            </a:xfrm>
            <a:prstGeom prst="rect">
              <a:avLst/>
            </a:prstGeom>
            <a:noFill/>
            <a:ln w="9525" cap="sq">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FF0000"/>
                  </a:solidFill>
                  <a:cs typeface="Times New Roman" panose="02020603050405020304" pitchFamily="18" charset="0"/>
                </a:rPr>
                <a:t>1</a:t>
              </a:r>
            </a:p>
          </p:txBody>
        </p:sp>
        <p:sp>
          <p:nvSpPr>
            <p:cNvPr id="28698" name="Rectangle 120"/>
            <p:cNvSpPr>
              <a:spLocks noChangeArrowheads="1"/>
            </p:cNvSpPr>
            <p:nvPr/>
          </p:nvSpPr>
          <p:spPr bwMode="auto">
            <a:xfrm>
              <a:off x="2832" y="2334"/>
              <a:ext cx="228" cy="327"/>
            </a:xfrm>
            <a:prstGeom prst="rect">
              <a:avLst/>
            </a:prstGeom>
            <a:noFill/>
            <a:ln w="9525" cap="sq">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FF0000"/>
                  </a:solidFill>
                  <a:cs typeface="Times New Roman" panose="02020603050405020304" pitchFamily="18" charset="0"/>
                </a:rPr>
                <a:t>1</a:t>
              </a:r>
            </a:p>
          </p:txBody>
        </p:sp>
        <p:sp>
          <p:nvSpPr>
            <p:cNvPr id="28699" name="Rectangle 121"/>
            <p:cNvSpPr>
              <a:spLocks noChangeArrowheads="1"/>
            </p:cNvSpPr>
            <p:nvPr/>
          </p:nvSpPr>
          <p:spPr bwMode="auto">
            <a:xfrm>
              <a:off x="2832" y="1566"/>
              <a:ext cx="228" cy="327"/>
            </a:xfrm>
            <a:prstGeom prst="rect">
              <a:avLst/>
            </a:prstGeom>
            <a:noFill/>
            <a:ln w="9525" cap="sq">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FF0000"/>
                  </a:solidFill>
                  <a:cs typeface="Times New Roman" panose="02020603050405020304" pitchFamily="18" charset="0"/>
                </a:rPr>
                <a:t>1</a:t>
              </a:r>
            </a:p>
          </p:txBody>
        </p:sp>
        <p:sp>
          <p:nvSpPr>
            <p:cNvPr id="28700" name="Rectangle 122"/>
            <p:cNvSpPr>
              <a:spLocks noChangeArrowheads="1"/>
            </p:cNvSpPr>
            <p:nvPr/>
          </p:nvSpPr>
          <p:spPr bwMode="auto">
            <a:xfrm>
              <a:off x="2832" y="3054"/>
              <a:ext cx="228" cy="327"/>
            </a:xfrm>
            <a:prstGeom prst="rect">
              <a:avLst/>
            </a:prstGeom>
            <a:noFill/>
            <a:ln w="9525" cap="sq">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FF0000"/>
                  </a:solidFill>
                  <a:cs typeface="Times New Roman" panose="02020603050405020304" pitchFamily="18" charset="0"/>
                </a:rPr>
                <a:t>1</a:t>
              </a:r>
            </a:p>
          </p:txBody>
        </p:sp>
      </p:grpSp>
      <p:sp>
        <p:nvSpPr>
          <p:cNvPr id="493691" name="Rectangle 123"/>
          <p:cNvSpPr>
            <a:spLocks noChangeArrowheads="1"/>
          </p:cNvSpPr>
          <p:nvPr/>
        </p:nvSpPr>
        <p:spPr bwMode="auto">
          <a:xfrm>
            <a:off x="7513638" y="3422650"/>
            <a:ext cx="361950" cy="519113"/>
          </a:xfrm>
          <a:prstGeom prst="rect">
            <a:avLst/>
          </a:prstGeom>
          <a:noFill/>
          <a:ln w="9525" cap="sq">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FF0000"/>
                </a:solidFill>
                <a:cs typeface="Times New Roman" panose="02020603050405020304" pitchFamily="18" charset="0"/>
              </a:rPr>
              <a:t>0</a:t>
            </a:r>
          </a:p>
        </p:txBody>
      </p:sp>
      <p:grpSp>
        <p:nvGrpSpPr>
          <p:cNvPr id="5" name="Group 124"/>
          <p:cNvGrpSpPr>
            <a:grpSpLocks/>
          </p:cNvGrpSpPr>
          <p:nvPr/>
        </p:nvGrpSpPr>
        <p:grpSpPr bwMode="auto">
          <a:xfrm>
            <a:off x="3052767" y="2808290"/>
            <a:ext cx="366713" cy="566738"/>
            <a:chOff x="1918" y="1728"/>
            <a:chExt cx="231" cy="357"/>
          </a:xfrm>
        </p:grpSpPr>
        <p:graphicFrame>
          <p:nvGraphicFramePr>
            <p:cNvPr id="28677" name="Object 125"/>
            <p:cNvGraphicFramePr>
              <a:graphicFrameLocks noChangeAspect="1"/>
            </p:cNvGraphicFramePr>
            <p:nvPr/>
          </p:nvGraphicFramePr>
          <p:xfrm>
            <a:off x="1968" y="1824"/>
            <a:ext cx="149" cy="186"/>
          </p:xfrm>
          <a:graphic>
            <a:graphicData uri="http://schemas.openxmlformats.org/presentationml/2006/ole">
              <mc:AlternateContent xmlns:mc="http://schemas.openxmlformats.org/markup-compatibility/2006">
                <mc:Choice xmlns:v="urn:schemas-microsoft-com:vml" Requires="v">
                  <p:oleObj spid="_x0000_s26638" name="BMP 图象" r:id="rId3" imgW="237969" imgH="295238" progId="Paint.Picture">
                    <p:embed/>
                  </p:oleObj>
                </mc:Choice>
                <mc:Fallback>
                  <p:oleObj name="BMP 图象" r:id="rId3" imgW="237969" imgH="295238"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1824"/>
                          <a:ext cx="149" cy="1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696" name="Rectangle 126"/>
            <p:cNvSpPr>
              <a:spLocks noChangeArrowheads="1"/>
            </p:cNvSpPr>
            <p:nvPr/>
          </p:nvSpPr>
          <p:spPr bwMode="auto">
            <a:xfrm>
              <a:off x="1918" y="1728"/>
              <a:ext cx="231" cy="357"/>
            </a:xfrm>
            <a:prstGeom prst="rect">
              <a:avLst/>
            </a:prstGeom>
            <a:noFill/>
            <a:ln w="9525">
              <a:noFill/>
              <a:miter lim="800000"/>
              <a:headEnd/>
              <a:tailEnd/>
            </a:ln>
          </p:spPr>
          <p:txBody>
            <a:bodyPr wrap="none">
              <a:spAutoFit/>
            </a:bodyPr>
            <a:lstStyle/>
            <a:p>
              <a:pPr algn="ctr">
                <a:lnSpc>
                  <a:spcPct val="110000"/>
                </a:lnSpc>
                <a:spcBef>
                  <a:spcPct val="10000"/>
                </a:spcBef>
                <a:defRPr/>
              </a:pPr>
              <a:r>
                <a:rPr lang="en-US" altLang="zh-CN" sz="2800" b="1">
                  <a:solidFill>
                    <a:srgbClr val="000099"/>
                  </a:solidFill>
                  <a:latin typeface="Times New Roman" panose="02020603050405020304" pitchFamily="18" charset="0"/>
                  <a:cs typeface="Times New Roman" panose="02020603050405020304" pitchFamily="18" charset="0"/>
                </a:rPr>
                <a:t>1</a:t>
              </a:r>
              <a:endParaRPr lang="en-US" altLang="zh-CN" sz="2800" b="1">
                <a:solidFill>
                  <a:srgbClr val="FF0000"/>
                </a:solidFill>
                <a:latin typeface="Times New Roman" panose="02020603050405020304" pitchFamily="18" charset="0"/>
                <a:cs typeface="Times New Roman" panose="02020603050405020304" pitchFamily="18" charset="0"/>
              </a:endParaRPr>
            </a:p>
          </p:txBody>
        </p:sp>
      </p:grpSp>
      <p:grpSp>
        <p:nvGrpSpPr>
          <p:cNvPr id="6" name="Group 127"/>
          <p:cNvGrpSpPr>
            <a:grpSpLocks/>
          </p:cNvGrpSpPr>
          <p:nvPr/>
        </p:nvGrpSpPr>
        <p:grpSpPr bwMode="auto">
          <a:xfrm>
            <a:off x="5262567" y="3798890"/>
            <a:ext cx="366713" cy="566738"/>
            <a:chOff x="1918" y="1728"/>
            <a:chExt cx="231" cy="357"/>
          </a:xfrm>
        </p:grpSpPr>
        <p:graphicFrame>
          <p:nvGraphicFramePr>
            <p:cNvPr id="28676" name="Object 128"/>
            <p:cNvGraphicFramePr>
              <a:graphicFrameLocks noChangeAspect="1"/>
            </p:cNvGraphicFramePr>
            <p:nvPr/>
          </p:nvGraphicFramePr>
          <p:xfrm>
            <a:off x="1968" y="1824"/>
            <a:ext cx="149" cy="186"/>
          </p:xfrm>
          <a:graphic>
            <a:graphicData uri="http://schemas.openxmlformats.org/presentationml/2006/ole">
              <mc:AlternateContent xmlns:mc="http://schemas.openxmlformats.org/markup-compatibility/2006">
                <mc:Choice xmlns:v="urn:schemas-microsoft-com:vml" Requires="v">
                  <p:oleObj spid="_x0000_s26639" name="BMP 图象" r:id="rId5" imgW="237969" imgH="295238" progId="Paint.Picture">
                    <p:embed/>
                  </p:oleObj>
                </mc:Choice>
                <mc:Fallback>
                  <p:oleObj name="BMP 图象" r:id="rId5" imgW="237969" imgH="295238"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1824"/>
                          <a:ext cx="149" cy="1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695" name="Rectangle 129"/>
            <p:cNvSpPr>
              <a:spLocks noChangeArrowheads="1"/>
            </p:cNvSpPr>
            <p:nvPr/>
          </p:nvSpPr>
          <p:spPr bwMode="auto">
            <a:xfrm>
              <a:off x="1918" y="1728"/>
              <a:ext cx="231" cy="357"/>
            </a:xfrm>
            <a:prstGeom prst="rect">
              <a:avLst/>
            </a:prstGeom>
            <a:noFill/>
            <a:ln w="9525">
              <a:noFill/>
              <a:miter lim="800000"/>
              <a:headEnd/>
              <a:tailEnd/>
            </a:ln>
          </p:spPr>
          <p:txBody>
            <a:bodyPr wrap="none">
              <a:spAutoFit/>
            </a:bodyPr>
            <a:lstStyle/>
            <a:p>
              <a:pPr algn="ctr">
                <a:lnSpc>
                  <a:spcPct val="110000"/>
                </a:lnSpc>
                <a:spcBef>
                  <a:spcPct val="10000"/>
                </a:spcBef>
                <a:defRPr/>
              </a:pPr>
              <a:r>
                <a:rPr lang="en-US" altLang="zh-CN" sz="2800" b="1">
                  <a:solidFill>
                    <a:srgbClr val="000099"/>
                  </a:solidFill>
                  <a:latin typeface="Times New Roman" panose="02020603050405020304" pitchFamily="18" charset="0"/>
                  <a:cs typeface="Times New Roman" panose="02020603050405020304" pitchFamily="18" charset="0"/>
                </a:rPr>
                <a:t>0</a:t>
              </a:r>
              <a:endParaRPr lang="en-US" altLang="zh-CN" sz="2800" b="1">
                <a:solidFill>
                  <a:srgbClr val="FF0000"/>
                </a:solidFill>
                <a:latin typeface="Times New Roman" panose="02020603050405020304" pitchFamily="18" charset="0"/>
                <a:cs typeface="Times New Roman" panose="02020603050405020304" pitchFamily="18" charset="0"/>
              </a:endParaRPr>
            </a:p>
          </p:txBody>
        </p:sp>
      </p:grpSp>
      <p:grpSp>
        <p:nvGrpSpPr>
          <p:cNvPr id="7" name="Group 130"/>
          <p:cNvGrpSpPr>
            <a:grpSpLocks/>
          </p:cNvGrpSpPr>
          <p:nvPr/>
        </p:nvGrpSpPr>
        <p:grpSpPr bwMode="auto">
          <a:xfrm>
            <a:off x="7510467" y="3375027"/>
            <a:ext cx="366713" cy="566738"/>
            <a:chOff x="1918" y="1728"/>
            <a:chExt cx="231" cy="357"/>
          </a:xfrm>
        </p:grpSpPr>
        <p:graphicFrame>
          <p:nvGraphicFramePr>
            <p:cNvPr id="28675" name="Object 131"/>
            <p:cNvGraphicFramePr>
              <a:graphicFrameLocks noChangeAspect="1"/>
            </p:cNvGraphicFramePr>
            <p:nvPr/>
          </p:nvGraphicFramePr>
          <p:xfrm>
            <a:off x="1968" y="1824"/>
            <a:ext cx="149" cy="186"/>
          </p:xfrm>
          <a:graphic>
            <a:graphicData uri="http://schemas.openxmlformats.org/presentationml/2006/ole">
              <mc:AlternateContent xmlns:mc="http://schemas.openxmlformats.org/markup-compatibility/2006">
                <mc:Choice xmlns:v="urn:schemas-microsoft-com:vml" Requires="v">
                  <p:oleObj spid="_x0000_s26640" name="BMP 图象" r:id="rId6" imgW="237969" imgH="295238" progId="Paint.Picture">
                    <p:embed/>
                  </p:oleObj>
                </mc:Choice>
                <mc:Fallback>
                  <p:oleObj name="BMP 图象" r:id="rId6" imgW="237969" imgH="295238"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1824"/>
                          <a:ext cx="149" cy="1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694" name="Rectangle 132"/>
            <p:cNvSpPr>
              <a:spLocks noChangeArrowheads="1"/>
            </p:cNvSpPr>
            <p:nvPr/>
          </p:nvSpPr>
          <p:spPr bwMode="auto">
            <a:xfrm>
              <a:off x="1918" y="1728"/>
              <a:ext cx="231" cy="357"/>
            </a:xfrm>
            <a:prstGeom prst="rect">
              <a:avLst/>
            </a:prstGeom>
            <a:noFill/>
            <a:ln w="9525">
              <a:noFill/>
              <a:miter lim="800000"/>
              <a:headEnd/>
              <a:tailEnd/>
            </a:ln>
          </p:spPr>
          <p:txBody>
            <a:bodyPr wrap="none">
              <a:spAutoFit/>
            </a:bodyPr>
            <a:lstStyle/>
            <a:p>
              <a:pPr algn="ctr">
                <a:lnSpc>
                  <a:spcPct val="110000"/>
                </a:lnSpc>
                <a:spcBef>
                  <a:spcPct val="10000"/>
                </a:spcBef>
                <a:defRPr/>
              </a:pPr>
              <a:r>
                <a:rPr lang="en-US" altLang="zh-CN" sz="2800" b="1">
                  <a:solidFill>
                    <a:srgbClr val="000099"/>
                  </a:solidFill>
                  <a:latin typeface="Times New Roman" panose="02020603050405020304" pitchFamily="18" charset="0"/>
                  <a:cs typeface="Times New Roman" panose="02020603050405020304" pitchFamily="18" charset="0"/>
                </a:rPr>
                <a:t>1</a:t>
              </a:r>
              <a:endParaRPr lang="en-US" altLang="zh-CN" sz="2800" b="1">
                <a:solidFill>
                  <a:srgbClr val="FF0000"/>
                </a:solidFill>
                <a:latin typeface="Times New Roman" panose="02020603050405020304" pitchFamily="18" charset="0"/>
                <a:cs typeface="Times New Roman" panose="02020603050405020304" pitchFamily="18" charset="0"/>
              </a:endParaRPr>
            </a:p>
          </p:txBody>
        </p:sp>
      </p:grpSp>
      <p:grpSp>
        <p:nvGrpSpPr>
          <p:cNvPr id="8" name="Group 133"/>
          <p:cNvGrpSpPr>
            <a:grpSpLocks/>
          </p:cNvGrpSpPr>
          <p:nvPr/>
        </p:nvGrpSpPr>
        <p:grpSpPr bwMode="auto">
          <a:xfrm>
            <a:off x="971554" y="2998790"/>
            <a:ext cx="366713" cy="566738"/>
            <a:chOff x="1918" y="1728"/>
            <a:chExt cx="231" cy="357"/>
          </a:xfrm>
        </p:grpSpPr>
        <p:graphicFrame>
          <p:nvGraphicFramePr>
            <p:cNvPr id="28674" name="Object 134"/>
            <p:cNvGraphicFramePr>
              <a:graphicFrameLocks noChangeAspect="1"/>
            </p:cNvGraphicFramePr>
            <p:nvPr/>
          </p:nvGraphicFramePr>
          <p:xfrm>
            <a:off x="1968" y="1824"/>
            <a:ext cx="149" cy="186"/>
          </p:xfrm>
          <a:graphic>
            <a:graphicData uri="http://schemas.openxmlformats.org/presentationml/2006/ole">
              <mc:AlternateContent xmlns:mc="http://schemas.openxmlformats.org/markup-compatibility/2006">
                <mc:Choice xmlns:v="urn:schemas-microsoft-com:vml" Requires="v">
                  <p:oleObj spid="_x0000_s26641" name="BMP 图象" r:id="rId7" imgW="237969" imgH="295238" progId="Paint.Picture">
                    <p:embed/>
                  </p:oleObj>
                </mc:Choice>
                <mc:Fallback>
                  <p:oleObj name="BMP 图象" r:id="rId7" imgW="237969" imgH="295238"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1824"/>
                          <a:ext cx="149" cy="1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693" name="Rectangle 135"/>
            <p:cNvSpPr>
              <a:spLocks noChangeArrowheads="1"/>
            </p:cNvSpPr>
            <p:nvPr/>
          </p:nvSpPr>
          <p:spPr bwMode="auto">
            <a:xfrm>
              <a:off x="1918" y="1728"/>
              <a:ext cx="231" cy="357"/>
            </a:xfrm>
            <a:prstGeom prst="rect">
              <a:avLst/>
            </a:prstGeom>
            <a:noFill/>
            <a:ln w="9525">
              <a:noFill/>
              <a:miter lim="800000"/>
              <a:headEnd/>
              <a:tailEnd/>
            </a:ln>
          </p:spPr>
          <p:txBody>
            <a:bodyPr wrap="none">
              <a:spAutoFit/>
            </a:bodyPr>
            <a:lstStyle/>
            <a:p>
              <a:pPr algn="ctr">
                <a:lnSpc>
                  <a:spcPct val="110000"/>
                </a:lnSpc>
                <a:spcBef>
                  <a:spcPct val="10000"/>
                </a:spcBef>
                <a:defRPr/>
              </a:pPr>
              <a:r>
                <a:rPr lang="en-US" altLang="zh-CN" sz="2800" b="1">
                  <a:solidFill>
                    <a:srgbClr val="000099"/>
                  </a:solidFill>
                  <a:latin typeface="Times New Roman" panose="02020603050405020304" pitchFamily="18" charset="0"/>
                  <a:cs typeface="Times New Roman" panose="02020603050405020304" pitchFamily="18" charset="0"/>
                </a:rPr>
                <a:t>0</a:t>
              </a:r>
              <a:endParaRPr lang="en-US" altLang="zh-CN" sz="2800" b="1">
                <a:solidFill>
                  <a:srgbClr val="FF0000"/>
                </a:solidFill>
                <a:latin typeface="Times New Roman" panose="02020603050405020304" pitchFamily="18" charset="0"/>
                <a:cs typeface="Times New Roman" panose="02020603050405020304" pitchFamily="18" charset="0"/>
              </a:endParaRPr>
            </a:p>
          </p:txBody>
        </p:sp>
      </p:grpSp>
      <p:pic>
        <p:nvPicPr>
          <p:cNvPr id="28692" name="Picture 209" descr="图片3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20850" y="1095375"/>
            <a:ext cx="6235700" cy="490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67588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93691"/>
                                        </p:tgtEl>
                                        <p:attrNameLst>
                                          <p:attrName>style.visibility</p:attrName>
                                        </p:attrNameLst>
                                      </p:cBhvr>
                                      <p:to>
                                        <p:strVal val="visible"/>
                                      </p:to>
                                    </p:set>
                                    <p:animEffect transition="in" filter="blinds(horizontal)">
                                      <p:cBhvr>
                                        <p:cTn id="22" dur="500"/>
                                        <p:tgtEl>
                                          <p:spTgt spid="49369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691" grpId="0"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Text Box 2"/>
          <p:cNvSpPr txBox="1">
            <a:spLocks noChangeArrowheads="1"/>
          </p:cNvSpPr>
          <p:nvPr/>
        </p:nvSpPr>
        <p:spPr bwMode="auto">
          <a:xfrm>
            <a:off x="471488" y="533400"/>
            <a:ext cx="8172450" cy="3194721"/>
          </a:xfrm>
          <a:prstGeom prst="rect">
            <a:avLst/>
          </a:prstGeom>
          <a:noFill/>
          <a:ln w="9525">
            <a:noFill/>
            <a:miter lim="800000"/>
            <a:headEnd/>
            <a:tailEnd/>
          </a:ln>
          <a:effectLst/>
        </p:spPr>
        <p:txBody>
          <a:bodyPr>
            <a:spAutoFit/>
          </a:bodyPr>
          <a:lstStyle/>
          <a:p>
            <a:pPr>
              <a:lnSpc>
                <a:spcPct val="120000"/>
              </a:lnSpc>
              <a:defRPr/>
            </a:pPr>
            <a:r>
              <a:rPr lang="en-US" altLang="zh-CN" sz="2800" b="1" dirty="0">
                <a:solidFill>
                  <a:srgbClr val="CC0000"/>
                </a:solidFill>
                <a:latin typeface="Times New Roman" panose="02020603050405020304" pitchFamily="18" charset="0"/>
                <a:cs typeface="Times New Roman" panose="02020603050405020304" pitchFamily="18" charset="0"/>
              </a:rPr>
              <a:t>    </a:t>
            </a:r>
            <a:r>
              <a:rPr lang="zh-CN" altLang="en-US" sz="2800" b="1" dirty="0">
                <a:solidFill>
                  <a:srgbClr val="CC0000"/>
                </a:solidFill>
                <a:latin typeface="Times New Roman" panose="02020603050405020304" pitchFamily="18" charset="0"/>
                <a:cs typeface="Times New Roman" panose="02020603050405020304" pitchFamily="18" charset="0"/>
              </a:rPr>
              <a:t>例 </a:t>
            </a:r>
            <a:r>
              <a:rPr lang="en-US" altLang="zh-CN" sz="2800" b="1" dirty="0">
                <a:solidFill>
                  <a:srgbClr val="CC0000"/>
                </a:solidFill>
                <a:latin typeface="Times New Roman" panose="02020603050405020304" pitchFamily="18" charset="0"/>
                <a:cs typeface="Times New Roman" panose="02020603050405020304" pitchFamily="18" charset="0"/>
              </a:rPr>
              <a:t>3:</a:t>
            </a:r>
            <a:r>
              <a:rPr lang="en-US" altLang="zh-CN" sz="2800" b="1" dirty="0">
                <a:latin typeface="Times New Roman" panose="02020603050405020304" pitchFamily="18" charset="0"/>
                <a:cs typeface="Times New Roman" panose="02020603050405020304" pitchFamily="18" charset="0"/>
              </a:rPr>
              <a:t>    </a:t>
            </a:r>
            <a:r>
              <a:rPr lang="zh-CN" altLang="en-US" sz="2800" b="1" dirty="0">
                <a:latin typeface="Times New Roman" panose="02020603050405020304" pitchFamily="18" charset="0"/>
                <a:cs typeface="Times New Roman" panose="02020603050405020304" pitchFamily="18" charset="0"/>
              </a:rPr>
              <a:t>某工厂有</a:t>
            </a:r>
            <a:r>
              <a:rPr lang="en-US" altLang="zh-CN" sz="2800" b="1" i="1" dirty="0">
                <a:solidFill>
                  <a:srgbClr val="CC0000"/>
                </a:solidFill>
                <a:latin typeface="Times New Roman" panose="02020603050405020304" pitchFamily="18" charset="0"/>
                <a:cs typeface="Times New Roman" panose="02020603050405020304" pitchFamily="18" charset="0"/>
              </a:rPr>
              <a:t>A</a:t>
            </a:r>
            <a:r>
              <a:rPr lang="zh-CN" altLang="en-US" sz="2800" b="1" i="1" dirty="0">
                <a:solidFill>
                  <a:srgbClr val="CC0000"/>
                </a:solidFill>
                <a:latin typeface="Times New Roman" panose="02020603050405020304" pitchFamily="18" charset="0"/>
                <a:cs typeface="Times New Roman" panose="02020603050405020304" pitchFamily="18" charset="0"/>
              </a:rPr>
              <a:t>、</a:t>
            </a:r>
            <a:r>
              <a:rPr lang="en-US" altLang="zh-CN" sz="2800" b="1" i="1" dirty="0">
                <a:solidFill>
                  <a:srgbClr val="CC0000"/>
                </a:solidFill>
                <a:latin typeface="Times New Roman" panose="02020603050405020304" pitchFamily="18" charset="0"/>
                <a:cs typeface="Times New Roman" panose="02020603050405020304" pitchFamily="18" charset="0"/>
              </a:rPr>
              <a:t>B</a:t>
            </a:r>
            <a:r>
              <a:rPr lang="zh-CN" altLang="en-US" sz="2800" b="1" i="1" dirty="0">
                <a:solidFill>
                  <a:srgbClr val="CC0000"/>
                </a:solidFill>
                <a:latin typeface="Times New Roman" panose="02020603050405020304" pitchFamily="18" charset="0"/>
                <a:cs typeface="Times New Roman" panose="02020603050405020304" pitchFamily="18" charset="0"/>
              </a:rPr>
              <a:t>、</a:t>
            </a:r>
            <a:r>
              <a:rPr lang="en-US" altLang="zh-CN" sz="2800" b="1" i="1" dirty="0">
                <a:solidFill>
                  <a:srgbClr val="CC0000"/>
                </a:solidFill>
                <a:latin typeface="Times New Roman" panose="02020603050405020304" pitchFamily="18" charset="0"/>
                <a:cs typeface="Times New Roman" panose="02020603050405020304" pitchFamily="18" charset="0"/>
              </a:rPr>
              <a:t>C</a:t>
            </a:r>
            <a:r>
              <a:rPr lang="zh-CN" altLang="en-US" sz="2800" b="1" dirty="0">
                <a:latin typeface="Times New Roman" panose="02020603050405020304" pitchFamily="18" charset="0"/>
                <a:cs typeface="Times New Roman" panose="02020603050405020304" pitchFamily="18" charset="0"/>
              </a:rPr>
              <a:t>三个车间和一个自备电站</a:t>
            </a:r>
            <a:r>
              <a:rPr lang="en-US" altLang="zh-CN" sz="2800" b="1" dirty="0">
                <a:latin typeface="Times New Roman" panose="02020603050405020304" pitchFamily="18" charset="0"/>
                <a:cs typeface="Times New Roman" panose="02020603050405020304" pitchFamily="18" charset="0"/>
              </a:rPr>
              <a:t>, </a:t>
            </a:r>
            <a:r>
              <a:rPr lang="zh-CN" altLang="en-US" sz="2800" b="1" dirty="0">
                <a:latin typeface="Times New Roman" panose="02020603050405020304" pitchFamily="18" charset="0"/>
                <a:cs typeface="Times New Roman" panose="02020603050405020304" pitchFamily="18" charset="0"/>
              </a:rPr>
              <a:t>站内有两台发电机 </a:t>
            </a:r>
            <a:r>
              <a:rPr lang="en-US" altLang="zh-CN" sz="2800" b="1" i="1" dirty="0">
                <a:solidFill>
                  <a:srgbClr val="000099"/>
                </a:solidFill>
                <a:latin typeface="Times New Roman" panose="02020603050405020304" pitchFamily="18" charset="0"/>
                <a:cs typeface="Times New Roman" panose="02020603050405020304" pitchFamily="18" charset="0"/>
              </a:rPr>
              <a:t>G</a:t>
            </a:r>
            <a:r>
              <a:rPr lang="en-US" altLang="zh-CN" sz="2800" b="1" baseline="-25000" dirty="0">
                <a:solidFill>
                  <a:srgbClr val="000099"/>
                </a:solidFill>
                <a:latin typeface="Times New Roman" panose="02020603050405020304" pitchFamily="18" charset="0"/>
                <a:ea typeface=""/>
                <a:cs typeface="Times New Roman" panose="02020603050405020304" pitchFamily="18" charset="0"/>
              </a:rPr>
              <a:t>1 </a:t>
            </a:r>
            <a:r>
              <a:rPr lang="zh-CN" altLang="en-US" sz="2800" b="1" dirty="0">
                <a:latin typeface="Times New Roman" panose="02020603050405020304" pitchFamily="18" charset="0"/>
                <a:cs typeface="Times New Roman" panose="02020603050405020304" pitchFamily="18" charset="0"/>
              </a:rPr>
              <a:t>和 </a:t>
            </a:r>
            <a:r>
              <a:rPr lang="en-US" altLang="zh-CN" sz="2800" b="1" i="1" dirty="0">
                <a:solidFill>
                  <a:srgbClr val="000099"/>
                </a:solidFill>
                <a:latin typeface="Times New Roman" panose="02020603050405020304" pitchFamily="18" charset="0"/>
                <a:cs typeface="Times New Roman" panose="02020603050405020304" pitchFamily="18" charset="0"/>
              </a:rPr>
              <a:t>G</a:t>
            </a:r>
            <a:r>
              <a:rPr lang="en-US" altLang="zh-CN" sz="2800" b="1" baseline="-25000" dirty="0">
                <a:solidFill>
                  <a:srgbClr val="000099"/>
                </a:solidFill>
                <a:latin typeface="Times New Roman" panose="02020603050405020304" pitchFamily="18" charset="0"/>
                <a:cs typeface="Times New Roman" panose="02020603050405020304" pitchFamily="18" charset="0"/>
              </a:rPr>
              <a:t>2</a:t>
            </a:r>
            <a:r>
              <a:rPr lang="zh-CN" altLang="en-US" sz="2800" b="1" dirty="0">
                <a:latin typeface="Times New Roman" panose="02020603050405020304" pitchFamily="18" charset="0"/>
                <a:cs typeface="Times New Roman" panose="02020603050405020304" pitchFamily="18" charset="0"/>
              </a:rPr>
              <a:t>。</a:t>
            </a:r>
            <a:r>
              <a:rPr lang="en-US" altLang="zh-CN" sz="2800" b="1" i="1" dirty="0">
                <a:latin typeface="Times New Roman" panose="02020603050405020304" pitchFamily="18" charset="0"/>
                <a:cs typeface="Times New Roman" panose="02020603050405020304" pitchFamily="18" charset="0"/>
              </a:rPr>
              <a:t>G</a:t>
            </a:r>
            <a:r>
              <a:rPr lang="en-US" altLang="zh-CN" sz="2800" b="1" baseline="-25000" dirty="0">
                <a:latin typeface="Times New Roman" panose="02020603050405020304" pitchFamily="18" charset="0"/>
                <a:cs typeface="Times New Roman" panose="02020603050405020304" pitchFamily="18" charset="0"/>
              </a:rPr>
              <a:t>1 </a:t>
            </a:r>
            <a:r>
              <a:rPr lang="zh-CN" altLang="en-US" sz="2800" b="1" dirty="0">
                <a:latin typeface="Times New Roman" panose="02020603050405020304" pitchFamily="18" charset="0"/>
                <a:cs typeface="Times New Roman" panose="02020603050405020304" pitchFamily="18" charset="0"/>
              </a:rPr>
              <a:t>的容量是 </a:t>
            </a:r>
            <a:r>
              <a:rPr lang="en-US" altLang="zh-CN" sz="2800" b="1" i="1" dirty="0">
                <a:latin typeface="Times New Roman" panose="02020603050405020304" pitchFamily="18" charset="0"/>
                <a:cs typeface="Times New Roman" panose="02020603050405020304" pitchFamily="18" charset="0"/>
              </a:rPr>
              <a:t>G</a:t>
            </a:r>
            <a:r>
              <a:rPr lang="en-US" altLang="zh-CN" sz="2800" b="1" baseline="-25000" dirty="0">
                <a:latin typeface="Times New Roman" panose="02020603050405020304" pitchFamily="18" charset="0"/>
                <a:ea typeface=""/>
                <a:cs typeface="Times New Roman" panose="02020603050405020304" pitchFamily="18" charset="0"/>
              </a:rPr>
              <a:t>2 </a:t>
            </a:r>
            <a:r>
              <a:rPr lang="zh-CN" altLang="en-US" sz="2800" b="1" dirty="0">
                <a:latin typeface="Times New Roman" panose="02020603050405020304" pitchFamily="18" charset="0"/>
                <a:cs typeface="Times New Roman" panose="02020603050405020304" pitchFamily="18" charset="0"/>
              </a:rPr>
              <a:t>的两倍。如果一个车间开工，只需</a:t>
            </a:r>
            <a:r>
              <a:rPr lang="en-US" altLang="zh-CN" sz="2800" b="1" i="1" dirty="0">
                <a:latin typeface="Times New Roman" panose="02020603050405020304" pitchFamily="18" charset="0"/>
                <a:cs typeface="Times New Roman" panose="02020603050405020304" pitchFamily="18" charset="0"/>
              </a:rPr>
              <a:t>G</a:t>
            </a:r>
            <a:r>
              <a:rPr lang="en-US" altLang="zh-CN" sz="2800" b="1" baseline="-25000" dirty="0">
                <a:latin typeface="Times New Roman" panose="02020603050405020304" pitchFamily="18" charset="0"/>
                <a:ea typeface=""/>
                <a:cs typeface="Times New Roman" panose="02020603050405020304" pitchFamily="18" charset="0"/>
              </a:rPr>
              <a:t>2</a:t>
            </a:r>
            <a:r>
              <a:rPr lang="zh-CN" altLang="en-US" sz="2800" b="1" dirty="0">
                <a:latin typeface="Times New Roman" panose="02020603050405020304" pitchFamily="18" charset="0"/>
                <a:cs typeface="Times New Roman" panose="02020603050405020304" pitchFamily="18" charset="0"/>
              </a:rPr>
              <a:t>运行即可满足要求；如果两个车间开工</a:t>
            </a:r>
            <a:r>
              <a:rPr lang="en-US" altLang="zh-CN" sz="2800" b="1" dirty="0">
                <a:latin typeface="Times New Roman" panose="02020603050405020304" pitchFamily="18" charset="0"/>
                <a:cs typeface="Times New Roman" panose="02020603050405020304" pitchFamily="18" charset="0"/>
              </a:rPr>
              <a:t>, </a:t>
            </a:r>
            <a:r>
              <a:rPr lang="zh-CN" altLang="en-US" sz="2800" b="1" dirty="0">
                <a:latin typeface="Times New Roman" panose="02020603050405020304" pitchFamily="18" charset="0"/>
                <a:cs typeface="Times New Roman" panose="02020603050405020304" pitchFamily="18" charset="0"/>
              </a:rPr>
              <a:t>只需 </a:t>
            </a:r>
            <a:r>
              <a:rPr lang="en-US" altLang="zh-CN" sz="2800" b="1" i="1" dirty="0">
                <a:latin typeface="Times New Roman" panose="02020603050405020304" pitchFamily="18" charset="0"/>
                <a:cs typeface="Times New Roman" panose="02020603050405020304" pitchFamily="18" charset="0"/>
              </a:rPr>
              <a:t>G</a:t>
            </a:r>
            <a:r>
              <a:rPr lang="en-US" altLang="zh-CN" sz="2800" b="1" baseline="-25000" dirty="0">
                <a:latin typeface="Times New Roman" panose="02020603050405020304" pitchFamily="18" charset="0"/>
                <a:ea typeface=""/>
                <a:cs typeface="Times New Roman" panose="02020603050405020304" pitchFamily="18" charset="0"/>
              </a:rPr>
              <a:t>1 </a:t>
            </a:r>
            <a:r>
              <a:rPr lang="zh-CN" altLang="en-US" sz="2800" b="1" dirty="0">
                <a:latin typeface="Times New Roman" panose="02020603050405020304" pitchFamily="18" charset="0"/>
                <a:cs typeface="Times New Roman" panose="02020603050405020304" pitchFamily="18" charset="0"/>
              </a:rPr>
              <a:t>运行，如果三个车间同时开工，则</a:t>
            </a:r>
            <a:r>
              <a:rPr lang="en-US" altLang="zh-CN" sz="2800" b="1" i="1" dirty="0">
                <a:latin typeface="Times New Roman" panose="02020603050405020304" pitchFamily="18" charset="0"/>
                <a:cs typeface="Times New Roman" panose="02020603050405020304" pitchFamily="18" charset="0"/>
              </a:rPr>
              <a:t>G</a:t>
            </a:r>
            <a:r>
              <a:rPr lang="en-US" altLang="zh-CN" sz="2800" b="1" baseline="-25000" dirty="0">
                <a:latin typeface="Times New Roman" panose="02020603050405020304" pitchFamily="18" charset="0"/>
                <a:ea typeface=""/>
                <a:cs typeface="Times New Roman" panose="02020603050405020304" pitchFamily="18" charset="0"/>
              </a:rPr>
              <a:t>1</a:t>
            </a:r>
            <a:r>
              <a:rPr lang="zh-CN" altLang="en-US" sz="2800" b="1" dirty="0">
                <a:latin typeface="Times New Roman" panose="02020603050405020304" pitchFamily="18" charset="0"/>
                <a:cs typeface="Times New Roman" panose="02020603050405020304" pitchFamily="18" charset="0"/>
              </a:rPr>
              <a:t>和 </a:t>
            </a:r>
            <a:r>
              <a:rPr lang="en-US" altLang="zh-CN" sz="2800" b="1" i="1" dirty="0">
                <a:latin typeface="Times New Roman" panose="02020603050405020304" pitchFamily="18" charset="0"/>
                <a:cs typeface="Times New Roman" panose="02020603050405020304" pitchFamily="18" charset="0"/>
              </a:rPr>
              <a:t>G</a:t>
            </a:r>
            <a:r>
              <a:rPr lang="en-US" altLang="zh-CN" sz="2800" b="1" baseline="-25000" dirty="0">
                <a:latin typeface="Times New Roman" panose="02020603050405020304" pitchFamily="18" charset="0"/>
                <a:ea typeface=""/>
                <a:cs typeface="Times New Roman" panose="02020603050405020304" pitchFamily="18" charset="0"/>
              </a:rPr>
              <a:t>2</a:t>
            </a:r>
            <a:r>
              <a:rPr lang="zh-CN" altLang="en-US" sz="2800" b="1" dirty="0">
                <a:latin typeface="Times New Roman" panose="02020603050405020304" pitchFamily="18" charset="0"/>
                <a:cs typeface="Times New Roman" panose="02020603050405020304" pitchFamily="18" charset="0"/>
              </a:rPr>
              <a:t>均需运行。试画出控制</a:t>
            </a:r>
            <a:r>
              <a:rPr lang="en-US" altLang="zh-CN" sz="2800" b="1" i="1" dirty="0">
                <a:latin typeface="Times New Roman" panose="02020603050405020304" pitchFamily="18" charset="0"/>
                <a:cs typeface="Times New Roman" panose="02020603050405020304" pitchFamily="18" charset="0"/>
              </a:rPr>
              <a:t>G</a:t>
            </a:r>
            <a:r>
              <a:rPr lang="en-US" altLang="zh-CN" sz="2800" b="1" baseline="-25000" dirty="0">
                <a:latin typeface="Times New Roman" panose="02020603050405020304" pitchFamily="18" charset="0"/>
                <a:ea typeface=""/>
                <a:cs typeface="Times New Roman" panose="02020603050405020304" pitchFamily="18" charset="0"/>
              </a:rPr>
              <a:t>1</a:t>
            </a:r>
            <a:r>
              <a:rPr lang="zh-CN" altLang="en-US" sz="2800" b="1" dirty="0">
                <a:latin typeface="Times New Roman" panose="02020603050405020304" pitchFamily="18" charset="0"/>
                <a:cs typeface="Times New Roman" panose="02020603050405020304" pitchFamily="18" charset="0"/>
              </a:rPr>
              <a:t>和 </a:t>
            </a:r>
            <a:r>
              <a:rPr lang="en-US" altLang="zh-CN" sz="2800" b="1" i="1" dirty="0">
                <a:latin typeface="Times New Roman" panose="02020603050405020304" pitchFamily="18" charset="0"/>
                <a:cs typeface="Times New Roman" panose="02020603050405020304" pitchFamily="18" charset="0"/>
              </a:rPr>
              <a:t>G</a:t>
            </a:r>
            <a:r>
              <a:rPr lang="en-US" altLang="zh-CN" sz="2800" b="1" baseline="-25000" dirty="0">
                <a:latin typeface="Times New Roman" panose="02020603050405020304" pitchFamily="18" charset="0"/>
                <a:ea typeface=""/>
                <a:cs typeface="Times New Roman" panose="02020603050405020304" pitchFamily="18" charset="0"/>
              </a:rPr>
              <a:t>2</a:t>
            </a:r>
            <a:r>
              <a:rPr lang="zh-CN" altLang="en-US" sz="2800" b="1" dirty="0">
                <a:latin typeface="Times New Roman" panose="02020603050405020304" pitchFamily="18" charset="0"/>
                <a:cs typeface="Times New Roman" panose="02020603050405020304" pitchFamily="18" charset="0"/>
              </a:rPr>
              <a:t>运行的逻辑图。</a:t>
            </a:r>
          </a:p>
        </p:txBody>
      </p:sp>
      <p:sp>
        <p:nvSpPr>
          <p:cNvPr id="494595" name="Rectangle 3"/>
          <p:cNvSpPr>
            <a:spLocks noChangeArrowheads="1"/>
          </p:cNvSpPr>
          <p:nvPr/>
        </p:nvSpPr>
        <p:spPr bwMode="auto">
          <a:xfrm>
            <a:off x="395288" y="4713288"/>
            <a:ext cx="8424862" cy="1501775"/>
          </a:xfrm>
          <a:prstGeom prst="rect">
            <a:avLst/>
          </a:prstGeom>
          <a:noFill/>
          <a:ln w="9525">
            <a:noFill/>
            <a:miter lim="800000"/>
            <a:headEnd/>
            <a:tailEnd/>
          </a:ln>
          <a:effectLst/>
        </p:spPr>
        <p:txBody>
          <a:bodyPr>
            <a:spAutoFit/>
          </a:bodyPr>
          <a:lstStyle/>
          <a:p>
            <a:pPr>
              <a:lnSpc>
                <a:spcPct val="110000"/>
              </a:lnSpc>
              <a:defRPr/>
            </a:pPr>
            <a:r>
              <a:rPr lang="en-US" altLang="zh-CN" sz="2800" b="1">
                <a:solidFill>
                  <a:schemeClr val="bg1"/>
                </a:solidFill>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设：</a:t>
            </a:r>
            <a:r>
              <a:rPr lang="en-US" altLang="zh-CN" sz="2800" b="1" i="1">
                <a:latin typeface="Times New Roman" panose="02020603050405020304" pitchFamily="18" charset="0"/>
                <a:cs typeface="Times New Roman" panose="02020603050405020304" pitchFamily="18" charset="0"/>
              </a:rPr>
              <a:t>A</a:t>
            </a:r>
            <a:r>
              <a:rPr lang="zh-CN" altLang="en-US" sz="2800" b="1" i="1">
                <a:latin typeface="Times New Roman" panose="02020603050405020304" pitchFamily="18" charset="0"/>
                <a:cs typeface="Times New Roman" panose="02020603050405020304" pitchFamily="18" charset="0"/>
              </a:rPr>
              <a:t>、</a:t>
            </a:r>
            <a:r>
              <a:rPr lang="en-US" altLang="zh-CN" sz="2800" b="1" i="1">
                <a:latin typeface="Times New Roman" panose="02020603050405020304" pitchFamily="18" charset="0"/>
                <a:cs typeface="Times New Roman" panose="02020603050405020304" pitchFamily="18" charset="0"/>
              </a:rPr>
              <a:t>B</a:t>
            </a:r>
            <a:r>
              <a:rPr lang="zh-CN" altLang="en-US" sz="2800" b="1" i="1">
                <a:latin typeface="Times New Roman" panose="02020603050405020304" pitchFamily="18" charset="0"/>
                <a:cs typeface="Times New Roman" panose="02020603050405020304" pitchFamily="18" charset="0"/>
              </a:rPr>
              <a:t>、</a:t>
            </a:r>
            <a:r>
              <a:rPr lang="en-US" altLang="zh-CN" sz="2800" b="1" i="1">
                <a:latin typeface="Times New Roman" panose="02020603050405020304" pitchFamily="18" charset="0"/>
                <a:cs typeface="Times New Roman" panose="02020603050405020304" pitchFamily="18" charset="0"/>
              </a:rPr>
              <a:t>C</a:t>
            </a:r>
            <a:r>
              <a:rPr lang="zh-CN" altLang="en-US" sz="2800" b="1">
                <a:latin typeface="Times New Roman" panose="02020603050405020304" pitchFamily="18" charset="0"/>
                <a:cs typeface="Times New Roman" panose="02020603050405020304" pitchFamily="18" charset="0"/>
              </a:rPr>
              <a:t>分别表示三个车间的开工状态：</a:t>
            </a:r>
          </a:p>
          <a:p>
            <a:pPr>
              <a:lnSpc>
                <a:spcPct val="110000"/>
              </a:lnSpc>
              <a:defRPr/>
            </a:pPr>
            <a:r>
              <a:rPr lang="zh-CN" altLang="en-US" sz="2800" b="1">
                <a:solidFill>
                  <a:srgbClr val="FF0000"/>
                </a:solidFill>
                <a:latin typeface="Times New Roman" panose="02020603050405020304" pitchFamily="18" charset="0"/>
                <a:cs typeface="Times New Roman" panose="02020603050405020304" pitchFamily="18" charset="0"/>
              </a:rPr>
              <a:t>    </a:t>
            </a:r>
            <a:r>
              <a:rPr lang="zh-CN" altLang="en-US" sz="2800" b="1">
                <a:solidFill>
                  <a:srgbClr val="CC0000"/>
                </a:solidFill>
                <a:latin typeface="Times New Roman" panose="02020603050405020304" pitchFamily="18" charset="0"/>
                <a:cs typeface="Times New Roman" panose="02020603050405020304" pitchFamily="18" charset="0"/>
              </a:rPr>
              <a:t>开工为 </a:t>
            </a:r>
            <a:r>
              <a:rPr lang="en-US" altLang="zh-CN" sz="2800" b="1">
                <a:solidFill>
                  <a:srgbClr val="CC0000"/>
                </a:solidFill>
                <a:latin typeface="Times New Roman" panose="02020603050405020304" pitchFamily="18" charset="0"/>
                <a:cs typeface="Times New Roman" panose="02020603050405020304" pitchFamily="18" charset="0"/>
              </a:rPr>
              <a:t>1 </a:t>
            </a:r>
            <a:r>
              <a:rPr lang="zh-CN" altLang="en-US" sz="2800" b="1">
                <a:solidFill>
                  <a:srgbClr val="CC0000"/>
                </a:solidFill>
                <a:latin typeface="Times New Roman" panose="02020603050405020304" pitchFamily="18" charset="0"/>
                <a:cs typeface="Times New Roman" panose="02020603050405020304" pitchFamily="18" charset="0"/>
              </a:rPr>
              <a:t>，不开工为 </a:t>
            </a:r>
            <a:r>
              <a:rPr lang="en-US" altLang="zh-CN" sz="2800" b="1">
                <a:solidFill>
                  <a:srgbClr val="CC0000"/>
                </a:solidFill>
                <a:latin typeface="Times New Roman" panose="02020603050405020304" pitchFamily="18" charset="0"/>
                <a:cs typeface="Times New Roman" panose="02020603050405020304" pitchFamily="18" charset="0"/>
              </a:rPr>
              <a:t>0 </a:t>
            </a:r>
            <a:r>
              <a:rPr lang="zh-CN" altLang="en-US" sz="2800" b="1">
                <a:solidFill>
                  <a:srgbClr val="CC0000"/>
                </a:solidFill>
                <a:latin typeface="Times New Roman" panose="02020603050405020304" pitchFamily="18" charset="0"/>
                <a:cs typeface="Times New Roman" panose="02020603050405020304" pitchFamily="18" charset="0"/>
              </a:rPr>
              <a:t>；</a:t>
            </a:r>
          </a:p>
          <a:p>
            <a:pPr>
              <a:lnSpc>
                <a:spcPct val="110000"/>
              </a:lnSpc>
              <a:defRPr/>
            </a:pPr>
            <a:r>
              <a:rPr lang="zh-CN" altLang="en-US" sz="2800" b="1">
                <a:solidFill>
                  <a:schemeClr val="accent2"/>
                </a:solidFill>
                <a:latin typeface="Times New Roman" panose="02020603050405020304" pitchFamily="18" charset="0"/>
                <a:cs typeface="Times New Roman" panose="02020603050405020304" pitchFamily="18" charset="0"/>
              </a:rPr>
              <a:t>    </a:t>
            </a:r>
            <a:r>
              <a:rPr lang="en-US" altLang="zh-CN" sz="2800" b="1" i="1">
                <a:solidFill>
                  <a:srgbClr val="003366"/>
                </a:solidFill>
                <a:latin typeface="Times New Roman" panose="02020603050405020304" pitchFamily="18" charset="0"/>
                <a:cs typeface="Times New Roman" panose="02020603050405020304" pitchFamily="18" charset="0"/>
              </a:rPr>
              <a:t>G</a:t>
            </a:r>
            <a:r>
              <a:rPr lang="en-US" altLang="zh-CN" sz="2800" b="1" baseline="-25000">
                <a:solidFill>
                  <a:srgbClr val="003366"/>
                </a:solidFill>
                <a:latin typeface="Times New Roman" panose="02020603050405020304" pitchFamily="18" charset="0"/>
                <a:ea typeface=""/>
                <a:cs typeface="Times New Roman" panose="02020603050405020304" pitchFamily="18" charset="0"/>
              </a:rPr>
              <a:t>1</a:t>
            </a:r>
            <a:r>
              <a:rPr lang="zh-CN" altLang="en-US" sz="2800" b="1">
                <a:solidFill>
                  <a:srgbClr val="003366"/>
                </a:solidFill>
                <a:latin typeface="Times New Roman" panose="02020603050405020304" pitchFamily="18" charset="0"/>
                <a:cs typeface="Times New Roman" panose="02020603050405020304" pitchFamily="18" charset="0"/>
              </a:rPr>
              <a:t>和</a:t>
            </a:r>
            <a:r>
              <a:rPr lang="zh-CN" altLang="en-US" sz="2800" b="1" i="1">
                <a:solidFill>
                  <a:srgbClr val="003366"/>
                </a:solidFill>
                <a:latin typeface="Times New Roman" panose="02020603050405020304" pitchFamily="18" charset="0"/>
                <a:cs typeface="Times New Roman" panose="02020603050405020304" pitchFamily="18" charset="0"/>
              </a:rPr>
              <a:t> </a:t>
            </a:r>
            <a:r>
              <a:rPr lang="en-US" altLang="zh-CN" sz="2800" b="1" i="1">
                <a:solidFill>
                  <a:srgbClr val="003366"/>
                </a:solidFill>
                <a:latin typeface="Times New Roman" panose="02020603050405020304" pitchFamily="18" charset="0"/>
                <a:cs typeface="Times New Roman" panose="02020603050405020304" pitchFamily="18" charset="0"/>
              </a:rPr>
              <a:t>G</a:t>
            </a:r>
            <a:r>
              <a:rPr lang="en-US" altLang="zh-CN" sz="2800" b="1" baseline="-25000">
                <a:solidFill>
                  <a:srgbClr val="003366"/>
                </a:solidFill>
                <a:latin typeface="Times New Roman" panose="02020603050405020304" pitchFamily="18" charset="0"/>
                <a:ea typeface=""/>
                <a:cs typeface="Times New Roman" panose="02020603050405020304" pitchFamily="18" charset="0"/>
              </a:rPr>
              <a:t>2</a:t>
            </a:r>
            <a:r>
              <a:rPr lang="zh-CN" altLang="en-US" sz="2800" b="1">
                <a:solidFill>
                  <a:srgbClr val="003366"/>
                </a:solidFill>
                <a:latin typeface="Times New Roman" panose="02020603050405020304" pitchFamily="18" charset="0"/>
                <a:cs typeface="Times New Roman" panose="02020603050405020304" pitchFamily="18" charset="0"/>
              </a:rPr>
              <a:t>运行为 </a:t>
            </a:r>
            <a:r>
              <a:rPr lang="en-US" altLang="zh-CN" sz="2800" b="1">
                <a:solidFill>
                  <a:srgbClr val="003366"/>
                </a:solidFill>
                <a:latin typeface="Times New Roman" panose="02020603050405020304" pitchFamily="18" charset="0"/>
                <a:cs typeface="Times New Roman" panose="02020603050405020304" pitchFamily="18" charset="0"/>
              </a:rPr>
              <a:t>1</a:t>
            </a:r>
            <a:r>
              <a:rPr lang="zh-CN" altLang="en-US" sz="2800" b="1">
                <a:solidFill>
                  <a:srgbClr val="003366"/>
                </a:solidFill>
                <a:latin typeface="Times New Roman" panose="02020603050405020304" pitchFamily="18" charset="0"/>
                <a:cs typeface="Times New Roman" panose="02020603050405020304" pitchFamily="18" charset="0"/>
              </a:rPr>
              <a:t>，不运行为 </a:t>
            </a:r>
            <a:r>
              <a:rPr lang="en-US" altLang="zh-CN" sz="2800" b="1">
                <a:solidFill>
                  <a:srgbClr val="003366"/>
                </a:solidFill>
                <a:latin typeface="Times New Roman" panose="02020603050405020304" pitchFamily="18" charset="0"/>
                <a:cs typeface="Times New Roman" panose="02020603050405020304" pitchFamily="18" charset="0"/>
              </a:rPr>
              <a:t>0 </a:t>
            </a:r>
            <a:r>
              <a:rPr lang="zh-CN" altLang="en-US" sz="2800" b="1">
                <a:solidFill>
                  <a:srgbClr val="003366"/>
                </a:solidFill>
                <a:latin typeface="Times New Roman" panose="02020603050405020304" pitchFamily="18" charset="0"/>
                <a:cs typeface="Times New Roman" panose="02020603050405020304" pitchFamily="18" charset="0"/>
              </a:rPr>
              <a:t>。</a:t>
            </a:r>
            <a:endParaRPr lang="zh-CN" altLang="en-US" sz="2800" b="1">
              <a:solidFill>
                <a:schemeClr val="accent2"/>
              </a:solidFill>
              <a:latin typeface="Times New Roman" panose="02020603050405020304" pitchFamily="18" charset="0"/>
              <a:cs typeface="Times New Roman" panose="02020603050405020304" pitchFamily="18" charset="0"/>
            </a:endParaRPr>
          </a:p>
        </p:txBody>
      </p:sp>
      <p:sp>
        <p:nvSpPr>
          <p:cNvPr id="494596" name="Text Box 4"/>
          <p:cNvSpPr txBox="1">
            <a:spLocks noChangeArrowheads="1"/>
          </p:cNvSpPr>
          <p:nvPr/>
        </p:nvSpPr>
        <p:spPr bwMode="auto">
          <a:xfrm>
            <a:off x="473075" y="3705225"/>
            <a:ext cx="4419600" cy="519113"/>
          </a:xfrm>
          <a:prstGeom prst="rect">
            <a:avLst/>
          </a:prstGeom>
          <a:noFill/>
          <a:ln w="9525">
            <a:noFill/>
            <a:miter lim="800000"/>
            <a:headEnd/>
            <a:tailEnd/>
          </a:ln>
          <a:effectLst/>
        </p:spPr>
        <p:txBody>
          <a:bodyPr>
            <a:spAutoFit/>
          </a:bodyPr>
          <a:lstStyle/>
          <a:p>
            <a:pPr>
              <a:spcBef>
                <a:spcPct val="50000"/>
              </a:spcBef>
              <a:defRPr/>
            </a:pPr>
            <a:r>
              <a:rPr lang="en-US" altLang="zh-CN" sz="2800" b="1" dirty="0">
                <a:solidFill>
                  <a:srgbClr val="006600"/>
                </a:solidFill>
                <a:latin typeface="Times New Roman" panose="02020603050405020304" pitchFamily="18" charset="0"/>
                <a:cs typeface="Times New Roman" panose="02020603050405020304" pitchFamily="18" charset="0"/>
              </a:rPr>
              <a:t>(1)  </a:t>
            </a:r>
            <a:r>
              <a:rPr lang="zh-CN" altLang="en-US" sz="2800" b="1" dirty="0">
                <a:solidFill>
                  <a:srgbClr val="006600"/>
                </a:solidFill>
                <a:latin typeface="Times New Roman" panose="02020603050405020304" pitchFamily="18" charset="0"/>
                <a:cs typeface="Times New Roman" panose="02020603050405020304" pitchFamily="18" charset="0"/>
              </a:rPr>
              <a:t>根据逻辑要求列状态表</a:t>
            </a:r>
          </a:p>
        </p:txBody>
      </p:sp>
      <p:sp>
        <p:nvSpPr>
          <p:cNvPr id="494597" name="Text Box 5"/>
          <p:cNvSpPr txBox="1">
            <a:spLocks noChangeArrowheads="1"/>
          </p:cNvSpPr>
          <p:nvPr/>
        </p:nvSpPr>
        <p:spPr bwMode="auto">
          <a:xfrm>
            <a:off x="428625" y="4233863"/>
            <a:ext cx="8064500" cy="519112"/>
          </a:xfrm>
          <a:prstGeom prst="rect">
            <a:avLst/>
          </a:prstGeom>
          <a:noFill/>
          <a:ln w="9525">
            <a:noFill/>
            <a:miter lim="800000"/>
            <a:headEnd/>
            <a:tailEnd/>
          </a:ln>
          <a:effectLst/>
        </p:spPr>
        <p:txBody>
          <a:bodyPr>
            <a:spAutoFit/>
          </a:bodyPr>
          <a:lstStyle/>
          <a:p>
            <a:pPr>
              <a:spcBef>
                <a:spcPct val="40000"/>
              </a:spcBef>
              <a:defRPr/>
            </a:pPr>
            <a:r>
              <a:rPr lang="en-US" altLang="zh-CN" sz="2800" b="1">
                <a:solidFill>
                  <a:srgbClr val="006600"/>
                </a:solidFill>
                <a:latin typeface="Times New Roman" panose="02020603050405020304" pitchFamily="18" charset="0"/>
                <a:cs typeface="Times New Roman" panose="02020603050405020304" pitchFamily="18" charset="0"/>
              </a:rPr>
              <a:t>    </a:t>
            </a:r>
            <a:r>
              <a:rPr lang="zh-CN" altLang="en-US" sz="2800" b="1">
                <a:solidFill>
                  <a:srgbClr val="000099"/>
                </a:solidFill>
                <a:latin typeface="Times New Roman" panose="02020603050405020304" pitchFamily="18" charset="0"/>
                <a:cs typeface="Times New Roman" panose="02020603050405020304" pitchFamily="18" charset="0"/>
              </a:rPr>
              <a:t>首先假设逻辑变量、逻辑函数取</a:t>
            </a:r>
            <a:r>
              <a:rPr lang="en-US" altLang="zh-CN" sz="2800" b="1">
                <a:solidFill>
                  <a:srgbClr val="CC0000"/>
                </a:solidFill>
                <a:latin typeface="Times New Roman" panose="02020603050405020304" pitchFamily="18" charset="0"/>
                <a:cs typeface="Times New Roman" panose="02020603050405020304" pitchFamily="18" charset="0"/>
              </a:rPr>
              <a:t>0</a:t>
            </a:r>
            <a:r>
              <a:rPr lang="zh-CN" altLang="en-US" sz="2800" b="1">
                <a:solidFill>
                  <a:srgbClr val="CC0000"/>
                </a:solidFill>
                <a:latin typeface="Times New Roman" panose="02020603050405020304" pitchFamily="18" charset="0"/>
                <a:cs typeface="Times New Roman" panose="02020603050405020304" pitchFamily="18" charset="0"/>
              </a:rPr>
              <a:t>、 </a:t>
            </a:r>
            <a:r>
              <a:rPr lang="en-US" altLang="zh-CN" sz="2800" b="1">
                <a:solidFill>
                  <a:srgbClr val="CC0000"/>
                </a:solidFill>
                <a:latin typeface="Times New Roman" panose="02020603050405020304" pitchFamily="18" charset="0"/>
                <a:cs typeface="Times New Roman" panose="02020603050405020304" pitchFamily="18" charset="0"/>
              </a:rPr>
              <a:t>1 </a:t>
            </a:r>
            <a:r>
              <a:rPr lang="zh-CN" altLang="en-US" sz="2800" b="1">
                <a:solidFill>
                  <a:srgbClr val="000099"/>
                </a:solidFill>
                <a:latin typeface="Times New Roman" panose="02020603050405020304" pitchFamily="18" charset="0"/>
                <a:cs typeface="Times New Roman" panose="02020603050405020304" pitchFamily="18" charset="0"/>
              </a:rPr>
              <a:t>的含义</a:t>
            </a:r>
            <a:r>
              <a:rPr lang="zh-CN" altLang="en-US" sz="2800" b="1">
                <a:solidFill>
                  <a:srgbClr val="00660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8184805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94596"/>
                                        </p:tgtEl>
                                        <p:attrNameLst>
                                          <p:attrName>style.visibility</p:attrName>
                                        </p:attrNameLst>
                                      </p:cBhvr>
                                      <p:to>
                                        <p:strVal val="visible"/>
                                      </p:to>
                                    </p:set>
                                    <p:animEffect transition="in" filter="wipe(left)">
                                      <p:cBhvr>
                                        <p:cTn id="7" dur="500"/>
                                        <p:tgtEl>
                                          <p:spTgt spid="49459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94597"/>
                                        </p:tgtEl>
                                        <p:attrNameLst>
                                          <p:attrName>style.visibility</p:attrName>
                                        </p:attrNameLst>
                                      </p:cBhvr>
                                      <p:to>
                                        <p:strVal val="visible"/>
                                      </p:to>
                                    </p:set>
                                    <p:animEffect transition="in" filter="wipe(left)">
                                      <p:cBhvr>
                                        <p:cTn id="12" dur="500"/>
                                        <p:tgtEl>
                                          <p:spTgt spid="49459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94595"/>
                                        </p:tgtEl>
                                        <p:attrNameLst>
                                          <p:attrName>style.visibility</p:attrName>
                                        </p:attrNameLst>
                                      </p:cBhvr>
                                      <p:to>
                                        <p:strVal val="visible"/>
                                      </p:to>
                                    </p:set>
                                    <p:animEffect transition="in" filter="wipe(left)">
                                      <p:cBhvr>
                                        <p:cTn id="17" dur="500"/>
                                        <p:tgtEl>
                                          <p:spTgt spid="4945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4595" grpId="0" autoUpdateAnimBg="0"/>
      <p:bldP spid="494596" grpId="0" autoUpdateAnimBg="0"/>
      <p:bldP spid="494597"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Rectangle 39"/>
          <p:cNvSpPr>
            <a:spLocks noChangeArrowheads="1"/>
          </p:cNvSpPr>
          <p:nvPr/>
        </p:nvSpPr>
        <p:spPr bwMode="auto">
          <a:xfrm>
            <a:off x="395288" y="490538"/>
            <a:ext cx="2674937"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5800"/>
                </a:solidFill>
                <a:cs typeface="Times New Roman" panose="02020603050405020304" pitchFamily="18" charset="0"/>
              </a:rPr>
              <a:t>(4) </a:t>
            </a:r>
            <a:r>
              <a:rPr lang="zh-CN" altLang="en-US" sz="2800">
                <a:solidFill>
                  <a:srgbClr val="005800"/>
                </a:solidFill>
                <a:cs typeface="Times New Roman" panose="02020603050405020304" pitchFamily="18" charset="0"/>
              </a:rPr>
              <a:t>十六进制 </a:t>
            </a:r>
          </a:p>
        </p:txBody>
      </p:sp>
      <p:sp>
        <p:nvSpPr>
          <p:cNvPr id="398376" name="Rectangle 40"/>
          <p:cNvSpPr>
            <a:spLocks noChangeArrowheads="1"/>
          </p:cNvSpPr>
          <p:nvPr/>
        </p:nvSpPr>
        <p:spPr bwMode="auto">
          <a:xfrm>
            <a:off x="477838" y="920750"/>
            <a:ext cx="8424862" cy="150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sz="2800">
                <a:cs typeface="Times New Roman" panose="02020603050405020304" pitchFamily="18" charset="0"/>
              </a:rPr>
              <a:t>    </a:t>
            </a:r>
            <a:r>
              <a:rPr lang="zh-CN" altLang="en-US" sz="2800">
                <a:cs typeface="Times New Roman" panose="02020603050405020304" pitchFamily="18" charset="0"/>
              </a:rPr>
              <a:t>十六进制有 </a:t>
            </a:r>
            <a:r>
              <a:rPr lang="en-US" altLang="zh-CN" sz="2800">
                <a:cs typeface="Times New Roman" panose="02020603050405020304" pitchFamily="18" charset="0"/>
              </a:rPr>
              <a:t>0 ~ 9,  A(10) , A(10) , B(11) , C(12) </a:t>
            </a:r>
            <a:r>
              <a:rPr lang="zh-CN" altLang="en-US" sz="2800">
                <a:cs typeface="Times New Roman" panose="02020603050405020304" pitchFamily="18" charset="0"/>
              </a:rPr>
              <a:t>，</a:t>
            </a:r>
            <a:r>
              <a:rPr lang="en-US" altLang="zh-CN" sz="2800">
                <a:cs typeface="Times New Roman" panose="02020603050405020304" pitchFamily="18" charset="0"/>
              </a:rPr>
              <a:t>D(13) </a:t>
            </a:r>
            <a:r>
              <a:rPr lang="zh-CN" altLang="en-US" sz="2800">
                <a:cs typeface="Times New Roman" panose="02020603050405020304" pitchFamily="18" charset="0"/>
              </a:rPr>
              <a:t>，</a:t>
            </a:r>
            <a:r>
              <a:rPr lang="en-US" altLang="zh-CN" sz="2800">
                <a:cs typeface="Times New Roman" panose="02020603050405020304" pitchFamily="18" charset="0"/>
              </a:rPr>
              <a:t>E(14) </a:t>
            </a:r>
            <a:r>
              <a:rPr lang="zh-CN" altLang="en-US" sz="2800">
                <a:cs typeface="Times New Roman" panose="02020603050405020304" pitchFamily="18" charset="0"/>
              </a:rPr>
              <a:t>，</a:t>
            </a:r>
            <a:r>
              <a:rPr lang="en-US" altLang="zh-CN" sz="2800">
                <a:cs typeface="Times New Roman" panose="02020603050405020304" pitchFamily="18" charset="0"/>
              </a:rPr>
              <a:t>F(15)</a:t>
            </a:r>
            <a:r>
              <a:rPr lang="zh-CN" altLang="en-US" sz="2800">
                <a:cs typeface="Times New Roman" panose="02020603050405020304" pitchFamily="18" charset="0"/>
              </a:rPr>
              <a:t>十六个数码，基数是</a:t>
            </a:r>
            <a:r>
              <a:rPr lang="en-US" altLang="zh-CN" sz="2800">
                <a:cs typeface="Times New Roman" panose="02020603050405020304" pitchFamily="18" charset="0"/>
              </a:rPr>
              <a:t>16</a:t>
            </a:r>
            <a:r>
              <a:rPr lang="zh-CN" altLang="en-US" sz="2800">
                <a:cs typeface="Times New Roman" panose="02020603050405020304" pitchFamily="18" charset="0"/>
              </a:rPr>
              <a:t>，计数规则 “逢十六进一” 。</a:t>
            </a:r>
          </a:p>
        </p:txBody>
      </p:sp>
      <p:sp>
        <p:nvSpPr>
          <p:cNvPr id="398377" name="Rectangle 41"/>
          <p:cNvSpPr>
            <a:spLocks noChangeArrowheads="1"/>
          </p:cNvSpPr>
          <p:nvPr/>
        </p:nvSpPr>
        <p:spPr bwMode="auto">
          <a:xfrm>
            <a:off x="406400" y="2349500"/>
            <a:ext cx="70564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cs typeface="Times New Roman" panose="02020603050405020304" pitchFamily="18" charset="0"/>
              </a:rPr>
              <a:t>    </a:t>
            </a:r>
            <a:r>
              <a:rPr lang="zh-CN" altLang="en-US" sz="2800">
                <a:cs typeface="Times New Roman" panose="02020603050405020304" pitchFamily="18" charset="0"/>
              </a:rPr>
              <a:t>十六进制数可转换为十进制数，例如</a:t>
            </a:r>
          </a:p>
        </p:txBody>
      </p:sp>
      <p:sp>
        <p:nvSpPr>
          <p:cNvPr id="398378" name="Rectangle 42" descr="小棋盘"/>
          <p:cNvSpPr>
            <a:spLocks noChangeArrowheads="1"/>
          </p:cNvSpPr>
          <p:nvPr/>
        </p:nvSpPr>
        <p:spPr bwMode="auto">
          <a:xfrm>
            <a:off x="611188" y="2793421"/>
            <a:ext cx="7019925" cy="56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sz="2800">
                <a:cs typeface="Times New Roman" panose="02020603050405020304" pitchFamily="18" charset="0"/>
              </a:rPr>
              <a:t>  (3B.6)</a:t>
            </a:r>
            <a:r>
              <a:rPr lang="en-US" altLang="zh-CN" sz="2800" baseline="-30000">
                <a:cs typeface="Times New Roman" panose="02020603050405020304" pitchFamily="18" charset="0"/>
              </a:rPr>
              <a:t>16 </a:t>
            </a:r>
            <a:r>
              <a:rPr lang="en-US" altLang="zh-CN" sz="2800">
                <a:cs typeface="Times New Roman" panose="02020603050405020304" pitchFamily="18" charset="0"/>
              </a:rPr>
              <a:t>= 3</a:t>
            </a:r>
            <a:r>
              <a:rPr lang="en-US" altLang="zh-CN" sz="2800">
                <a:cs typeface="Times New Roman" panose="02020603050405020304" pitchFamily="18" charset="0"/>
                <a:sym typeface="Symbol" panose="05050102010706020507" pitchFamily="18" charset="2"/>
              </a:rPr>
              <a:t></a:t>
            </a:r>
            <a:r>
              <a:rPr lang="en-US" altLang="zh-CN" sz="2800">
                <a:cs typeface="Times New Roman" panose="02020603050405020304" pitchFamily="18" charset="0"/>
              </a:rPr>
              <a:t>16</a:t>
            </a:r>
            <a:r>
              <a:rPr lang="en-US" altLang="zh-CN" sz="2800" baseline="30000">
                <a:cs typeface="Times New Roman" panose="02020603050405020304" pitchFamily="18" charset="0"/>
                <a:sym typeface="Symbol" panose="05050102010706020507" pitchFamily="18" charset="2"/>
              </a:rPr>
              <a:t>1</a:t>
            </a:r>
            <a:r>
              <a:rPr lang="en-US" altLang="zh-CN" sz="2800">
                <a:cs typeface="Times New Roman" panose="02020603050405020304" pitchFamily="18" charset="0"/>
                <a:sym typeface="Symbol" panose="05050102010706020507" pitchFamily="18" charset="2"/>
              </a:rPr>
              <a:t>+ B</a:t>
            </a:r>
            <a:r>
              <a:rPr lang="en-US" altLang="zh-CN" sz="2800">
                <a:cs typeface="Times New Roman" panose="02020603050405020304" pitchFamily="18" charset="0"/>
              </a:rPr>
              <a:t>16</a:t>
            </a:r>
            <a:r>
              <a:rPr lang="en-US" altLang="zh-CN" sz="2800" baseline="30000">
                <a:cs typeface="Times New Roman" panose="02020603050405020304" pitchFamily="18" charset="0"/>
                <a:sym typeface="Symbol" panose="05050102010706020507" pitchFamily="18" charset="2"/>
              </a:rPr>
              <a:t>0 </a:t>
            </a:r>
            <a:r>
              <a:rPr lang="en-US" altLang="zh-CN" sz="2800">
                <a:cs typeface="Times New Roman" panose="02020603050405020304" pitchFamily="18" charset="0"/>
                <a:sym typeface="Symbol" panose="05050102010706020507" pitchFamily="18" charset="2"/>
              </a:rPr>
              <a:t>+ </a:t>
            </a:r>
            <a:r>
              <a:rPr lang="en-US" altLang="zh-CN" sz="2800">
                <a:cs typeface="Times New Roman" panose="02020603050405020304" pitchFamily="18" charset="0"/>
              </a:rPr>
              <a:t>6</a:t>
            </a:r>
            <a:r>
              <a:rPr lang="en-US" altLang="zh-CN" sz="2800">
                <a:cs typeface="Times New Roman" panose="02020603050405020304" pitchFamily="18" charset="0"/>
                <a:sym typeface="Symbol" panose="05050102010706020507" pitchFamily="18" charset="2"/>
              </a:rPr>
              <a:t></a:t>
            </a:r>
            <a:r>
              <a:rPr lang="en-US" altLang="zh-CN" sz="2800">
                <a:cs typeface="Times New Roman" panose="02020603050405020304" pitchFamily="18" charset="0"/>
              </a:rPr>
              <a:t>16</a:t>
            </a:r>
            <a:r>
              <a:rPr lang="en-US" altLang="zh-CN" sz="2800" baseline="30000">
                <a:cs typeface="Times New Roman" panose="02020603050405020304" pitchFamily="18" charset="0"/>
              </a:rPr>
              <a:t>-</a:t>
            </a:r>
            <a:r>
              <a:rPr lang="en-US" altLang="zh-CN" sz="2800" baseline="30000">
                <a:cs typeface="Times New Roman" panose="02020603050405020304" pitchFamily="18" charset="0"/>
                <a:sym typeface="Symbol" panose="05050102010706020507" pitchFamily="18" charset="2"/>
              </a:rPr>
              <a:t>1 </a:t>
            </a:r>
            <a:r>
              <a:rPr lang="en-US" altLang="zh-CN" sz="2800">
                <a:cs typeface="Times New Roman" panose="02020603050405020304" pitchFamily="18" charset="0"/>
                <a:sym typeface="Symbol" panose="05050102010706020507" pitchFamily="18" charset="2"/>
              </a:rPr>
              <a:t> (59.4)</a:t>
            </a:r>
            <a:r>
              <a:rPr lang="en-US" altLang="zh-CN" sz="2800" baseline="-25000">
                <a:cs typeface="Times New Roman" panose="02020603050405020304" pitchFamily="18" charset="0"/>
                <a:sym typeface="Symbol" panose="05050102010706020507" pitchFamily="18" charset="2"/>
              </a:rPr>
              <a:t>10</a:t>
            </a:r>
            <a:endParaRPr lang="en-US" altLang="zh-CN" sz="2800" baseline="30000">
              <a:cs typeface="Times New Roman" panose="02020603050405020304" pitchFamily="18" charset="0"/>
              <a:sym typeface="Symbol" panose="05050102010706020507" pitchFamily="18" charset="2"/>
            </a:endParaRPr>
          </a:p>
        </p:txBody>
      </p:sp>
      <p:sp>
        <p:nvSpPr>
          <p:cNvPr id="398379" name="Rectangle 43"/>
          <p:cNvSpPr>
            <a:spLocks noChangeArrowheads="1"/>
          </p:cNvSpPr>
          <p:nvPr/>
        </p:nvSpPr>
        <p:spPr bwMode="auto">
          <a:xfrm>
            <a:off x="468313" y="3470275"/>
            <a:ext cx="5272087" cy="519113"/>
          </a:xfrm>
          <a:prstGeom prst="rect">
            <a:avLst/>
          </a:prstGeom>
          <a:noFill/>
          <a:ln w="9525">
            <a:noFill/>
            <a:miter lim="800000"/>
            <a:headEnd/>
            <a:tailEnd/>
          </a:ln>
          <a:effectLst/>
        </p:spPr>
        <p:txBody>
          <a:bodyPr wrap="none" anchor="ctr">
            <a:spAutoFit/>
          </a:bodyPr>
          <a:lstStyle/>
          <a:p>
            <a:pPr>
              <a:defRPr/>
            </a:pPr>
            <a:r>
              <a:rPr lang="en-US" altLang="zh-CN" sz="2800" b="1">
                <a:solidFill>
                  <a:srgbClr val="000099"/>
                </a:solidFill>
                <a:latin typeface="Times New Roman" panose="02020603050405020304" pitchFamily="18" charset="0"/>
                <a:cs typeface="Times New Roman" panose="02020603050405020304" pitchFamily="18" charset="0"/>
              </a:rPr>
              <a:t>2. </a:t>
            </a:r>
            <a:r>
              <a:rPr lang="zh-CN" altLang="en-US" sz="2800" b="1">
                <a:solidFill>
                  <a:srgbClr val="000099"/>
                </a:solidFill>
                <a:latin typeface="Times New Roman" panose="02020603050405020304" pitchFamily="18" charset="0"/>
                <a:cs typeface="Times New Roman" panose="02020603050405020304" pitchFamily="18" charset="0"/>
              </a:rPr>
              <a:t>十进制数转换为任意进制计数</a:t>
            </a:r>
            <a:r>
              <a:rPr lang="zh-CN" altLang="en-US" sz="2800" b="1">
                <a:solidFill>
                  <a:srgbClr val="000099"/>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p>
        </p:txBody>
      </p:sp>
      <p:sp>
        <p:nvSpPr>
          <p:cNvPr id="398380" name="Rectangle 44"/>
          <p:cNvSpPr>
            <a:spLocks noChangeArrowheads="1"/>
          </p:cNvSpPr>
          <p:nvPr/>
        </p:nvSpPr>
        <p:spPr bwMode="auto">
          <a:xfrm>
            <a:off x="323850" y="4046538"/>
            <a:ext cx="3455988" cy="519112"/>
          </a:xfrm>
          <a:prstGeom prst="rect">
            <a:avLst/>
          </a:prstGeom>
          <a:noFill/>
          <a:ln w="9525">
            <a:noFill/>
            <a:miter lim="800000"/>
            <a:headEnd/>
            <a:tailEnd/>
          </a:ln>
          <a:effectLst/>
        </p:spPr>
        <p:txBody>
          <a:bodyPr anchor="ctr">
            <a:spAutoFit/>
          </a:bodyPr>
          <a:lstStyle/>
          <a:p>
            <a:pPr>
              <a:defRPr/>
            </a:pPr>
            <a:r>
              <a:rPr lang="en-US" altLang="zh-CN" sz="2800" b="1">
                <a:solidFill>
                  <a:srgbClr val="006600"/>
                </a:solidFill>
                <a:latin typeface="Times New Roman" panose="02020603050405020304" pitchFamily="18" charset="0"/>
                <a:cs typeface="Times New Roman" panose="02020603050405020304" pitchFamily="18" charset="0"/>
              </a:rPr>
              <a:t>(1) </a:t>
            </a:r>
            <a:r>
              <a:rPr lang="zh-CN" altLang="en-US" sz="2800" b="1">
                <a:solidFill>
                  <a:srgbClr val="006600"/>
                </a:solidFill>
                <a:latin typeface="Times New Roman" panose="02020603050405020304" pitchFamily="18" charset="0"/>
                <a:cs typeface="Times New Roman" panose="02020603050405020304" pitchFamily="18" charset="0"/>
              </a:rPr>
              <a:t>十</a:t>
            </a:r>
            <a:r>
              <a:rPr lang="en-US" altLang="zh-CN" sz="2800" b="1">
                <a:solidFill>
                  <a:srgbClr val="006600"/>
                </a:solidFill>
                <a:latin typeface="Times New Roman" panose="02020603050405020304" pitchFamily="18" charset="0"/>
                <a:cs typeface="Times New Roman" panose="02020603050405020304" pitchFamily="18" charset="0"/>
              </a:rPr>
              <a:t>— </a:t>
            </a:r>
            <a:r>
              <a:rPr lang="zh-CN" altLang="en-US" sz="2800" b="1">
                <a:solidFill>
                  <a:srgbClr val="006600"/>
                </a:solidFill>
                <a:latin typeface="Times New Roman" panose="02020603050405020304" pitchFamily="18" charset="0"/>
                <a:cs typeface="Times New Roman" panose="02020603050405020304" pitchFamily="18" charset="0"/>
              </a:rPr>
              <a:t>二进制转换</a:t>
            </a:r>
            <a:r>
              <a:rPr lang="zh-CN" altLang="en-US" sz="2800" b="1">
                <a:solidFill>
                  <a:srgbClr val="0066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p>
        </p:txBody>
      </p:sp>
      <p:sp>
        <p:nvSpPr>
          <p:cNvPr id="398381" name="Rectangle 45"/>
          <p:cNvSpPr>
            <a:spLocks noChangeArrowheads="1"/>
          </p:cNvSpPr>
          <p:nvPr/>
        </p:nvSpPr>
        <p:spPr bwMode="auto">
          <a:xfrm>
            <a:off x="825500" y="5099050"/>
            <a:ext cx="8131175" cy="519113"/>
          </a:xfrm>
          <a:prstGeom prst="rect">
            <a:avLst/>
          </a:prstGeom>
          <a:noFill/>
          <a:ln w="9525">
            <a:noFill/>
            <a:miter lim="800000"/>
            <a:headEnd/>
            <a:tailEnd/>
          </a:ln>
          <a:effectLst/>
        </p:spPr>
        <p:txBody>
          <a:bodyPr wrap="none" anchor="ctr">
            <a:spAutoFit/>
          </a:bodyPr>
          <a:lstStyle/>
          <a:p>
            <a:pPr>
              <a:defRPr/>
            </a:pPr>
            <a:r>
              <a:rPr lang="zh-CN" altLang="en-US" sz="2800" b="1">
                <a:latin typeface="Times New Roman" panose="02020603050405020304" pitchFamily="18" charset="0"/>
                <a:cs typeface="Times New Roman" panose="02020603050405020304" pitchFamily="18" charset="0"/>
              </a:rPr>
              <a:t>十进制转换为二进制分整数和净小数两部分进行。</a:t>
            </a:r>
            <a:r>
              <a:rPr lang="zh-CN" altLang="en-US" sz="2800" b="1">
                <a:effectLst>
                  <a:outerShdw blurRad="38100" dist="38100" dir="2700000" algn="tl">
                    <a:srgbClr val="C0C0C0"/>
                  </a:outerShdw>
                </a:effectLst>
                <a:latin typeface="Times New Roman" panose="02020603050405020304" pitchFamily="18" charset="0"/>
                <a:cs typeface="Times New Roman" panose="02020603050405020304" pitchFamily="18" charset="0"/>
              </a:rPr>
              <a:t> </a:t>
            </a:r>
          </a:p>
        </p:txBody>
      </p:sp>
      <p:sp>
        <p:nvSpPr>
          <p:cNvPr id="398382" name="Rectangle 46"/>
          <p:cNvSpPr>
            <a:spLocks noChangeArrowheads="1"/>
          </p:cNvSpPr>
          <p:nvPr/>
        </p:nvSpPr>
        <p:spPr bwMode="auto">
          <a:xfrm>
            <a:off x="455613" y="5586413"/>
            <a:ext cx="8753475" cy="519112"/>
          </a:xfrm>
          <a:prstGeom prst="rect">
            <a:avLst/>
          </a:prstGeom>
          <a:noFill/>
          <a:ln w="9525">
            <a:noFill/>
            <a:miter lim="800000"/>
            <a:headEnd/>
            <a:tailEnd/>
          </a:ln>
          <a:effectLst/>
        </p:spPr>
        <p:txBody>
          <a:bodyPr wrap="none" anchor="ctr">
            <a:spAutoFit/>
          </a:bodyPr>
          <a:lstStyle/>
          <a:p>
            <a:pPr>
              <a:defRPr/>
            </a:pPr>
            <a:r>
              <a:rPr lang="en-US" altLang="zh-CN" sz="2800" b="1">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整数部分的转换采取除</a:t>
            </a:r>
            <a:r>
              <a:rPr lang="en-US" altLang="zh-CN" sz="2800" b="1">
                <a:latin typeface="Times New Roman" panose="02020603050405020304" pitchFamily="18" charset="0"/>
                <a:cs typeface="Times New Roman" panose="02020603050405020304" pitchFamily="18" charset="0"/>
              </a:rPr>
              <a:t>2</a:t>
            </a:r>
            <a:r>
              <a:rPr lang="zh-CN" altLang="en-US" sz="2800" b="1">
                <a:latin typeface="Times New Roman" panose="02020603050405020304" pitchFamily="18" charset="0"/>
                <a:cs typeface="Times New Roman" panose="02020603050405020304" pitchFamily="18" charset="0"/>
              </a:rPr>
              <a:t>取余法，直到商为零 为止。</a:t>
            </a:r>
            <a:r>
              <a:rPr lang="zh-CN" altLang="en-US" sz="2800" b="1">
                <a:effectLst>
                  <a:outerShdw blurRad="38100" dist="38100" dir="2700000" algn="tl">
                    <a:srgbClr val="C0C0C0"/>
                  </a:outerShdw>
                </a:effectLst>
                <a:latin typeface="Times New Roman" panose="02020603050405020304" pitchFamily="18" charset="0"/>
                <a:cs typeface="Times New Roman" panose="02020603050405020304" pitchFamily="18" charset="0"/>
              </a:rPr>
              <a:t> </a:t>
            </a:r>
          </a:p>
        </p:txBody>
      </p:sp>
      <p:sp>
        <p:nvSpPr>
          <p:cNvPr id="398383" name="Text Box 47"/>
          <p:cNvSpPr txBox="1">
            <a:spLocks noChangeArrowheads="1"/>
          </p:cNvSpPr>
          <p:nvPr/>
        </p:nvSpPr>
        <p:spPr bwMode="auto">
          <a:xfrm>
            <a:off x="850900" y="4584700"/>
            <a:ext cx="66087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a:cs typeface="Times New Roman" panose="02020603050405020304" pitchFamily="18" charset="0"/>
              </a:rPr>
              <a:t>例如将十进制数 </a:t>
            </a:r>
            <a:r>
              <a:rPr lang="en-US" altLang="zh-CN" sz="2800">
                <a:cs typeface="Times New Roman" panose="02020603050405020304" pitchFamily="18" charset="0"/>
              </a:rPr>
              <a:t>27.35 </a:t>
            </a:r>
            <a:r>
              <a:rPr lang="zh-CN" altLang="en-US" sz="2800">
                <a:cs typeface="Times New Roman" panose="02020603050405020304" pitchFamily="18" charset="0"/>
              </a:rPr>
              <a:t>转换成二进制数。 </a:t>
            </a:r>
          </a:p>
        </p:txBody>
      </p:sp>
    </p:spTree>
    <p:extLst>
      <p:ext uri="{BB962C8B-B14F-4D97-AF65-F5344CB8AC3E}">
        <p14:creationId xmlns:p14="http://schemas.microsoft.com/office/powerpoint/2010/main" val="36842843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8376"/>
                                        </p:tgtEl>
                                        <p:attrNameLst>
                                          <p:attrName>style.visibility</p:attrName>
                                        </p:attrNameLst>
                                      </p:cBhvr>
                                      <p:to>
                                        <p:strVal val="visible"/>
                                      </p:to>
                                    </p:set>
                                    <p:animEffect transition="in" filter="wipe(left)">
                                      <p:cBhvr>
                                        <p:cTn id="7" dur="500"/>
                                        <p:tgtEl>
                                          <p:spTgt spid="3983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98377"/>
                                        </p:tgtEl>
                                        <p:attrNameLst>
                                          <p:attrName>style.visibility</p:attrName>
                                        </p:attrNameLst>
                                      </p:cBhvr>
                                      <p:to>
                                        <p:strVal val="visible"/>
                                      </p:to>
                                    </p:set>
                                    <p:animEffect transition="in" filter="wipe(left)">
                                      <p:cBhvr>
                                        <p:cTn id="12" dur="500"/>
                                        <p:tgtEl>
                                          <p:spTgt spid="39837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98378"/>
                                        </p:tgtEl>
                                        <p:attrNameLst>
                                          <p:attrName>style.visibility</p:attrName>
                                        </p:attrNameLst>
                                      </p:cBhvr>
                                      <p:to>
                                        <p:strVal val="visible"/>
                                      </p:to>
                                    </p:set>
                                    <p:animEffect transition="in" filter="wipe(left)">
                                      <p:cBhvr>
                                        <p:cTn id="17" dur="500"/>
                                        <p:tgtEl>
                                          <p:spTgt spid="39837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98379"/>
                                        </p:tgtEl>
                                        <p:attrNameLst>
                                          <p:attrName>style.visibility</p:attrName>
                                        </p:attrNameLst>
                                      </p:cBhvr>
                                      <p:to>
                                        <p:strVal val="visible"/>
                                      </p:to>
                                    </p:set>
                                    <p:animEffect transition="in" filter="wipe(left)">
                                      <p:cBhvr>
                                        <p:cTn id="22" dur="500"/>
                                        <p:tgtEl>
                                          <p:spTgt spid="39837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98380"/>
                                        </p:tgtEl>
                                        <p:attrNameLst>
                                          <p:attrName>style.visibility</p:attrName>
                                        </p:attrNameLst>
                                      </p:cBhvr>
                                      <p:to>
                                        <p:strVal val="visible"/>
                                      </p:to>
                                    </p:set>
                                    <p:animEffect transition="in" filter="wipe(left)">
                                      <p:cBhvr>
                                        <p:cTn id="27" dur="500"/>
                                        <p:tgtEl>
                                          <p:spTgt spid="39838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98383"/>
                                        </p:tgtEl>
                                        <p:attrNameLst>
                                          <p:attrName>style.visibility</p:attrName>
                                        </p:attrNameLst>
                                      </p:cBhvr>
                                      <p:to>
                                        <p:strVal val="visible"/>
                                      </p:to>
                                    </p:set>
                                    <p:animEffect transition="in" filter="wipe(left)">
                                      <p:cBhvr>
                                        <p:cTn id="32" dur="500"/>
                                        <p:tgtEl>
                                          <p:spTgt spid="39838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98381"/>
                                        </p:tgtEl>
                                        <p:attrNameLst>
                                          <p:attrName>style.visibility</p:attrName>
                                        </p:attrNameLst>
                                      </p:cBhvr>
                                      <p:to>
                                        <p:strVal val="visible"/>
                                      </p:to>
                                    </p:set>
                                    <p:animEffect transition="in" filter="wipe(left)">
                                      <p:cBhvr>
                                        <p:cTn id="37" dur="500"/>
                                        <p:tgtEl>
                                          <p:spTgt spid="39838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98382"/>
                                        </p:tgtEl>
                                        <p:attrNameLst>
                                          <p:attrName>style.visibility</p:attrName>
                                        </p:attrNameLst>
                                      </p:cBhvr>
                                      <p:to>
                                        <p:strVal val="visible"/>
                                      </p:to>
                                    </p:set>
                                    <p:animEffect transition="in" filter="wipe(left)">
                                      <p:cBhvr>
                                        <p:cTn id="42" dur="500"/>
                                        <p:tgtEl>
                                          <p:spTgt spid="3983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8376" grpId="0"/>
      <p:bldP spid="398377" grpId="0"/>
      <p:bldP spid="398378" grpId="0"/>
      <p:bldP spid="398379" grpId="0"/>
      <p:bldP spid="398380" grpId="0"/>
      <p:bldP spid="398381" grpId="0"/>
      <p:bldP spid="398382" grpId="0"/>
      <p:bldP spid="39838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Rectangle 2"/>
          <p:cNvSpPr>
            <a:spLocks noChangeArrowheads="1"/>
          </p:cNvSpPr>
          <p:nvPr/>
        </p:nvSpPr>
        <p:spPr bwMode="auto">
          <a:xfrm>
            <a:off x="762000" y="1275029"/>
            <a:ext cx="4267200" cy="3194721"/>
          </a:xfrm>
          <a:prstGeom prst="rect">
            <a:avLst/>
          </a:prstGeom>
          <a:noFill/>
          <a:ln w="9525">
            <a:noFill/>
            <a:miter lim="800000"/>
            <a:headEnd/>
            <a:tailEnd/>
          </a:ln>
          <a:effectLst/>
        </p:spPr>
        <p:txBody>
          <a:bodyPr>
            <a:spAutoFit/>
          </a:bodyPr>
          <a:lstStyle/>
          <a:p>
            <a:pPr>
              <a:lnSpc>
                <a:spcPct val="120000"/>
              </a:lnSpc>
              <a:spcBef>
                <a:spcPct val="50000"/>
              </a:spcBef>
              <a:defRPr/>
            </a:pPr>
            <a:r>
              <a:rPr lang="en-US" altLang="zh-CN" sz="2800" b="1" dirty="0">
                <a:latin typeface="Times New Roman" panose="02020603050405020304" pitchFamily="18" charset="0"/>
                <a:cs typeface="Times New Roman" panose="02020603050405020304" pitchFamily="18" charset="0"/>
              </a:rPr>
              <a:t>    </a:t>
            </a:r>
            <a:r>
              <a:rPr lang="zh-CN" altLang="en-US" sz="2800" b="1" dirty="0">
                <a:latin typeface="Times New Roman" panose="02020603050405020304" pitchFamily="18" charset="0"/>
                <a:cs typeface="Times New Roman" panose="02020603050405020304" pitchFamily="18" charset="0"/>
              </a:rPr>
              <a:t>逻辑要求：如果一个车间开工，只需</a:t>
            </a:r>
            <a:r>
              <a:rPr lang="en-US" altLang="zh-CN" sz="2800" b="1" i="1" dirty="0">
                <a:latin typeface="Times New Roman" panose="02020603050405020304" pitchFamily="18" charset="0"/>
                <a:cs typeface="Times New Roman" panose="02020603050405020304" pitchFamily="18" charset="0"/>
              </a:rPr>
              <a:t>G</a:t>
            </a:r>
            <a:r>
              <a:rPr lang="en-US" altLang="zh-CN" sz="2800" b="1" baseline="-25000" dirty="0">
                <a:latin typeface="Times New Roman" panose="02020603050405020304" pitchFamily="18" charset="0"/>
                <a:ea typeface=""/>
                <a:cs typeface="Times New Roman" panose="02020603050405020304" pitchFamily="18" charset="0"/>
              </a:rPr>
              <a:t>2</a:t>
            </a:r>
            <a:r>
              <a:rPr lang="zh-CN" altLang="en-US" sz="2800" b="1" dirty="0">
                <a:latin typeface="Times New Roman" panose="02020603050405020304" pitchFamily="18" charset="0"/>
                <a:cs typeface="Times New Roman" panose="02020603050405020304" pitchFamily="18" charset="0"/>
              </a:rPr>
              <a:t>运行即可满足要求；如果两个车间开工，只需</a:t>
            </a:r>
            <a:r>
              <a:rPr lang="en-US" altLang="zh-CN" sz="2800" b="1" i="1" dirty="0">
                <a:latin typeface="Times New Roman" panose="02020603050405020304" pitchFamily="18" charset="0"/>
                <a:cs typeface="Times New Roman" panose="02020603050405020304" pitchFamily="18" charset="0"/>
              </a:rPr>
              <a:t>G</a:t>
            </a:r>
            <a:r>
              <a:rPr lang="en-US" altLang="zh-CN" sz="2800" b="1" baseline="-25000" dirty="0">
                <a:latin typeface="Times New Roman" panose="02020603050405020304" pitchFamily="18" charset="0"/>
                <a:ea typeface=""/>
                <a:cs typeface="Times New Roman" panose="02020603050405020304" pitchFamily="18" charset="0"/>
              </a:rPr>
              <a:t>1</a:t>
            </a:r>
            <a:r>
              <a:rPr lang="zh-CN" altLang="en-US" sz="2800" b="1" dirty="0">
                <a:latin typeface="Times New Roman" panose="02020603050405020304" pitchFamily="18" charset="0"/>
                <a:cs typeface="Times New Roman" panose="02020603050405020304" pitchFamily="18" charset="0"/>
              </a:rPr>
              <a:t>运行，如果三个车间同时开工，则</a:t>
            </a:r>
            <a:r>
              <a:rPr lang="en-US" altLang="zh-CN" sz="2800" b="1" i="1" dirty="0">
                <a:latin typeface="Times New Roman" panose="02020603050405020304" pitchFamily="18" charset="0"/>
                <a:cs typeface="Times New Roman" panose="02020603050405020304" pitchFamily="18" charset="0"/>
              </a:rPr>
              <a:t>G</a:t>
            </a:r>
            <a:r>
              <a:rPr lang="en-US" altLang="zh-CN" sz="2800" b="1" baseline="-25000" dirty="0">
                <a:latin typeface="Times New Roman" panose="02020603050405020304" pitchFamily="18" charset="0"/>
                <a:ea typeface=""/>
                <a:cs typeface="Times New Roman" panose="02020603050405020304" pitchFamily="18" charset="0"/>
              </a:rPr>
              <a:t>1</a:t>
            </a:r>
            <a:r>
              <a:rPr lang="zh-CN" altLang="en-US" sz="2800" b="1" dirty="0">
                <a:latin typeface="Times New Roman" panose="02020603050405020304" pitchFamily="18" charset="0"/>
                <a:cs typeface="Times New Roman" panose="02020603050405020304" pitchFamily="18" charset="0"/>
              </a:rPr>
              <a:t>和 </a:t>
            </a:r>
            <a:r>
              <a:rPr lang="en-US" altLang="zh-CN" sz="2800" b="1" i="1" dirty="0">
                <a:latin typeface="Times New Roman" panose="02020603050405020304" pitchFamily="18" charset="0"/>
                <a:cs typeface="Times New Roman" panose="02020603050405020304" pitchFamily="18" charset="0"/>
              </a:rPr>
              <a:t>G</a:t>
            </a:r>
            <a:r>
              <a:rPr lang="en-US" altLang="zh-CN" sz="2800" b="1" baseline="-25000" dirty="0">
                <a:latin typeface="Times New Roman" panose="02020603050405020304" pitchFamily="18" charset="0"/>
                <a:ea typeface=""/>
                <a:cs typeface="Times New Roman" panose="02020603050405020304" pitchFamily="18" charset="0"/>
              </a:rPr>
              <a:t>2</a:t>
            </a:r>
            <a:r>
              <a:rPr lang="zh-CN" altLang="en-US" sz="2800" b="1" dirty="0">
                <a:latin typeface="Times New Roman" panose="02020603050405020304" pitchFamily="18" charset="0"/>
                <a:cs typeface="Times New Roman" panose="02020603050405020304" pitchFamily="18" charset="0"/>
              </a:rPr>
              <a:t>均需运行。</a:t>
            </a:r>
          </a:p>
        </p:txBody>
      </p:sp>
      <p:sp>
        <p:nvSpPr>
          <p:cNvPr id="495619" name="Rectangle 3"/>
          <p:cNvSpPr>
            <a:spLocks noChangeArrowheads="1"/>
          </p:cNvSpPr>
          <p:nvPr/>
        </p:nvSpPr>
        <p:spPr bwMode="auto">
          <a:xfrm>
            <a:off x="831850" y="4551629"/>
            <a:ext cx="898525" cy="519113"/>
          </a:xfrm>
          <a:prstGeom prst="rect">
            <a:avLst/>
          </a:prstGeom>
          <a:noFill/>
          <a:ln w="9525">
            <a:noFill/>
            <a:miter lim="800000"/>
            <a:headEnd/>
            <a:tailEnd/>
          </a:ln>
          <a:effectLst/>
        </p:spPr>
        <p:txBody>
          <a:bodyPr wrap="none">
            <a:spAutoFit/>
          </a:bodyPr>
          <a:lstStyle/>
          <a:p>
            <a:pPr>
              <a:spcBef>
                <a:spcPct val="50000"/>
              </a:spcBef>
              <a:defRPr/>
            </a:pPr>
            <a:r>
              <a:rPr lang="zh-CN" altLang="en-US" sz="2800" b="1">
                <a:solidFill>
                  <a:srgbClr val="FF0000"/>
                </a:solidFill>
                <a:latin typeface="Times New Roman" panose="02020603050405020304" pitchFamily="18" charset="0"/>
                <a:cs typeface="Times New Roman" panose="02020603050405020304" pitchFamily="18" charset="0"/>
              </a:rPr>
              <a:t>开工</a:t>
            </a:r>
            <a:endParaRPr lang="zh-CN" altLang="en-US" sz="3200" b="1">
              <a:solidFill>
                <a:srgbClr val="00CCFF"/>
              </a:solidFill>
              <a:latin typeface="Times New Roman" panose="02020603050405020304" pitchFamily="18" charset="0"/>
              <a:cs typeface="Times New Roman" panose="02020603050405020304" pitchFamily="18" charset="0"/>
            </a:endParaRPr>
          </a:p>
        </p:txBody>
      </p:sp>
      <p:sp>
        <p:nvSpPr>
          <p:cNvPr id="495620" name="Line 4"/>
          <p:cNvSpPr>
            <a:spLocks noChangeShapeType="1"/>
          </p:cNvSpPr>
          <p:nvPr/>
        </p:nvSpPr>
        <p:spPr bwMode="auto">
          <a:xfrm>
            <a:off x="1746250" y="4807217"/>
            <a:ext cx="381000" cy="0"/>
          </a:xfrm>
          <a:prstGeom prst="line">
            <a:avLst/>
          </a:prstGeom>
          <a:noFill/>
          <a:ln w="28575">
            <a:solidFill>
              <a:srgbClr val="FF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95621" name="Rectangle 5"/>
          <p:cNvSpPr>
            <a:spLocks noChangeArrowheads="1"/>
          </p:cNvSpPr>
          <p:nvPr/>
        </p:nvSpPr>
        <p:spPr bwMode="auto">
          <a:xfrm>
            <a:off x="2127250" y="4577029"/>
            <a:ext cx="539750" cy="519113"/>
          </a:xfrm>
          <a:prstGeom prst="rect">
            <a:avLst/>
          </a:prstGeom>
          <a:noFill/>
          <a:ln w="9525">
            <a:noFill/>
            <a:miter lim="800000"/>
            <a:headEnd/>
            <a:tailEnd/>
          </a:ln>
          <a:effectLst/>
        </p:spPr>
        <p:txBody>
          <a:bodyPr wrap="none">
            <a:spAutoFit/>
          </a:bodyPr>
          <a:lstStyle/>
          <a:p>
            <a:pPr>
              <a:spcBef>
                <a:spcPct val="50000"/>
              </a:spcBef>
              <a:defRPr/>
            </a:pPr>
            <a:r>
              <a:rPr lang="en-US" altLang="zh-CN" sz="2800" b="1">
                <a:solidFill>
                  <a:srgbClr val="FF0000"/>
                </a:solidFill>
                <a:latin typeface="Times New Roman" panose="02020603050405020304" pitchFamily="18" charset="0"/>
                <a:cs typeface="Times New Roman" panose="02020603050405020304" pitchFamily="18" charset="0"/>
              </a:rPr>
              <a:t> 1 </a:t>
            </a:r>
            <a:endParaRPr lang="en-US" altLang="zh-CN" sz="2800" b="1">
              <a:solidFill>
                <a:srgbClr val="00CCFF"/>
              </a:solidFill>
              <a:latin typeface="Times New Roman" panose="02020603050405020304" pitchFamily="18" charset="0"/>
              <a:cs typeface="Times New Roman" panose="02020603050405020304" pitchFamily="18" charset="0"/>
            </a:endParaRPr>
          </a:p>
        </p:txBody>
      </p:sp>
      <p:sp>
        <p:nvSpPr>
          <p:cNvPr id="495622" name="Rectangle 6"/>
          <p:cNvSpPr>
            <a:spLocks noChangeArrowheads="1"/>
          </p:cNvSpPr>
          <p:nvPr/>
        </p:nvSpPr>
        <p:spPr bwMode="auto">
          <a:xfrm>
            <a:off x="2859088" y="4554804"/>
            <a:ext cx="1255712" cy="519113"/>
          </a:xfrm>
          <a:prstGeom prst="rect">
            <a:avLst/>
          </a:prstGeom>
          <a:noFill/>
          <a:ln w="9525">
            <a:noFill/>
            <a:miter lim="800000"/>
            <a:headEnd/>
            <a:tailEnd/>
          </a:ln>
          <a:effectLst/>
        </p:spPr>
        <p:txBody>
          <a:bodyPr wrap="none">
            <a:spAutoFit/>
          </a:bodyPr>
          <a:lstStyle/>
          <a:p>
            <a:pPr>
              <a:spcBef>
                <a:spcPct val="50000"/>
              </a:spcBef>
              <a:defRPr/>
            </a:pPr>
            <a:r>
              <a:rPr lang="zh-CN" altLang="en-US" sz="2800" b="1">
                <a:solidFill>
                  <a:srgbClr val="FF0000"/>
                </a:solidFill>
                <a:latin typeface="Times New Roman" panose="02020603050405020304" pitchFamily="18" charset="0"/>
                <a:cs typeface="Times New Roman" panose="02020603050405020304" pitchFamily="18" charset="0"/>
              </a:rPr>
              <a:t>不开工</a:t>
            </a:r>
            <a:endParaRPr lang="zh-CN" altLang="en-US" sz="2800" b="1">
              <a:solidFill>
                <a:srgbClr val="00CCFF"/>
              </a:solidFill>
              <a:latin typeface="Times New Roman" panose="02020603050405020304" pitchFamily="18" charset="0"/>
              <a:cs typeface="Times New Roman" panose="02020603050405020304" pitchFamily="18" charset="0"/>
            </a:endParaRPr>
          </a:p>
        </p:txBody>
      </p:sp>
      <p:sp>
        <p:nvSpPr>
          <p:cNvPr id="495623" name="Line 7"/>
          <p:cNvSpPr>
            <a:spLocks noChangeShapeType="1"/>
          </p:cNvSpPr>
          <p:nvPr/>
        </p:nvSpPr>
        <p:spPr bwMode="auto">
          <a:xfrm>
            <a:off x="4114800" y="4807217"/>
            <a:ext cx="381000" cy="0"/>
          </a:xfrm>
          <a:prstGeom prst="line">
            <a:avLst/>
          </a:prstGeom>
          <a:noFill/>
          <a:ln w="28575">
            <a:solidFill>
              <a:srgbClr val="FF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95624" name="Rectangle 8"/>
          <p:cNvSpPr>
            <a:spLocks noChangeArrowheads="1"/>
          </p:cNvSpPr>
          <p:nvPr/>
        </p:nvSpPr>
        <p:spPr bwMode="auto">
          <a:xfrm>
            <a:off x="4495800" y="4599254"/>
            <a:ext cx="539750" cy="519113"/>
          </a:xfrm>
          <a:prstGeom prst="rect">
            <a:avLst/>
          </a:prstGeom>
          <a:noFill/>
          <a:ln w="9525">
            <a:noFill/>
            <a:miter lim="800000"/>
            <a:headEnd/>
            <a:tailEnd/>
          </a:ln>
          <a:effectLst/>
        </p:spPr>
        <p:txBody>
          <a:bodyPr wrap="none">
            <a:spAutoFit/>
          </a:bodyPr>
          <a:lstStyle/>
          <a:p>
            <a:pPr>
              <a:spcBef>
                <a:spcPct val="50000"/>
              </a:spcBef>
              <a:defRPr/>
            </a:pPr>
            <a:r>
              <a:rPr lang="en-US" altLang="zh-CN" sz="2800" b="1">
                <a:solidFill>
                  <a:srgbClr val="FF0000"/>
                </a:solidFill>
                <a:latin typeface="Times New Roman" panose="02020603050405020304" pitchFamily="18" charset="0"/>
                <a:cs typeface="Times New Roman" panose="02020603050405020304" pitchFamily="18" charset="0"/>
              </a:rPr>
              <a:t> 0 </a:t>
            </a:r>
            <a:endParaRPr lang="en-US" altLang="zh-CN" sz="2800" b="1">
              <a:solidFill>
                <a:srgbClr val="00CCFF"/>
              </a:solidFill>
              <a:latin typeface="Times New Roman" panose="02020603050405020304" pitchFamily="18" charset="0"/>
              <a:cs typeface="Times New Roman" panose="02020603050405020304" pitchFamily="18" charset="0"/>
            </a:endParaRPr>
          </a:p>
        </p:txBody>
      </p:sp>
      <p:sp>
        <p:nvSpPr>
          <p:cNvPr id="495625" name="Rectangle 9"/>
          <p:cNvSpPr>
            <a:spLocks noChangeArrowheads="1"/>
          </p:cNvSpPr>
          <p:nvPr/>
        </p:nvSpPr>
        <p:spPr bwMode="auto">
          <a:xfrm>
            <a:off x="831850" y="5021529"/>
            <a:ext cx="898525" cy="519113"/>
          </a:xfrm>
          <a:prstGeom prst="rect">
            <a:avLst/>
          </a:prstGeom>
          <a:noFill/>
          <a:ln w="9525">
            <a:noFill/>
            <a:miter lim="800000"/>
            <a:headEnd/>
            <a:tailEnd/>
          </a:ln>
          <a:effectLst/>
        </p:spPr>
        <p:txBody>
          <a:bodyPr wrap="none">
            <a:spAutoFit/>
          </a:bodyPr>
          <a:lstStyle/>
          <a:p>
            <a:pPr>
              <a:spcBef>
                <a:spcPct val="50000"/>
              </a:spcBef>
              <a:defRPr/>
            </a:pPr>
            <a:r>
              <a:rPr lang="zh-CN" altLang="en-US" sz="2800" b="1">
                <a:solidFill>
                  <a:srgbClr val="000099"/>
                </a:solidFill>
                <a:latin typeface="Times New Roman" panose="02020603050405020304" pitchFamily="18" charset="0"/>
                <a:cs typeface="Times New Roman" panose="02020603050405020304" pitchFamily="18" charset="0"/>
              </a:rPr>
              <a:t>运行</a:t>
            </a:r>
          </a:p>
        </p:txBody>
      </p:sp>
      <p:sp>
        <p:nvSpPr>
          <p:cNvPr id="495626" name="Line 10"/>
          <p:cNvSpPr>
            <a:spLocks noChangeShapeType="1"/>
          </p:cNvSpPr>
          <p:nvPr/>
        </p:nvSpPr>
        <p:spPr bwMode="auto">
          <a:xfrm>
            <a:off x="1746250" y="5337442"/>
            <a:ext cx="381000" cy="0"/>
          </a:xfrm>
          <a:prstGeom prst="line">
            <a:avLst/>
          </a:prstGeom>
          <a:noFill/>
          <a:ln w="28575">
            <a:solidFill>
              <a:srgbClr val="003366"/>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95627" name="Rectangle 11"/>
          <p:cNvSpPr>
            <a:spLocks noChangeArrowheads="1"/>
          </p:cNvSpPr>
          <p:nvPr/>
        </p:nvSpPr>
        <p:spPr bwMode="auto">
          <a:xfrm>
            <a:off x="2127250" y="5107254"/>
            <a:ext cx="539750" cy="519113"/>
          </a:xfrm>
          <a:prstGeom prst="rect">
            <a:avLst/>
          </a:prstGeom>
          <a:noFill/>
          <a:ln w="9525">
            <a:noFill/>
            <a:miter lim="800000"/>
            <a:headEnd/>
            <a:tailEnd/>
          </a:ln>
          <a:effectLst/>
        </p:spPr>
        <p:txBody>
          <a:bodyPr wrap="none">
            <a:spAutoFit/>
          </a:bodyPr>
          <a:lstStyle/>
          <a:p>
            <a:pPr>
              <a:spcBef>
                <a:spcPct val="50000"/>
              </a:spcBef>
              <a:defRPr/>
            </a:pPr>
            <a:r>
              <a:rPr lang="en-US" altLang="zh-CN" sz="2800" b="1">
                <a:solidFill>
                  <a:srgbClr val="000099"/>
                </a:solidFill>
                <a:latin typeface="Times New Roman" panose="02020603050405020304" pitchFamily="18" charset="0"/>
                <a:cs typeface="Times New Roman" panose="02020603050405020304" pitchFamily="18" charset="0"/>
              </a:rPr>
              <a:t> 1 </a:t>
            </a:r>
          </a:p>
        </p:txBody>
      </p:sp>
      <p:sp>
        <p:nvSpPr>
          <p:cNvPr id="495628" name="Rectangle 12"/>
          <p:cNvSpPr>
            <a:spLocks noChangeArrowheads="1"/>
          </p:cNvSpPr>
          <p:nvPr/>
        </p:nvSpPr>
        <p:spPr bwMode="auto">
          <a:xfrm>
            <a:off x="2743200" y="5085029"/>
            <a:ext cx="1255713" cy="519113"/>
          </a:xfrm>
          <a:prstGeom prst="rect">
            <a:avLst/>
          </a:prstGeom>
          <a:noFill/>
          <a:ln w="9525">
            <a:noFill/>
            <a:miter lim="800000"/>
            <a:headEnd/>
            <a:tailEnd/>
          </a:ln>
          <a:effectLst/>
        </p:spPr>
        <p:txBody>
          <a:bodyPr wrap="none">
            <a:spAutoFit/>
          </a:bodyPr>
          <a:lstStyle/>
          <a:p>
            <a:pPr>
              <a:spcBef>
                <a:spcPct val="50000"/>
              </a:spcBef>
              <a:defRPr/>
            </a:pPr>
            <a:r>
              <a:rPr lang="zh-CN" altLang="en-US" sz="2800" b="1">
                <a:solidFill>
                  <a:srgbClr val="000099"/>
                </a:solidFill>
                <a:latin typeface="Times New Roman" panose="02020603050405020304" pitchFamily="18" charset="0"/>
                <a:cs typeface="Times New Roman" panose="02020603050405020304" pitchFamily="18" charset="0"/>
              </a:rPr>
              <a:t>不运行</a:t>
            </a:r>
          </a:p>
        </p:txBody>
      </p:sp>
      <p:sp>
        <p:nvSpPr>
          <p:cNvPr id="495629" name="Line 13"/>
          <p:cNvSpPr>
            <a:spLocks noChangeShapeType="1"/>
          </p:cNvSpPr>
          <p:nvPr/>
        </p:nvSpPr>
        <p:spPr bwMode="auto">
          <a:xfrm>
            <a:off x="4114800" y="5337442"/>
            <a:ext cx="381000" cy="0"/>
          </a:xfrm>
          <a:prstGeom prst="line">
            <a:avLst/>
          </a:prstGeom>
          <a:noFill/>
          <a:ln w="28575">
            <a:solidFill>
              <a:srgbClr val="003366"/>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95630" name="Rectangle 14"/>
          <p:cNvSpPr>
            <a:spLocks noChangeArrowheads="1"/>
          </p:cNvSpPr>
          <p:nvPr/>
        </p:nvSpPr>
        <p:spPr bwMode="auto">
          <a:xfrm>
            <a:off x="4495800" y="5032642"/>
            <a:ext cx="793750" cy="519112"/>
          </a:xfrm>
          <a:prstGeom prst="rect">
            <a:avLst/>
          </a:prstGeom>
          <a:noFill/>
          <a:ln w="9525">
            <a:noFill/>
            <a:miter lim="800000"/>
            <a:headEnd/>
            <a:tailEnd/>
          </a:ln>
          <a:effectLst/>
        </p:spPr>
        <p:txBody>
          <a:bodyPr>
            <a:spAutoFit/>
          </a:bodyPr>
          <a:lstStyle/>
          <a:p>
            <a:pPr>
              <a:spcBef>
                <a:spcPct val="50000"/>
              </a:spcBef>
              <a:defRPr/>
            </a:pPr>
            <a:r>
              <a:rPr lang="en-US" altLang="zh-CN" sz="2800" b="1">
                <a:solidFill>
                  <a:srgbClr val="000099"/>
                </a:solidFill>
                <a:latin typeface="Times New Roman" panose="02020603050405020304" pitchFamily="18" charset="0"/>
                <a:cs typeface="Times New Roman" panose="02020603050405020304" pitchFamily="18" charset="0"/>
              </a:rPr>
              <a:t> 0 </a:t>
            </a:r>
          </a:p>
        </p:txBody>
      </p:sp>
      <p:sp>
        <p:nvSpPr>
          <p:cNvPr id="495631" name="Text Box 15"/>
          <p:cNvSpPr txBox="1">
            <a:spLocks noChangeArrowheads="1"/>
          </p:cNvSpPr>
          <p:nvPr/>
        </p:nvSpPr>
        <p:spPr bwMode="auto">
          <a:xfrm>
            <a:off x="685800" y="832117"/>
            <a:ext cx="4384675" cy="519112"/>
          </a:xfrm>
          <a:prstGeom prst="rect">
            <a:avLst/>
          </a:prstGeom>
          <a:noFill/>
          <a:ln w="9525">
            <a:noFill/>
            <a:miter lim="800000"/>
            <a:headEnd/>
            <a:tailEnd/>
          </a:ln>
          <a:effectLst/>
        </p:spPr>
        <p:txBody>
          <a:bodyPr>
            <a:spAutoFit/>
          </a:bodyPr>
          <a:lstStyle/>
          <a:p>
            <a:pPr>
              <a:spcBef>
                <a:spcPct val="50000"/>
              </a:spcBef>
              <a:defRPr/>
            </a:pPr>
            <a:r>
              <a:rPr lang="en-US" altLang="zh-CN" sz="2800" b="1">
                <a:solidFill>
                  <a:srgbClr val="006600"/>
                </a:solidFill>
                <a:latin typeface="Times New Roman" panose="02020603050405020304" pitchFamily="18" charset="0"/>
                <a:cs typeface="Times New Roman" panose="02020603050405020304" pitchFamily="18" charset="0"/>
              </a:rPr>
              <a:t>(1)  </a:t>
            </a:r>
            <a:r>
              <a:rPr lang="zh-CN" altLang="en-US" sz="2800" b="1">
                <a:solidFill>
                  <a:srgbClr val="006600"/>
                </a:solidFill>
                <a:latin typeface="Times New Roman" panose="02020603050405020304" pitchFamily="18" charset="0"/>
                <a:cs typeface="Times New Roman" panose="02020603050405020304" pitchFamily="18" charset="0"/>
              </a:rPr>
              <a:t>根据逻辑要求列状态表</a:t>
            </a:r>
          </a:p>
        </p:txBody>
      </p:sp>
      <p:grpSp>
        <p:nvGrpSpPr>
          <p:cNvPr id="110608" name="Group 16"/>
          <p:cNvGrpSpPr>
            <a:grpSpLocks/>
          </p:cNvGrpSpPr>
          <p:nvPr/>
        </p:nvGrpSpPr>
        <p:grpSpPr bwMode="auto">
          <a:xfrm>
            <a:off x="533400" y="5770829"/>
            <a:ext cx="4724400" cy="171450"/>
            <a:chOff x="336" y="3648"/>
            <a:chExt cx="2976" cy="108"/>
          </a:xfrm>
        </p:grpSpPr>
        <p:pic>
          <p:nvPicPr>
            <p:cNvPr id="2" name="Picture 17"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6" y="365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8"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6" y="365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9"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 y="365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0"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4" y="365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1"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6" y="365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2"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2" y="365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3"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2" y="365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4"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4" y="365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5"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0" y="365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6"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2" y="365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7"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8" y="365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8"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8" y="365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9"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4" y="365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0"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0" y="365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31"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0" y="365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43" name="Picture 32"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6" y="365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44" name="Picture 33"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6" y="365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45" name="Picture 34"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8" y="365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46" name="Picture 35"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4" y="365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47" name="Picture 36"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4" y="365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48" name="Picture 37"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6" y="365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49" name="Picture 38"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2" y="365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50" name="Picture 39"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 y="365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51" name="Picture 40"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0" y="365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52" name="Picture 41"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2" y="365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0653" name="Group 42"/>
            <p:cNvGrpSpPr>
              <a:grpSpLocks/>
            </p:cNvGrpSpPr>
            <p:nvPr/>
          </p:nvGrpSpPr>
          <p:grpSpPr bwMode="auto">
            <a:xfrm>
              <a:off x="336" y="3648"/>
              <a:ext cx="582" cy="102"/>
              <a:chOff x="4698" y="720"/>
              <a:chExt cx="582" cy="102"/>
            </a:xfrm>
          </p:grpSpPr>
          <p:pic>
            <p:nvPicPr>
              <p:cNvPr id="110654" name="Picture 43"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55" name="Picture 44"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0"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56" name="Picture 45"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6"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57" name="Picture 46"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58" name="Picture 47"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59" name="Picture 48"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9" name="Group 49"/>
          <p:cNvGrpSpPr>
            <a:grpSpLocks/>
          </p:cNvGrpSpPr>
          <p:nvPr/>
        </p:nvGrpSpPr>
        <p:grpSpPr bwMode="auto">
          <a:xfrm>
            <a:off x="7010400" y="2113229"/>
            <a:ext cx="450850" cy="3340100"/>
            <a:chOff x="4320" y="1104"/>
            <a:chExt cx="284" cy="2104"/>
          </a:xfrm>
        </p:grpSpPr>
        <p:sp>
          <p:nvSpPr>
            <p:cNvPr id="110635" name="Rectangle 50"/>
            <p:cNvSpPr>
              <a:spLocks noChangeArrowheads="1"/>
            </p:cNvSpPr>
            <p:nvPr/>
          </p:nvSpPr>
          <p:spPr bwMode="auto">
            <a:xfrm>
              <a:off x="4368" y="1104"/>
              <a:ext cx="228" cy="327"/>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CC0000"/>
                  </a:solidFill>
                  <a:cs typeface="Times New Roman" panose="02020603050405020304" pitchFamily="18" charset="0"/>
                </a:rPr>
                <a:t>0</a:t>
              </a:r>
            </a:p>
          </p:txBody>
        </p:sp>
        <p:sp>
          <p:nvSpPr>
            <p:cNvPr id="110636" name="Rectangle 51"/>
            <p:cNvSpPr>
              <a:spLocks noChangeArrowheads="1"/>
            </p:cNvSpPr>
            <p:nvPr/>
          </p:nvSpPr>
          <p:spPr bwMode="auto">
            <a:xfrm>
              <a:off x="4364" y="2401"/>
              <a:ext cx="228" cy="327"/>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CC0000"/>
                  </a:solidFill>
                  <a:cs typeface="Times New Roman" panose="02020603050405020304" pitchFamily="18" charset="0"/>
                </a:rPr>
                <a:t>1</a:t>
              </a:r>
            </a:p>
          </p:txBody>
        </p:sp>
        <p:sp>
          <p:nvSpPr>
            <p:cNvPr id="110637" name="Rectangle 52"/>
            <p:cNvSpPr>
              <a:spLocks noChangeArrowheads="1"/>
            </p:cNvSpPr>
            <p:nvPr/>
          </p:nvSpPr>
          <p:spPr bwMode="auto">
            <a:xfrm>
              <a:off x="4364" y="2641"/>
              <a:ext cx="228" cy="327"/>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CC0000"/>
                  </a:solidFill>
                  <a:cs typeface="Times New Roman" panose="02020603050405020304" pitchFamily="18" charset="0"/>
                </a:rPr>
                <a:t>1</a:t>
              </a:r>
            </a:p>
          </p:txBody>
        </p:sp>
        <p:sp>
          <p:nvSpPr>
            <p:cNvPr id="110638" name="Rectangle 53"/>
            <p:cNvSpPr>
              <a:spLocks noChangeArrowheads="1"/>
            </p:cNvSpPr>
            <p:nvPr/>
          </p:nvSpPr>
          <p:spPr bwMode="auto">
            <a:xfrm>
              <a:off x="4364" y="2881"/>
              <a:ext cx="228" cy="327"/>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CC0000"/>
                  </a:solidFill>
                  <a:cs typeface="Times New Roman" panose="02020603050405020304" pitchFamily="18" charset="0"/>
                </a:rPr>
                <a:t>1</a:t>
              </a:r>
            </a:p>
          </p:txBody>
        </p:sp>
        <p:sp>
          <p:nvSpPr>
            <p:cNvPr id="110639" name="Rectangle 54"/>
            <p:cNvSpPr>
              <a:spLocks noChangeArrowheads="1"/>
            </p:cNvSpPr>
            <p:nvPr/>
          </p:nvSpPr>
          <p:spPr bwMode="auto">
            <a:xfrm>
              <a:off x="4320" y="1344"/>
              <a:ext cx="284" cy="327"/>
            </a:xfrm>
            <a:prstGeom prst="rect">
              <a:avLst/>
            </a:prstGeom>
            <a:noFill/>
            <a:ln w="9525">
              <a:noFill/>
              <a:miter lim="800000"/>
              <a:headEnd/>
              <a:tailEnd/>
            </a:ln>
          </p:spPr>
          <p:txBody>
            <a:bodyPr wrap="none">
              <a:spAutoFit/>
            </a:bodyPr>
            <a:lstStyle/>
            <a:p>
              <a:pPr>
                <a:spcBef>
                  <a:spcPct val="50000"/>
                </a:spcBef>
                <a:defRPr/>
              </a:pPr>
              <a:r>
                <a:rPr lang="en-US" altLang="zh-CN" sz="2800" b="1">
                  <a:solidFill>
                    <a:srgbClr val="CC0000"/>
                  </a:solidFill>
                  <a:latin typeface="Times New Roman" panose="02020603050405020304" pitchFamily="18" charset="0"/>
                  <a:cs typeface="Times New Roman" panose="02020603050405020304" pitchFamily="18" charset="0"/>
                </a:rPr>
                <a:t> 0</a:t>
              </a:r>
            </a:p>
          </p:txBody>
        </p:sp>
        <p:sp>
          <p:nvSpPr>
            <p:cNvPr id="110640" name="Rectangle 55"/>
            <p:cNvSpPr>
              <a:spLocks noChangeArrowheads="1"/>
            </p:cNvSpPr>
            <p:nvPr/>
          </p:nvSpPr>
          <p:spPr bwMode="auto">
            <a:xfrm>
              <a:off x="4320" y="1632"/>
              <a:ext cx="284" cy="327"/>
            </a:xfrm>
            <a:prstGeom prst="rect">
              <a:avLst/>
            </a:prstGeom>
            <a:noFill/>
            <a:ln w="9525">
              <a:noFill/>
              <a:miter lim="800000"/>
              <a:headEnd/>
              <a:tailEnd/>
            </a:ln>
          </p:spPr>
          <p:txBody>
            <a:bodyPr wrap="none">
              <a:spAutoFit/>
            </a:bodyPr>
            <a:lstStyle/>
            <a:p>
              <a:pPr>
                <a:spcBef>
                  <a:spcPct val="50000"/>
                </a:spcBef>
                <a:defRPr/>
              </a:pPr>
              <a:r>
                <a:rPr lang="en-US" altLang="zh-CN" sz="2800" b="1">
                  <a:solidFill>
                    <a:srgbClr val="CC0000"/>
                  </a:solidFill>
                  <a:latin typeface="Times New Roman" panose="02020603050405020304" pitchFamily="18" charset="0"/>
                  <a:cs typeface="Times New Roman" panose="02020603050405020304" pitchFamily="18" charset="0"/>
                </a:rPr>
                <a:t> 0</a:t>
              </a:r>
            </a:p>
          </p:txBody>
        </p:sp>
        <p:sp>
          <p:nvSpPr>
            <p:cNvPr id="110641" name="Rectangle 56"/>
            <p:cNvSpPr>
              <a:spLocks noChangeArrowheads="1"/>
            </p:cNvSpPr>
            <p:nvPr/>
          </p:nvSpPr>
          <p:spPr bwMode="auto">
            <a:xfrm>
              <a:off x="4320" y="1872"/>
              <a:ext cx="284" cy="327"/>
            </a:xfrm>
            <a:prstGeom prst="rect">
              <a:avLst/>
            </a:prstGeom>
            <a:noFill/>
            <a:ln w="9525">
              <a:noFill/>
              <a:miter lim="800000"/>
              <a:headEnd/>
              <a:tailEnd/>
            </a:ln>
          </p:spPr>
          <p:txBody>
            <a:bodyPr wrap="none">
              <a:spAutoFit/>
            </a:bodyPr>
            <a:lstStyle/>
            <a:p>
              <a:pPr>
                <a:spcBef>
                  <a:spcPct val="50000"/>
                </a:spcBef>
                <a:defRPr/>
              </a:pPr>
              <a:r>
                <a:rPr lang="en-US" altLang="zh-CN" sz="2800" b="1">
                  <a:solidFill>
                    <a:srgbClr val="CC0000"/>
                  </a:solidFill>
                  <a:latin typeface="Times New Roman" panose="02020603050405020304" pitchFamily="18" charset="0"/>
                  <a:cs typeface="Times New Roman" panose="02020603050405020304" pitchFamily="18" charset="0"/>
                </a:rPr>
                <a:t> 1</a:t>
              </a:r>
            </a:p>
          </p:txBody>
        </p:sp>
        <p:sp>
          <p:nvSpPr>
            <p:cNvPr id="110642" name="Rectangle 57"/>
            <p:cNvSpPr>
              <a:spLocks noChangeArrowheads="1"/>
            </p:cNvSpPr>
            <p:nvPr/>
          </p:nvSpPr>
          <p:spPr bwMode="auto">
            <a:xfrm>
              <a:off x="4320" y="2160"/>
              <a:ext cx="284" cy="327"/>
            </a:xfrm>
            <a:prstGeom prst="rect">
              <a:avLst/>
            </a:prstGeom>
            <a:noFill/>
            <a:ln w="9525">
              <a:noFill/>
              <a:miter lim="800000"/>
              <a:headEnd/>
              <a:tailEnd/>
            </a:ln>
          </p:spPr>
          <p:txBody>
            <a:bodyPr wrap="none">
              <a:spAutoFit/>
            </a:bodyPr>
            <a:lstStyle/>
            <a:p>
              <a:pPr>
                <a:spcBef>
                  <a:spcPct val="50000"/>
                </a:spcBef>
                <a:defRPr/>
              </a:pPr>
              <a:r>
                <a:rPr lang="en-US" altLang="zh-CN" sz="2800" b="1">
                  <a:solidFill>
                    <a:srgbClr val="CC0000"/>
                  </a:solidFill>
                  <a:latin typeface="Times New Roman" panose="02020603050405020304" pitchFamily="18" charset="0"/>
                  <a:cs typeface="Times New Roman" panose="02020603050405020304" pitchFamily="18" charset="0"/>
                </a:rPr>
                <a:t> 0</a:t>
              </a:r>
            </a:p>
          </p:txBody>
        </p:sp>
      </p:grpSp>
      <p:grpSp>
        <p:nvGrpSpPr>
          <p:cNvPr id="20" name="Group 58"/>
          <p:cNvGrpSpPr>
            <a:grpSpLocks/>
          </p:cNvGrpSpPr>
          <p:nvPr/>
        </p:nvGrpSpPr>
        <p:grpSpPr bwMode="auto">
          <a:xfrm>
            <a:off x="7696200" y="2113229"/>
            <a:ext cx="500063" cy="3370263"/>
            <a:chOff x="4848" y="1200"/>
            <a:chExt cx="315" cy="2123"/>
          </a:xfrm>
        </p:grpSpPr>
        <p:sp>
          <p:nvSpPr>
            <p:cNvPr id="110627" name="Rectangle 59"/>
            <p:cNvSpPr>
              <a:spLocks noChangeArrowheads="1"/>
            </p:cNvSpPr>
            <p:nvPr/>
          </p:nvSpPr>
          <p:spPr bwMode="auto">
            <a:xfrm>
              <a:off x="4848" y="1440"/>
              <a:ext cx="284" cy="327"/>
            </a:xfrm>
            <a:prstGeom prst="rect">
              <a:avLst/>
            </a:prstGeom>
            <a:noFill/>
            <a:ln w="9525">
              <a:noFill/>
              <a:miter lim="800000"/>
              <a:headEnd/>
              <a:tailEnd/>
            </a:ln>
          </p:spPr>
          <p:txBody>
            <a:bodyPr wrap="none">
              <a:spAutoFit/>
            </a:bodyPr>
            <a:lstStyle/>
            <a:p>
              <a:pPr>
                <a:spcBef>
                  <a:spcPct val="50000"/>
                </a:spcBef>
                <a:defRPr/>
              </a:pPr>
              <a:r>
                <a:rPr lang="en-US" altLang="zh-CN" sz="2800" b="1">
                  <a:solidFill>
                    <a:srgbClr val="000099"/>
                  </a:solidFill>
                  <a:latin typeface="Times New Roman" panose="02020603050405020304" pitchFamily="18" charset="0"/>
                  <a:cs typeface="Times New Roman" panose="02020603050405020304" pitchFamily="18" charset="0"/>
                </a:rPr>
                <a:t> 1</a:t>
              </a:r>
            </a:p>
          </p:txBody>
        </p:sp>
        <p:sp>
          <p:nvSpPr>
            <p:cNvPr id="110628" name="Rectangle 60"/>
            <p:cNvSpPr>
              <a:spLocks noChangeArrowheads="1"/>
            </p:cNvSpPr>
            <p:nvPr/>
          </p:nvSpPr>
          <p:spPr bwMode="auto">
            <a:xfrm>
              <a:off x="4896" y="1200"/>
              <a:ext cx="228" cy="327"/>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000099"/>
                  </a:solidFill>
                  <a:cs typeface="Times New Roman" panose="02020603050405020304" pitchFamily="18" charset="0"/>
                </a:rPr>
                <a:t>0</a:t>
              </a:r>
            </a:p>
          </p:txBody>
        </p:sp>
        <p:sp>
          <p:nvSpPr>
            <p:cNvPr id="110629" name="Rectangle 61"/>
            <p:cNvSpPr>
              <a:spLocks noChangeArrowheads="1"/>
            </p:cNvSpPr>
            <p:nvPr/>
          </p:nvSpPr>
          <p:spPr bwMode="auto">
            <a:xfrm>
              <a:off x="4920" y="2516"/>
              <a:ext cx="228" cy="327"/>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000099"/>
                  </a:solidFill>
                  <a:cs typeface="Times New Roman" panose="02020603050405020304" pitchFamily="18" charset="0"/>
                </a:rPr>
                <a:t>0</a:t>
              </a:r>
            </a:p>
          </p:txBody>
        </p:sp>
        <p:sp>
          <p:nvSpPr>
            <p:cNvPr id="110630" name="Rectangle 62"/>
            <p:cNvSpPr>
              <a:spLocks noChangeArrowheads="1"/>
            </p:cNvSpPr>
            <p:nvPr/>
          </p:nvSpPr>
          <p:spPr bwMode="auto">
            <a:xfrm>
              <a:off x="4920" y="2756"/>
              <a:ext cx="228" cy="327"/>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000099"/>
                  </a:solidFill>
                  <a:cs typeface="Times New Roman" panose="02020603050405020304" pitchFamily="18" charset="0"/>
                </a:rPr>
                <a:t>0</a:t>
              </a:r>
            </a:p>
          </p:txBody>
        </p:sp>
        <p:sp>
          <p:nvSpPr>
            <p:cNvPr id="110631" name="Rectangle 63"/>
            <p:cNvSpPr>
              <a:spLocks noChangeArrowheads="1"/>
            </p:cNvSpPr>
            <p:nvPr/>
          </p:nvSpPr>
          <p:spPr bwMode="auto">
            <a:xfrm>
              <a:off x="4935" y="2996"/>
              <a:ext cx="228" cy="327"/>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000099"/>
                  </a:solidFill>
                  <a:cs typeface="Times New Roman" panose="02020603050405020304" pitchFamily="18" charset="0"/>
                </a:rPr>
                <a:t>1</a:t>
              </a:r>
            </a:p>
          </p:txBody>
        </p:sp>
        <p:sp>
          <p:nvSpPr>
            <p:cNvPr id="110632" name="Rectangle 64"/>
            <p:cNvSpPr>
              <a:spLocks noChangeArrowheads="1"/>
            </p:cNvSpPr>
            <p:nvPr/>
          </p:nvSpPr>
          <p:spPr bwMode="auto">
            <a:xfrm>
              <a:off x="4916" y="1730"/>
              <a:ext cx="228" cy="327"/>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000099"/>
                  </a:solidFill>
                  <a:cs typeface="Times New Roman" panose="02020603050405020304" pitchFamily="18" charset="0"/>
                </a:rPr>
                <a:t>1</a:t>
              </a:r>
            </a:p>
          </p:txBody>
        </p:sp>
        <p:sp>
          <p:nvSpPr>
            <p:cNvPr id="110633" name="Rectangle 65"/>
            <p:cNvSpPr>
              <a:spLocks noChangeArrowheads="1"/>
            </p:cNvSpPr>
            <p:nvPr/>
          </p:nvSpPr>
          <p:spPr bwMode="auto">
            <a:xfrm>
              <a:off x="4872" y="1988"/>
              <a:ext cx="284" cy="327"/>
            </a:xfrm>
            <a:prstGeom prst="rect">
              <a:avLst/>
            </a:prstGeom>
            <a:noFill/>
            <a:ln w="9525">
              <a:noFill/>
              <a:miter lim="800000"/>
              <a:headEnd/>
              <a:tailEnd/>
            </a:ln>
          </p:spPr>
          <p:txBody>
            <a:bodyPr wrap="none">
              <a:spAutoFit/>
            </a:bodyPr>
            <a:lstStyle/>
            <a:p>
              <a:pPr>
                <a:spcBef>
                  <a:spcPct val="50000"/>
                </a:spcBef>
                <a:defRPr/>
              </a:pPr>
              <a:r>
                <a:rPr lang="en-US" altLang="zh-CN" sz="2800" b="1">
                  <a:solidFill>
                    <a:srgbClr val="000099"/>
                  </a:solidFill>
                  <a:latin typeface="Times New Roman" panose="02020603050405020304" pitchFamily="18" charset="0"/>
                  <a:cs typeface="Times New Roman" panose="02020603050405020304" pitchFamily="18" charset="0"/>
                </a:rPr>
                <a:t> 0</a:t>
              </a:r>
            </a:p>
          </p:txBody>
        </p:sp>
        <p:sp>
          <p:nvSpPr>
            <p:cNvPr id="110634" name="Rectangle 66"/>
            <p:cNvSpPr>
              <a:spLocks noChangeArrowheads="1"/>
            </p:cNvSpPr>
            <p:nvPr/>
          </p:nvSpPr>
          <p:spPr bwMode="auto">
            <a:xfrm>
              <a:off x="4871" y="2256"/>
              <a:ext cx="284" cy="327"/>
            </a:xfrm>
            <a:prstGeom prst="rect">
              <a:avLst/>
            </a:prstGeom>
            <a:noFill/>
            <a:ln w="9525">
              <a:noFill/>
              <a:miter lim="800000"/>
              <a:headEnd/>
              <a:tailEnd/>
            </a:ln>
          </p:spPr>
          <p:txBody>
            <a:bodyPr wrap="none">
              <a:spAutoFit/>
            </a:bodyPr>
            <a:lstStyle/>
            <a:p>
              <a:pPr>
                <a:spcBef>
                  <a:spcPct val="50000"/>
                </a:spcBef>
                <a:defRPr/>
              </a:pPr>
              <a:r>
                <a:rPr lang="en-US" altLang="zh-CN" sz="2800" b="1">
                  <a:solidFill>
                    <a:srgbClr val="000099"/>
                  </a:solidFill>
                  <a:latin typeface="Times New Roman" panose="02020603050405020304" pitchFamily="18" charset="0"/>
                  <a:cs typeface="Times New Roman" panose="02020603050405020304" pitchFamily="18" charset="0"/>
                </a:rPr>
                <a:t> 1</a:t>
              </a:r>
            </a:p>
          </p:txBody>
        </p:sp>
      </p:grpSp>
      <p:pic>
        <p:nvPicPr>
          <p:cNvPr id="110611" name="Picture 83" descr="C:\Users\Administrator\Desktop\图片22.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83188" y="1494104"/>
            <a:ext cx="3333750" cy="410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95120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Rectangle 2"/>
          <p:cNvSpPr>
            <a:spLocks noChangeArrowheads="1"/>
          </p:cNvSpPr>
          <p:nvPr/>
        </p:nvSpPr>
        <p:spPr bwMode="auto">
          <a:xfrm>
            <a:off x="533400" y="642938"/>
            <a:ext cx="4343400" cy="519112"/>
          </a:xfrm>
          <a:prstGeom prst="rect">
            <a:avLst/>
          </a:prstGeom>
          <a:noFill/>
          <a:ln w="9525">
            <a:noFill/>
            <a:miter lim="800000"/>
            <a:headEnd/>
            <a:tailEnd/>
          </a:ln>
          <a:effectLst/>
        </p:spPr>
        <p:txBody>
          <a:bodyPr>
            <a:spAutoFit/>
          </a:bodyPr>
          <a:lstStyle/>
          <a:p>
            <a:pPr>
              <a:spcBef>
                <a:spcPct val="50000"/>
              </a:spcBef>
              <a:defRPr/>
            </a:pPr>
            <a:r>
              <a:rPr lang="en-US" altLang="zh-CN" sz="2800" b="1">
                <a:solidFill>
                  <a:srgbClr val="006600"/>
                </a:solidFill>
                <a:latin typeface="Times New Roman" panose="02020603050405020304" pitchFamily="18" charset="0"/>
                <a:cs typeface="Times New Roman" panose="02020603050405020304" pitchFamily="18" charset="0"/>
              </a:rPr>
              <a:t>(2) </a:t>
            </a:r>
            <a:r>
              <a:rPr lang="zh-CN" altLang="en-US" sz="2800" b="1">
                <a:solidFill>
                  <a:srgbClr val="006600"/>
                </a:solidFill>
                <a:latin typeface="Times New Roman" panose="02020603050405020304" pitchFamily="18" charset="0"/>
                <a:cs typeface="Times New Roman" panose="02020603050405020304" pitchFamily="18" charset="0"/>
              </a:rPr>
              <a:t>由状态表写出逻辑式</a:t>
            </a:r>
          </a:p>
        </p:txBody>
      </p:sp>
      <p:graphicFrame>
        <p:nvGraphicFramePr>
          <p:cNvPr id="496643" name="Object 3"/>
          <p:cNvGraphicFramePr>
            <a:graphicFrameLocks noChangeAspect="1"/>
          </p:cNvGraphicFramePr>
          <p:nvPr>
            <p:extLst/>
          </p:nvPr>
        </p:nvGraphicFramePr>
        <p:xfrm>
          <a:off x="596900" y="1252538"/>
          <a:ext cx="4529138" cy="533400"/>
        </p:xfrm>
        <a:graphic>
          <a:graphicData uri="http://schemas.openxmlformats.org/presentationml/2006/ole">
            <mc:AlternateContent xmlns:mc="http://schemas.openxmlformats.org/markup-compatibility/2006">
              <mc:Choice xmlns:v="urn:schemas-microsoft-com:vml" Requires="v">
                <p:oleObj spid="_x0000_s27659" name="Equation" r:id="rId3" imgW="2158920" imgH="228600" progId="Equation.3">
                  <p:embed/>
                </p:oleObj>
              </mc:Choice>
              <mc:Fallback>
                <p:oleObj name="Equation" r:id="rId3" imgW="215892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900" y="1252538"/>
                        <a:ext cx="4529138"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6644" name="Object 4"/>
          <p:cNvGraphicFramePr>
            <a:graphicFrameLocks noChangeAspect="1"/>
          </p:cNvGraphicFramePr>
          <p:nvPr>
            <p:extLst/>
          </p:nvPr>
        </p:nvGraphicFramePr>
        <p:xfrm>
          <a:off x="592138" y="1862138"/>
          <a:ext cx="4894262" cy="557212"/>
        </p:xfrm>
        <a:graphic>
          <a:graphicData uri="http://schemas.openxmlformats.org/presentationml/2006/ole">
            <mc:AlternateContent xmlns:mc="http://schemas.openxmlformats.org/markup-compatibility/2006">
              <mc:Choice xmlns:v="urn:schemas-microsoft-com:vml" Requires="v">
                <p:oleObj spid="_x0000_s27660" name="Equation" r:id="rId5" imgW="2222280" imgH="228600" progId="Equation.3">
                  <p:embed/>
                </p:oleObj>
              </mc:Choice>
              <mc:Fallback>
                <p:oleObj name="Equation" r:id="rId5" imgW="222228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2138" y="1862138"/>
                        <a:ext cx="4894262" cy="557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10"/>
          <p:cNvGrpSpPr>
            <a:grpSpLocks/>
          </p:cNvGrpSpPr>
          <p:nvPr/>
        </p:nvGrpSpPr>
        <p:grpSpPr bwMode="auto">
          <a:xfrm>
            <a:off x="5715000" y="3614738"/>
            <a:ext cx="1981200" cy="1600200"/>
            <a:chOff x="3264" y="2112"/>
            <a:chExt cx="1248" cy="1008"/>
          </a:xfrm>
        </p:grpSpPr>
        <p:sp>
          <p:nvSpPr>
            <p:cNvPr id="496651" name="Line 11"/>
            <p:cNvSpPr>
              <a:spLocks noChangeShapeType="1"/>
            </p:cNvSpPr>
            <p:nvPr/>
          </p:nvSpPr>
          <p:spPr bwMode="auto">
            <a:xfrm>
              <a:off x="3264" y="2112"/>
              <a:ext cx="1248" cy="0"/>
            </a:xfrm>
            <a:prstGeom prst="line">
              <a:avLst/>
            </a:prstGeom>
            <a:noFill/>
            <a:ln w="28575">
              <a:solidFill>
                <a:srgbClr val="FF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96652" name="Line 12"/>
            <p:cNvSpPr>
              <a:spLocks noChangeShapeType="1"/>
            </p:cNvSpPr>
            <p:nvPr/>
          </p:nvSpPr>
          <p:spPr bwMode="auto">
            <a:xfrm>
              <a:off x="3264" y="2640"/>
              <a:ext cx="1248" cy="0"/>
            </a:xfrm>
            <a:prstGeom prst="line">
              <a:avLst/>
            </a:prstGeom>
            <a:noFill/>
            <a:ln w="28575">
              <a:solidFill>
                <a:srgbClr val="FF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96653" name="Line 13"/>
            <p:cNvSpPr>
              <a:spLocks noChangeShapeType="1"/>
            </p:cNvSpPr>
            <p:nvPr/>
          </p:nvSpPr>
          <p:spPr bwMode="auto">
            <a:xfrm>
              <a:off x="3264" y="2880"/>
              <a:ext cx="1248" cy="0"/>
            </a:xfrm>
            <a:prstGeom prst="line">
              <a:avLst/>
            </a:prstGeom>
            <a:noFill/>
            <a:ln w="28575">
              <a:solidFill>
                <a:srgbClr val="FF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96654" name="Line 14"/>
            <p:cNvSpPr>
              <a:spLocks noChangeShapeType="1"/>
            </p:cNvSpPr>
            <p:nvPr/>
          </p:nvSpPr>
          <p:spPr bwMode="auto">
            <a:xfrm>
              <a:off x="3264" y="3120"/>
              <a:ext cx="1248" cy="0"/>
            </a:xfrm>
            <a:prstGeom prst="line">
              <a:avLst/>
            </a:prstGeom>
            <a:noFill/>
            <a:ln w="28575">
              <a:solidFill>
                <a:srgbClr val="FF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nvGrpSpPr>
          <p:cNvPr id="3" name="Group 15"/>
          <p:cNvGrpSpPr>
            <a:grpSpLocks/>
          </p:cNvGrpSpPr>
          <p:nvPr/>
        </p:nvGrpSpPr>
        <p:grpSpPr bwMode="auto">
          <a:xfrm>
            <a:off x="1066800" y="4198938"/>
            <a:ext cx="3352800" cy="1820862"/>
            <a:chOff x="720" y="2336"/>
            <a:chExt cx="2112" cy="1147"/>
          </a:xfrm>
        </p:grpSpPr>
        <p:grpSp>
          <p:nvGrpSpPr>
            <p:cNvPr id="29712" name="Group 16"/>
            <p:cNvGrpSpPr>
              <a:grpSpLocks/>
            </p:cNvGrpSpPr>
            <p:nvPr/>
          </p:nvGrpSpPr>
          <p:grpSpPr bwMode="auto">
            <a:xfrm>
              <a:off x="720" y="2336"/>
              <a:ext cx="2112" cy="1147"/>
              <a:chOff x="1152" y="1616"/>
              <a:chExt cx="2112" cy="1147"/>
            </a:xfrm>
          </p:grpSpPr>
          <p:sp>
            <p:nvSpPr>
              <p:cNvPr id="496657" name="Line 17"/>
              <p:cNvSpPr>
                <a:spLocks noChangeShapeType="1"/>
              </p:cNvSpPr>
              <p:nvPr/>
            </p:nvSpPr>
            <p:spPr bwMode="auto">
              <a:xfrm flipH="1" flipV="1">
                <a:off x="1296" y="1754"/>
                <a:ext cx="240" cy="240"/>
              </a:xfrm>
              <a:prstGeom prst="line">
                <a:avLst/>
              </a:prstGeom>
              <a:noFill/>
              <a:ln w="28575">
                <a:solidFill>
                  <a:srgbClr val="00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29746" name="Text Box 18"/>
              <p:cNvSpPr txBox="1">
                <a:spLocks noChangeArrowheads="1"/>
              </p:cNvSpPr>
              <p:nvPr/>
            </p:nvSpPr>
            <p:spPr bwMode="auto">
              <a:xfrm>
                <a:off x="1152" y="1760"/>
                <a:ext cx="336"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zh-CN" b="1" i="1">
                    <a:latin typeface="Times New Roman" panose="02020603050405020304" pitchFamily="18" charset="0"/>
                    <a:cs typeface="Times New Roman" panose="02020603050405020304" pitchFamily="18" charset="0"/>
                  </a:rPr>
                  <a:t>A</a:t>
                </a:r>
                <a:endParaRPr lang="en-US" altLang="zh-CN" sz="2800" b="1">
                  <a:latin typeface="Times New Roman" panose="02020603050405020304" pitchFamily="18" charset="0"/>
                  <a:cs typeface="Times New Roman" panose="02020603050405020304" pitchFamily="18" charset="0"/>
                </a:endParaRPr>
              </a:p>
            </p:txBody>
          </p:sp>
          <p:sp>
            <p:nvSpPr>
              <p:cNvPr id="29747" name="Text Box 19"/>
              <p:cNvSpPr txBox="1">
                <a:spLocks noChangeArrowheads="1"/>
              </p:cNvSpPr>
              <p:nvPr/>
            </p:nvSpPr>
            <p:spPr bwMode="auto">
              <a:xfrm>
                <a:off x="1296" y="1616"/>
                <a:ext cx="432"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zh-CN" b="1" i="1">
                    <a:latin typeface="Times New Roman" panose="02020603050405020304" pitchFamily="18" charset="0"/>
                    <a:cs typeface="Times New Roman" panose="02020603050405020304" pitchFamily="18" charset="0"/>
                  </a:rPr>
                  <a:t>BC</a:t>
                </a:r>
                <a:endParaRPr lang="en-US" altLang="zh-CN" sz="2800" b="1">
                  <a:latin typeface="Times New Roman" panose="02020603050405020304" pitchFamily="18" charset="0"/>
                  <a:cs typeface="Times New Roman" panose="02020603050405020304" pitchFamily="18" charset="0"/>
                </a:endParaRPr>
              </a:p>
            </p:txBody>
          </p:sp>
          <p:sp>
            <p:nvSpPr>
              <p:cNvPr id="496660" name="Rectangle 20"/>
              <p:cNvSpPr>
                <a:spLocks noChangeArrowheads="1"/>
              </p:cNvSpPr>
              <p:nvPr/>
            </p:nvSpPr>
            <p:spPr bwMode="auto">
              <a:xfrm>
                <a:off x="1536" y="1995"/>
                <a:ext cx="864" cy="768"/>
              </a:xfrm>
              <a:prstGeom prst="rect">
                <a:avLst/>
              </a:prstGeom>
              <a:noFill/>
              <a:ln w="28575">
                <a:solidFill>
                  <a:srgbClr val="0000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96661" name="Line 21"/>
              <p:cNvSpPr>
                <a:spLocks noChangeShapeType="1"/>
              </p:cNvSpPr>
              <p:nvPr/>
            </p:nvSpPr>
            <p:spPr bwMode="auto">
              <a:xfrm>
                <a:off x="1536" y="2379"/>
                <a:ext cx="864" cy="0"/>
              </a:xfrm>
              <a:prstGeom prst="line">
                <a:avLst/>
              </a:prstGeom>
              <a:noFill/>
              <a:ln w="28575">
                <a:solidFill>
                  <a:srgbClr val="00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96662" name="Line 22"/>
              <p:cNvSpPr>
                <a:spLocks noChangeShapeType="1"/>
              </p:cNvSpPr>
              <p:nvPr/>
            </p:nvSpPr>
            <p:spPr bwMode="auto">
              <a:xfrm>
                <a:off x="1968" y="1995"/>
                <a:ext cx="0" cy="768"/>
              </a:xfrm>
              <a:prstGeom prst="line">
                <a:avLst/>
              </a:prstGeom>
              <a:noFill/>
              <a:ln w="28575">
                <a:solidFill>
                  <a:srgbClr val="00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29751" name="Text Box 23"/>
              <p:cNvSpPr txBox="1">
                <a:spLocks noChangeArrowheads="1"/>
              </p:cNvSpPr>
              <p:nvPr/>
            </p:nvSpPr>
            <p:spPr bwMode="auto">
              <a:xfrm>
                <a:off x="1536" y="1760"/>
                <a:ext cx="432"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en-US" b="1">
                    <a:latin typeface="Times New Roman" panose="02020603050405020304" pitchFamily="18" charset="0"/>
                    <a:cs typeface="Times New Roman" panose="02020603050405020304" pitchFamily="18" charset="0"/>
                  </a:rPr>
                  <a:t>00</a:t>
                </a:r>
                <a:endParaRPr lang="en-US" altLang="zh-CN" b="1">
                  <a:latin typeface="Times New Roman" panose="02020603050405020304" pitchFamily="18" charset="0"/>
                  <a:cs typeface="Times New Roman" panose="02020603050405020304" pitchFamily="18" charset="0"/>
                </a:endParaRPr>
              </a:p>
            </p:txBody>
          </p:sp>
          <p:sp>
            <p:nvSpPr>
              <p:cNvPr id="29752" name="Text Box 24"/>
              <p:cNvSpPr txBox="1">
                <a:spLocks noChangeArrowheads="1"/>
              </p:cNvSpPr>
              <p:nvPr/>
            </p:nvSpPr>
            <p:spPr bwMode="auto">
              <a:xfrm>
                <a:off x="1248" y="2432"/>
                <a:ext cx="336"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en-US" b="1">
                    <a:latin typeface="Times New Roman" panose="02020603050405020304" pitchFamily="18" charset="0"/>
                    <a:cs typeface="Times New Roman" panose="02020603050405020304" pitchFamily="18" charset="0"/>
                  </a:rPr>
                  <a:t>1</a:t>
                </a:r>
                <a:endParaRPr lang="en-US" altLang="zh-CN" b="1">
                  <a:latin typeface="Times New Roman" panose="02020603050405020304" pitchFamily="18" charset="0"/>
                  <a:cs typeface="Times New Roman" panose="02020603050405020304" pitchFamily="18" charset="0"/>
                </a:endParaRPr>
              </a:p>
            </p:txBody>
          </p:sp>
          <p:sp>
            <p:nvSpPr>
              <p:cNvPr id="29753" name="Text Box 25"/>
              <p:cNvSpPr txBox="1">
                <a:spLocks noChangeArrowheads="1"/>
              </p:cNvSpPr>
              <p:nvPr/>
            </p:nvSpPr>
            <p:spPr bwMode="auto">
              <a:xfrm>
                <a:off x="1248" y="2075"/>
                <a:ext cx="336"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en-US" b="1">
                    <a:latin typeface="Times New Roman" panose="02020603050405020304" pitchFamily="18" charset="0"/>
                    <a:cs typeface="Times New Roman" panose="02020603050405020304" pitchFamily="18" charset="0"/>
                  </a:rPr>
                  <a:t>0</a:t>
                </a:r>
                <a:endParaRPr lang="en-US" altLang="zh-CN" sz="2800" b="1">
                  <a:latin typeface="Times New Roman" panose="02020603050405020304" pitchFamily="18" charset="0"/>
                  <a:cs typeface="Times New Roman" panose="02020603050405020304" pitchFamily="18" charset="0"/>
                </a:endParaRPr>
              </a:p>
            </p:txBody>
          </p:sp>
          <p:sp>
            <p:nvSpPr>
              <p:cNvPr id="496666" name="Rectangle 26"/>
              <p:cNvSpPr>
                <a:spLocks noChangeArrowheads="1"/>
              </p:cNvSpPr>
              <p:nvPr/>
            </p:nvSpPr>
            <p:spPr bwMode="auto">
              <a:xfrm>
                <a:off x="2400" y="1995"/>
                <a:ext cx="864" cy="768"/>
              </a:xfrm>
              <a:prstGeom prst="rect">
                <a:avLst/>
              </a:prstGeom>
              <a:noFill/>
              <a:ln w="28575">
                <a:solidFill>
                  <a:srgbClr val="0000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96667" name="Line 27"/>
              <p:cNvSpPr>
                <a:spLocks noChangeShapeType="1"/>
              </p:cNvSpPr>
              <p:nvPr/>
            </p:nvSpPr>
            <p:spPr bwMode="auto">
              <a:xfrm>
                <a:off x="2400" y="2379"/>
                <a:ext cx="864" cy="0"/>
              </a:xfrm>
              <a:prstGeom prst="line">
                <a:avLst/>
              </a:prstGeom>
              <a:noFill/>
              <a:ln w="28575">
                <a:solidFill>
                  <a:srgbClr val="00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96668" name="Line 28"/>
              <p:cNvSpPr>
                <a:spLocks noChangeShapeType="1"/>
              </p:cNvSpPr>
              <p:nvPr/>
            </p:nvSpPr>
            <p:spPr bwMode="auto">
              <a:xfrm>
                <a:off x="2832" y="1995"/>
                <a:ext cx="0" cy="768"/>
              </a:xfrm>
              <a:prstGeom prst="line">
                <a:avLst/>
              </a:prstGeom>
              <a:noFill/>
              <a:ln w="28575">
                <a:solidFill>
                  <a:srgbClr val="00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29757" name="Text Box 29"/>
              <p:cNvSpPr txBox="1">
                <a:spLocks noChangeArrowheads="1"/>
              </p:cNvSpPr>
              <p:nvPr/>
            </p:nvSpPr>
            <p:spPr bwMode="auto">
              <a:xfrm>
                <a:off x="1968" y="1739"/>
                <a:ext cx="432"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en-US" b="1">
                    <a:latin typeface="Times New Roman" panose="02020603050405020304" pitchFamily="18" charset="0"/>
                    <a:cs typeface="Times New Roman" panose="02020603050405020304" pitchFamily="18" charset="0"/>
                  </a:rPr>
                  <a:t>01</a:t>
                </a:r>
                <a:endParaRPr lang="en-US" altLang="zh-CN" b="1">
                  <a:latin typeface="Times New Roman" panose="02020603050405020304" pitchFamily="18" charset="0"/>
                  <a:cs typeface="Times New Roman" panose="02020603050405020304" pitchFamily="18" charset="0"/>
                </a:endParaRPr>
              </a:p>
            </p:txBody>
          </p:sp>
          <p:sp>
            <p:nvSpPr>
              <p:cNvPr id="29758" name="Text Box 30"/>
              <p:cNvSpPr txBox="1">
                <a:spLocks noChangeArrowheads="1"/>
              </p:cNvSpPr>
              <p:nvPr/>
            </p:nvSpPr>
            <p:spPr bwMode="auto">
              <a:xfrm>
                <a:off x="2400" y="1739"/>
                <a:ext cx="432"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en-US" b="1">
                    <a:latin typeface="Times New Roman" panose="02020603050405020304" pitchFamily="18" charset="0"/>
                    <a:cs typeface="Times New Roman" panose="02020603050405020304" pitchFamily="18" charset="0"/>
                  </a:rPr>
                  <a:t>11</a:t>
                </a:r>
                <a:endParaRPr lang="en-US" altLang="zh-CN" b="1">
                  <a:latin typeface="Times New Roman" panose="02020603050405020304" pitchFamily="18" charset="0"/>
                  <a:cs typeface="Times New Roman" panose="02020603050405020304" pitchFamily="18" charset="0"/>
                </a:endParaRPr>
              </a:p>
            </p:txBody>
          </p:sp>
          <p:sp>
            <p:nvSpPr>
              <p:cNvPr id="29759" name="Text Box 31"/>
              <p:cNvSpPr txBox="1">
                <a:spLocks noChangeArrowheads="1"/>
              </p:cNvSpPr>
              <p:nvPr/>
            </p:nvSpPr>
            <p:spPr bwMode="auto">
              <a:xfrm>
                <a:off x="2832" y="1739"/>
                <a:ext cx="432" cy="250"/>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en-US" b="1">
                    <a:latin typeface="Times New Roman" panose="02020603050405020304" pitchFamily="18" charset="0"/>
                    <a:cs typeface="Times New Roman" panose="02020603050405020304" pitchFamily="18" charset="0"/>
                  </a:rPr>
                  <a:t>10</a:t>
                </a:r>
                <a:endParaRPr lang="en-US" altLang="zh-CN" b="1">
                  <a:latin typeface="Times New Roman" panose="02020603050405020304" pitchFamily="18" charset="0"/>
                  <a:cs typeface="Times New Roman" panose="02020603050405020304" pitchFamily="18" charset="0"/>
                </a:endParaRPr>
              </a:p>
            </p:txBody>
          </p:sp>
          <p:sp>
            <p:nvSpPr>
              <p:cNvPr id="29760" name="Rectangle 32"/>
              <p:cNvSpPr>
                <a:spLocks noChangeArrowheads="1"/>
              </p:cNvSpPr>
              <p:nvPr/>
            </p:nvSpPr>
            <p:spPr bwMode="auto">
              <a:xfrm>
                <a:off x="2507" y="2016"/>
                <a:ext cx="190" cy="250"/>
              </a:xfrm>
              <a:prstGeom prst="rect">
                <a:avLst/>
              </a:prstGeom>
              <a:noFill/>
              <a:ln w="9525">
                <a:noFill/>
                <a:miter lim="800000"/>
                <a:headEnd/>
                <a:tailEnd/>
              </a:ln>
            </p:spPr>
            <p:txBody>
              <a:bodyPr wrap="none">
                <a:spAutoFit/>
              </a:bodyPr>
              <a:lstStyle/>
              <a:p>
                <a:pPr algn="ctr">
                  <a:lnSpc>
                    <a:spcPct val="110000"/>
                  </a:lnSpc>
                  <a:spcBef>
                    <a:spcPct val="10000"/>
                  </a:spcBef>
                  <a:defRPr/>
                </a:pPr>
                <a:r>
                  <a:rPr lang="en-US" altLang="en-US" b="1">
                    <a:latin typeface="Times New Roman" panose="02020603050405020304" pitchFamily="18" charset="0"/>
                    <a:cs typeface="Times New Roman" panose="02020603050405020304" pitchFamily="18" charset="0"/>
                  </a:rPr>
                  <a:t>1</a:t>
                </a:r>
                <a:endParaRPr lang="en-US" altLang="zh-CN" b="1">
                  <a:latin typeface="Times New Roman" panose="02020603050405020304" pitchFamily="18" charset="0"/>
                  <a:cs typeface="Times New Roman" panose="02020603050405020304" pitchFamily="18" charset="0"/>
                </a:endParaRPr>
              </a:p>
            </p:txBody>
          </p:sp>
          <p:sp>
            <p:nvSpPr>
              <p:cNvPr id="29761" name="Rectangle 33"/>
              <p:cNvSpPr>
                <a:spLocks noChangeArrowheads="1"/>
              </p:cNvSpPr>
              <p:nvPr/>
            </p:nvSpPr>
            <p:spPr bwMode="auto">
              <a:xfrm>
                <a:off x="2939" y="2400"/>
                <a:ext cx="190" cy="250"/>
              </a:xfrm>
              <a:prstGeom prst="rect">
                <a:avLst/>
              </a:prstGeom>
              <a:noFill/>
              <a:ln w="9525">
                <a:noFill/>
                <a:miter lim="800000"/>
                <a:headEnd/>
                <a:tailEnd/>
              </a:ln>
            </p:spPr>
            <p:txBody>
              <a:bodyPr wrap="none">
                <a:spAutoFit/>
              </a:bodyPr>
              <a:lstStyle/>
              <a:p>
                <a:pPr algn="ctr">
                  <a:lnSpc>
                    <a:spcPct val="110000"/>
                  </a:lnSpc>
                  <a:spcBef>
                    <a:spcPct val="10000"/>
                  </a:spcBef>
                  <a:defRPr/>
                </a:pPr>
                <a:r>
                  <a:rPr lang="en-US" altLang="en-US" b="1">
                    <a:latin typeface="Times New Roman" panose="02020603050405020304" pitchFamily="18" charset="0"/>
                    <a:cs typeface="Times New Roman" panose="02020603050405020304" pitchFamily="18" charset="0"/>
                  </a:rPr>
                  <a:t>1</a:t>
                </a:r>
                <a:endParaRPr lang="en-US" altLang="zh-CN" b="1">
                  <a:latin typeface="Times New Roman" panose="02020603050405020304" pitchFamily="18" charset="0"/>
                  <a:cs typeface="Times New Roman" panose="02020603050405020304" pitchFamily="18" charset="0"/>
                </a:endParaRPr>
              </a:p>
            </p:txBody>
          </p:sp>
          <p:sp>
            <p:nvSpPr>
              <p:cNvPr id="29762" name="Rectangle 34"/>
              <p:cNvSpPr>
                <a:spLocks noChangeArrowheads="1"/>
              </p:cNvSpPr>
              <p:nvPr/>
            </p:nvSpPr>
            <p:spPr bwMode="auto">
              <a:xfrm>
                <a:off x="2123" y="2400"/>
                <a:ext cx="190" cy="250"/>
              </a:xfrm>
              <a:prstGeom prst="rect">
                <a:avLst/>
              </a:prstGeom>
              <a:noFill/>
              <a:ln w="9525">
                <a:noFill/>
                <a:miter lim="800000"/>
                <a:headEnd/>
                <a:tailEnd/>
              </a:ln>
            </p:spPr>
            <p:txBody>
              <a:bodyPr wrap="none">
                <a:spAutoFit/>
              </a:bodyPr>
              <a:lstStyle/>
              <a:p>
                <a:pPr algn="ctr">
                  <a:lnSpc>
                    <a:spcPct val="110000"/>
                  </a:lnSpc>
                  <a:spcBef>
                    <a:spcPct val="10000"/>
                  </a:spcBef>
                  <a:defRPr/>
                </a:pPr>
                <a:r>
                  <a:rPr lang="en-US" altLang="en-US" b="1">
                    <a:latin typeface="Times New Roman" panose="02020603050405020304" pitchFamily="18" charset="0"/>
                    <a:cs typeface="Times New Roman" panose="02020603050405020304" pitchFamily="18" charset="0"/>
                  </a:rPr>
                  <a:t>1</a:t>
                </a:r>
                <a:endParaRPr lang="en-US" altLang="zh-CN" b="1">
                  <a:latin typeface="Times New Roman" panose="02020603050405020304" pitchFamily="18" charset="0"/>
                  <a:cs typeface="Times New Roman" panose="02020603050405020304" pitchFamily="18" charset="0"/>
                </a:endParaRPr>
              </a:p>
            </p:txBody>
          </p:sp>
          <p:sp>
            <p:nvSpPr>
              <p:cNvPr id="29763" name="Rectangle 35"/>
              <p:cNvSpPr>
                <a:spLocks noChangeArrowheads="1"/>
              </p:cNvSpPr>
              <p:nvPr/>
            </p:nvSpPr>
            <p:spPr bwMode="auto">
              <a:xfrm>
                <a:off x="2507" y="2400"/>
                <a:ext cx="190" cy="250"/>
              </a:xfrm>
              <a:prstGeom prst="rect">
                <a:avLst/>
              </a:prstGeom>
              <a:noFill/>
              <a:ln w="9525">
                <a:noFill/>
                <a:miter lim="800000"/>
                <a:headEnd/>
                <a:tailEnd/>
              </a:ln>
            </p:spPr>
            <p:txBody>
              <a:bodyPr wrap="none">
                <a:spAutoFit/>
              </a:bodyPr>
              <a:lstStyle/>
              <a:p>
                <a:pPr algn="ctr">
                  <a:lnSpc>
                    <a:spcPct val="110000"/>
                  </a:lnSpc>
                  <a:spcBef>
                    <a:spcPct val="10000"/>
                  </a:spcBef>
                  <a:defRPr/>
                </a:pPr>
                <a:r>
                  <a:rPr lang="en-US" altLang="en-US" b="1">
                    <a:latin typeface="Times New Roman" panose="02020603050405020304" pitchFamily="18" charset="0"/>
                    <a:cs typeface="Times New Roman" panose="02020603050405020304" pitchFamily="18" charset="0"/>
                  </a:rPr>
                  <a:t>1</a:t>
                </a:r>
                <a:endParaRPr lang="en-US" altLang="zh-CN" b="1">
                  <a:latin typeface="Times New Roman" panose="02020603050405020304" pitchFamily="18" charset="0"/>
                  <a:cs typeface="Times New Roman" panose="02020603050405020304" pitchFamily="18" charset="0"/>
                </a:endParaRPr>
              </a:p>
            </p:txBody>
          </p:sp>
        </p:grpSp>
        <p:sp>
          <p:nvSpPr>
            <p:cNvPr id="496676" name="Oval 36"/>
            <p:cNvSpPr>
              <a:spLocks noChangeArrowheads="1"/>
            </p:cNvSpPr>
            <p:nvPr/>
          </p:nvSpPr>
          <p:spPr bwMode="auto">
            <a:xfrm>
              <a:off x="2064" y="2784"/>
              <a:ext cx="240" cy="624"/>
            </a:xfrm>
            <a:prstGeom prst="ellipse">
              <a:avLst/>
            </a:prstGeom>
            <a:noFill/>
            <a:ln w="28575">
              <a:solidFill>
                <a:srgbClr val="CC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96677" name="Oval 37"/>
            <p:cNvSpPr>
              <a:spLocks noChangeArrowheads="1"/>
            </p:cNvSpPr>
            <p:nvPr/>
          </p:nvSpPr>
          <p:spPr bwMode="auto">
            <a:xfrm>
              <a:off x="1632" y="3168"/>
              <a:ext cx="720" cy="240"/>
            </a:xfrm>
            <a:prstGeom prst="ellipse">
              <a:avLst/>
            </a:prstGeom>
            <a:noFill/>
            <a:ln w="28575">
              <a:solidFill>
                <a:srgbClr val="CC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96678" name="Oval 38"/>
            <p:cNvSpPr>
              <a:spLocks noChangeArrowheads="1"/>
            </p:cNvSpPr>
            <p:nvPr/>
          </p:nvSpPr>
          <p:spPr bwMode="auto">
            <a:xfrm>
              <a:off x="2016" y="3168"/>
              <a:ext cx="720" cy="240"/>
            </a:xfrm>
            <a:prstGeom prst="ellipse">
              <a:avLst/>
            </a:prstGeom>
            <a:noFill/>
            <a:ln w="28575">
              <a:solidFill>
                <a:srgbClr val="CC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sp>
        <p:nvSpPr>
          <p:cNvPr id="496679" name="Rectangle 39"/>
          <p:cNvSpPr>
            <a:spLocks noChangeArrowheads="1"/>
          </p:cNvSpPr>
          <p:nvPr/>
        </p:nvSpPr>
        <p:spPr bwMode="auto">
          <a:xfrm>
            <a:off x="603250" y="3514725"/>
            <a:ext cx="4113213" cy="561975"/>
          </a:xfrm>
          <a:prstGeom prst="rect">
            <a:avLst/>
          </a:prstGeom>
          <a:noFill/>
          <a:ln w="9525">
            <a:noFill/>
            <a:miter lim="800000"/>
            <a:headEnd/>
            <a:tailEnd/>
          </a:ln>
          <a:effectLst/>
        </p:spPr>
        <p:txBody>
          <a:bodyPr wrap="none">
            <a:spAutoFit/>
          </a:bodyPr>
          <a:lstStyle/>
          <a:p>
            <a:pPr algn="ctr">
              <a:lnSpc>
                <a:spcPct val="110000"/>
              </a:lnSpc>
              <a:spcBef>
                <a:spcPct val="10000"/>
              </a:spcBef>
              <a:defRPr/>
            </a:pPr>
            <a:r>
              <a:rPr lang="zh-CN" altLang="en-US" sz="2800" b="1">
                <a:latin typeface="Times New Roman" panose="02020603050405020304" pitchFamily="18" charset="0"/>
                <a:cs typeface="Times New Roman" panose="02020603050405020304" pitchFamily="18" charset="0"/>
              </a:rPr>
              <a:t>或由卡图诺可得相同结果</a:t>
            </a:r>
          </a:p>
        </p:txBody>
      </p:sp>
      <p:graphicFrame>
        <p:nvGraphicFramePr>
          <p:cNvPr id="496680" name="Object 40"/>
          <p:cNvGraphicFramePr>
            <a:graphicFrameLocks noChangeAspect="1"/>
          </p:cNvGraphicFramePr>
          <p:nvPr>
            <p:extLst/>
          </p:nvPr>
        </p:nvGraphicFramePr>
        <p:xfrm>
          <a:off x="990600" y="3043238"/>
          <a:ext cx="3276600" cy="533400"/>
        </p:xfrm>
        <a:graphic>
          <a:graphicData uri="http://schemas.openxmlformats.org/presentationml/2006/ole">
            <mc:AlternateContent xmlns:mc="http://schemas.openxmlformats.org/markup-compatibility/2006">
              <mc:Choice xmlns:v="urn:schemas-microsoft-com:vml" Requires="v">
                <p:oleObj spid="_x0000_s27661" name="Equation" r:id="rId7" imgW="1320480" imgH="215640" progId="Equation.3">
                  <p:embed/>
                </p:oleObj>
              </mc:Choice>
              <mc:Fallback>
                <p:oleObj name="Equation" r:id="rId7" imgW="1320480" imgH="215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0600" y="3043238"/>
                        <a:ext cx="32766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6681" name="Text Box 41"/>
          <p:cNvSpPr txBox="1">
            <a:spLocks noChangeArrowheads="1"/>
          </p:cNvSpPr>
          <p:nvPr/>
        </p:nvSpPr>
        <p:spPr bwMode="auto">
          <a:xfrm>
            <a:off x="457200" y="2471738"/>
            <a:ext cx="3505200" cy="519112"/>
          </a:xfrm>
          <a:prstGeom prst="rect">
            <a:avLst/>
          </a:prstGeom>
          <a:noFill/>
          <a:ln w="9525">
            <a:noFill/>
            <a:miter lim="800000"/>
            <a:headEnd/>
            <a:tailEnd/>
          </a:ln>
          <a:effectLst/>
        </p:spPr>
        <p:txBody>
          <a:bodyPr>
            <a:spAutoFit/>
          </a:bodyPr>
          <a:lstStyle/>
          <a:p>
            <a:pPr>
              <a:spcBef>
                <a:spcPct val="50000"/>
              </a:spcBef>
              <a:defRPr/>
            </a:pPr>
            <a:r>
              <a:rPr lang="en-US" altLang="zh-CN" sz="2800" b="1">
                <a:solidFill>
                  <a:srgbClr val="006600"/>
                </a:solidFill>
                <a:latin typeface="Times New Roman" panose="02020603050405020304" pitchFamily="18" charset="0"/>
                <a:cs typeface="Times New Roman" panose="02020603050405020304" pitchFamily="18" charset="0"/>
              </a:rPr>
              <a:t> (3)  </a:t>
            </a:r>
            <a:r>
              <a:rPr lang="zh-CN" altLang="en-US" sz="2800" b="1">
                <a:solidFill>
                  <a:srgbClr val="006600"/>
                </a:solidFill>
                <a:latin typeface="Times New Roman" panose="02020603050405020304" pitchFamily="18" charset="0"/>
                <a:cs typeface="Times New Roman" panose="02020603050405020304" pitchFamily="18" charset="0"/>
              </a:rPr>
              <a:t>化简逻辑式可得：</a:t>
            </a:r>
          </a:p>
        </p:txBody>
      </p:sp>
      <p:pic>
        <p:nvPicPr>
          <p:cNvPr id="29706" name="Picture 76" descr="C:\Users\Administrator\Desktop\图片23.jpg"/>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00688" y="1285875"/>
            <a:ext cx="3333750" cy="414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5"/>
          <p:cNvGrpSpPr>
            <a:grpSpLocks/>
          </p:cNvGrpSpPr>
          <p:nvPr/>
        </p:nvGrpSpPr>
        <p:grpSpPr bwMode="auto">
          <a:xfrm>
            <a:off x="5715000" y="2776538"/>
            <a:ext cx="1371600" cy="2438400"/>
            <a:chOff x="3168" y="1584"/>
            <a:chExt cx="864" cy="1536"/>
          </a:xfrm>
        </p:grpSpPr>
        <p:sp>
          <p:nvSpPr>
            <p:cNvPr id="496646" name="Line 6"/>
            <p:cNvSpPr>
              <a:spLocks noChangeShapeType="1"/>
            </p:cNvSpPr>
            <p:nvPr/>
          </p:nvSpPr>
          <p:spPr bwMode="auto">
            <a:xfrm>
              <a:off x="3216" y="1584"/>
              <a:ext cx="816" cy="0"/>
            </a:xfrm>
            <a:prstGeom prst="line">
              <a:avLst/>
            </a:prstGeom>
            <a:noFill/>
            <a:ln w="28575" cap="sq">
              <a:solidFill>
                <a:srgbClr val="339933"/>
              </a:solidFill>
              <a:round/>
              <a:headEnd/>
              <a:tailEnd/>
            </a:ln>
            <a:effectLst/>
          </p:spPr>
          <p:txBody>
            <a:bodyPr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96647" name="Line 7"/>
            <p:cNvSpPr>
              <a:spLocks noChangeShapeType="1"/>
            </p:cNvSpPr>
            <p:nvPr/>
          </p:nvSpPr>
          <p:spPr bwMode="auto">
            <a:xfrm flipV="1">
              <a:off x="3216" y="1864"/>
              <a:ext cx="816" cy="8"/>
            </a:xfrm>
            <a:prstGeom prst="line">
              <a:avLst/>
            </a:prstGeom>
            <a:noFill/>
            <a:ln w="28575" cap="sq">
              <a:solidFill>
                <a:srgbClr val="339933"/>
              </a:solidFill>
              <a:round/>
              <a:headEnd/>
              <a:tailEnd/>
            </a:ln>
            <a:effectLst/>
          </p:spPr>
          <p:txBody>
            <a:bodyPr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96648" name="Line 8"/>
            <p:cNvSpPr>
              <a:spLocks noChangeShapeType="1"/>
            </p:cNvSpPr>
            <p:nvPr/>
          </p:nvSpPr>
          <p:spPr bwMode="auto">
            <a:xfrm>
              <a:off x="3216" y="2400"/>
              <a:ext cx="816" cy="0"/>
            </a:xfrm>
            <a:prstGeom prst="line">
              <a:avLst/>
            </a:prstGeom>
            <a:noFill/>
            <a:ln w="28575" cap="sq">
              <a:solidFill>
                <a:srgbClr val="339933"/>
              </a:solidFill>
              <a:round/>
              <a:headEnd/>
              <a:tailEnd/>
            </a:ln>
            <a:effectLst/>
          </p:spPr>
          <p:txBody>
            <a:bodyPr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96649" name="Line 9"/>
            <p:cNvSpPr>
              <a:spLocks noChangeShapeType="1"/>
            </p:cNvSpPr>
            <p:nvPr/>
          </p:nvSpPr>
          <p:spPr bwMode="auto">
            <a:xfrm>
              <a:off x="3168" y="3120"/>
              <a:ext cx="864" cy="0"/>
            </a:xfrm>
            <a:prstGeom prst="line">
              <a:avLst/>
            </a:prstGeom>
            <a:noFill/>
            <a:ln w="28575" cap="sq">
              <a:solidFill>
                <a:srgbClr val="339933"/>
              </a:solidFill>
              <a:round/>
              <a:headEnd/>
              <a:tailEnd/>
            </a:ln>
            <a:effectLst/>
          </p:spPr>
          <p:txBody>
            <a:bodyPr wrap="none"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6085254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96643"/>
                                        </p:tgtEl>
                                        <p:attrNameLst>
                                          <p:attrName>style.visibility</p:attrName>
                                        </p:attrNameLst>
                                      </p:cBhvr>
                                      <p:to>
                                        <p:strVal val="visible"/>
                                      </p:to>
                                    </p:set>
                                    <p:animEffect transition="in" filter="wipe(left)">
                                      <p:cBhvr>
                                        <p:cTn id="12" dur="500"/>
                                        <p:tgtEl>
                                          <p:spTgt spid="49664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96644"/>
                                        </p:tgtEl>
                                        <p:attrNameLst>
                                          <p:attrName>style.visibility</p:attrName>
                                        </p:attrNameLst>
                                      </p:cBhvr>
                                      <p:to>
                                        <p:strVal val="visible"/>
                                      </p:to>
                                    </p:set>
                                    <p:animEffect transition="in" filter="wipe(left)">
                                      <p:cBhvr>
                                        <p:cTn id="22" dur="500"/>
                                        <p:tgtEl>
                                          <p:spTgt spid="49664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96681"/>
                                        </p:tgtEl>
                                        <p:attrNameLst>
                                          <p:attrName>style.visibility</p:attrName>
                                        </p:attrNameLst>
                                      </p:cBhvr>
                                      <p:to>
                                        <p:strVal val="visible"/>
                                      </p:to>
                                    </p:set>
                                    <p:animEffect transition="in" filter="wipe(left)">
                                      <p:cBhvr>
                                        <p:cTn id="27" dur="500"/>
                                        <p:tgtEl>
                                          <p:spTgt spid="49668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496680"/>
                                        </p:tgtEl>
                                        <p:attrNameLst>
                                          <p:attrName>style.visibility</p:attrName>
                                        </p:attrNameLst>
                                      </p:cBhvr>
                                      <p:to>
                                        <p:strVal val="visible"/>
                                      </p:to>
                                    </p:set>
                                    <p:animEffect transition="in" filter="wipe(left)">
                                      <p:cBhvr>
                                        <p:cTn id="32" dur="500"/>
                                        <p:tgtEl>
                                          <p:spTgt spid="49668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96679"/>
                                        </p:tgtEl>
                                        <p:attrNameLst>
                                          <p:attrName>style.visibility</p:attrName>
                                        </p:attrNameLst>
                                      </p:cBhvr>
                                      <p:to>
                                        <p:strVal val="visible"/>
                                      </p:to>
                                    </p:set>
                                    <p:animEffect transition="in" filter="wipe(left)">
                                      <p:cBhvr>
                                        <p:cTn id="37" dur="500"/>
                                        <p:tgtEl>
                                          <p:spTgt spid="49667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left)">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679" grpId="0" autoUpdateAnimBg="0"/>
      <p:bldP spid="496681" grpId="0"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6" name="Rectangle 2"/>
          <p:cNvSpPr>
            <a:spLocks noChangeArrowheads="1"/>
          </p:cNvSpPr>
          <p:nvPr/>
        </p:nvSpPr>
        <p:spPr bwMode="auto">
          <a:xfrm>
            <a:off x="736600" y="3559175"/>
            <a:ext cx="5621338" cy="523875"/>
          </a:xfrm>
          <a:prstGeom prst="rect">
            <a:avLst/>
          </a:prstGeom>
          <a:noFill/>
          <a:ln w="9525">
            <a:noFill/>
            <a:miter lim="800000"/>
            <a:headEnd/>
            <a:tailEnd/>
          </a:ln>
          <a:effectLst/>
        </p:spPr>
        <p:txBody>
          <a:bodyPr>
            <a:spAutoFit/>
          </a:bodyPr>
          <a:lstStyle/>
          <a:p>
            <a:pPr>
              <a:spcBef>
                <a:spcPct val="50000"/>
              </a:spcBef>
              <a:defRPr/>
            </a:pPr>
            <a:r>
              <a:rPr lang="en-US" altLang="zh-CN" sz="2800" b="1" dirty="0">
                <a:solidFill>
                  <a:srgbClr val="006600"/>
                </a:solidFill>
                <a:latin typeface="Times New Roman" panose="02020603050405020304" pitchFamily="18" charset="0"/>
                <a:cs typeface="Times New Roman" panose="02020603050405020304" pitchFamily="18" charset="0"/>
              </a:rPr>
              <a:t>(4) </a:t>
            </a:r>
            <a:r>
              <a:rPr lang="zh-CN" altLang="en-US" sz="2800" b="1" dirty="0">
                <a:solidFill>
                  <a:srgbClr val="006600"/>
                </a:solidFill>
                <a:latin typeface="Times New Roman" panose="02020603050405020304" pitchFamily="18" charset="0"/>
                <a:cs typeface="Times New Roman" panose="02020603050405020304" pitchFamily="18" charset="0"/>
              </a:rPr>
              <a:t>用“与非”门构成逻辑电路</a:t>
            </a:r>
          </a:p>
        </p:txBody>
      </p:sp>
      <p:graphicFrame>
        <p:nvGraphicFramePr>
          <p:cNvPr id="497667" name="Object 3"/>
          <p:cNvGraphicFramePr>
            <a:graphicFrameLocks noChangeAspect="1"/>
          </p:cNvGraphicFramePr>
          <p:nvPr>
            <p:extLst/>
          </p:nvPr>
        </p:nvGraphicFramePr>
        <p:xfrm>
          <a:off x="1082675" y="4367213"/>
          <a:ext cx="3538538" cy="511175"/>
        </p:xfrm>
        <a:graphic>
          <a:graphicData uri="http://schemas.openxmlformats.org/presentationml/2006/ole">
            <mc:AlternateContent xmlns:mc="http://schemas.openxmlformats.org/markup-compatibility/2006">
              <mc:Choice xmlns:v="urn:schemas-microsoft-com:vml" Requires="v">
                <p:oleObj spid="_x0000_s28686" name="Equation" r:id="rId3" imgW="1320480" imgH="215640" progId="Equation.3">
                  <p:embed/>
                </p:oleObj>
              </mc:Choice>
              <mc:Fallback>
                <p:oleObj name="Equation" r:id="rId3" imgW="132048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2675" y="4367213"/>
                        <a:ext cx="3538538"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7668" name="Line 4"/>
          <p:cNvSpPr>
            <a:spLocks noChangeShapeType="1"/>
          </p:cNvSpPr>
          <p:nvPr/>
        </p:nvSpPr>
        <p:spPr bwMode="auto">
          <a:xfrm>
            <a:off x="2030413" y="4344988"/>
            <a:ext cx="2438400" cy="1587"/>
          </a:xfrm>
          <a:prstGeom prst="line">
            <a:avLst/>
          </a:prstGeom>
          <a:noFill/>
          <a:ln w="28575" cap="sq">
            <a:solidFill>
              <a:srgbClr val="FF3300"/>
            </a:solidFill>
            <a:round/>
            <a:headEnd/>
            <a:tailEnd/>
          </a:ln>
          <a:effectLst/>
        </p:spPr>
        <p:txBody>
          <a:bodyPr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97669" name="Line 5"/>
          <p:cNvSpPr>
            <a:spLocks noChangeShapeType="1"/>
          </p:cNvSpPr>
          <p:nvPr/>
        </p:nvSpPr>
        <p:spPr bwMode="auto">
          <a:xfrm>
            <a:off x="2030413" y="4268788"/>
            <a:ext cx="2438400" cy="1587"/>
          </a:xfrm>
          <a:prstGeom prst="line">
            <a:avLst/>
          </a:prstGeom>
          <a:noFill/>
          <a:ln w="28575" cap="sq">
            <a:solidFill>
              <a:srgbClr val="FF3300"/>
            </a:solidFill>
            <a:round/>
            <a:headEnd/>
            <a:tailEnd/>
          </a:ln>
          <a:effectLst/>
        </p:spPr>
        <p:txBody>
          <a:bodyPr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grpSp>
        <p:nvGrpSpPr>
          <p:cNvPr id="2" name="Group 6"/>
          <p:cNvGrpSpPr>
            <a:grpSpLocks/>
          </p:cNvGrpSpPr>
          <p:nvPr/>
        </p:nvGrpSpPr>
        <p:grpSpPr bwMode="auto">
          <a:xfrm>
            <a:off x="4614863" y="4268788"/>
            <a:ext cx="2686050" cy="533400"/>
            <a:chOff x="2907" y="2544"/>
            <a:chExt cx="1692" cy="336"/>
          </a:xfrm>
        </p:grpSpPr>
        <p:graphicFrame>
          <p:nvGraphicFramePr>
            <p:cNvPr id="30725" name="Object 7"/>
            <p:cNvGraphicFramePr>
              <a:graphicFrameLocks noChangeAspect="1"/>
            </p:cNvGraphicFramePr>
            <p:nvPr/>
          </p:nvGraphicFramePr>
          <p:xfrm>
            <a:off x="2907" y="2599"/>
            <a:ext cx="1692" cy="281"/>
          </p:xfrm>
          <a:graphic>
            <a:graphicData uri="http://schemas.openxmlformats.org/presentationml/2006/ole">
              <mc:AlternateContent xmlns:mc="http://schemas.openxmlformats.org/markup-compatibility/2006">
                <mc:Choice xmlns:v="urn:schemas-microsoft-com:vml" Requires="v">
                  <p:oleObj spid="_x0000_s28687" name="Equation" r:id="rId5" imgW="1002960" imgH="177480" progId="Equation.3">
                    <p:embed/>
                  </p:oleObj>
                </mc:Choice>
                <mc:Fallback>
                  <p:oleObj name="Equation" r:id="rId5" imgW="1002960" imgH="177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7" y="2599"/>
                          <a:ext cx="1692" cy="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0760" name="Group 8"/>
            <p:cNvGrpSpPr>
              <a:grpSpLocks/>
            </p:cNvGrpSpPr>
            <p:nvPr/>
          </p:nvGrpSpPr>
          <p:grpSpPr bwMode="auto">
            <a:xfrm>
              <a:off x="3151" y="2544"/>
              <a:ext cx="1440" cy="42"/>
              <a:chOff x="3216" y="1968"/>
              <a:chExt cx="1440" cy="48"/>
            </a:xfrm>
          </p:grpSpPr>
          <p:sp>
            <p:nvSpPr>
              <p:cNvPr id="497673" name="Line 9"/>
              <p:cNvSpPr>
                <a:spLocks noChangeShapeType="1"/>
              </p:cNvSpPr>
              <p:nvPr/>
            </p:nvSpPr>
            <p:spPr bwMode="auto">
              <a:xfrm>
                <a:off x="3216" y="1968"/>
                <a:ext cx="1440" cy="0"/>
              </a:xfrm>
              <a:prstGeom prst="line">
                <a:avLst/>
              </a:prstGeom>
              <a:noFill/>
              <a:ln w="28575" cap="sq">
                <a:solidFill>
                  <a:srgbClr val="FF3300"/>
                </a:solidFill>
                <a:round/>
                <a:headEnd/>
                <a:tailEnd/>
              </a:ln>
              <a:effectLst/>
            </p:spPr>
            <p:txBody>
              <a:bodyPr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grpSp>
            <p:nvGrpSpPr>
              <p:cNvPr id="30762" name="Group 10"/>
              <p:cNvGrpSpPr>
                <a:grpSpLocks/>
              </p:cNvGrpSpPr>
              <p:nvPr/>
            </p:nvGrpSpPr>
            <p:grpSpPr bwMode="auto">
              <a:xfrm>
                <a:off x="3264" y="2016"/>
                <a:ext cx="1344" cy="0"/>
                <a:chOff x="3264" y="2016"/>
                <a:chExt cx="1344" cy="0"/>
              </a:xfrm>
            </p:grpSpPr>
            <p:sp>
              <p:nvSpPr>
                <p:cNvPr id="497675" name="Line 11"/>
                <p:cNvSpPr>
                  <a:spLocks noChangeShapeType="1"/>
                </p:cNvSpPr>
                <p:nvPr/>
              </p:nvSpPr>
              <p:spPr bwMode="auto">
                <a:xfrm>
                  <a:off x="3264" y="2016"/>
                  <a:ext cx="384" cy="0"/>
                </a:xfrm>
                <a:prstGeom prst="line">
                  <a:avLst/>
                </a:prstGeom>
                <a:noFill/>
                <a:ln w="28575" cap="sq">
                  <a:solidFill>
                    <a:srgbClr val="FF3300"/>
                  </a:solidFill>
                  <a:round/>
                  <a:headEnd/>
                  <a:tailEnd/>
                </a:ln>
                <a:effectLst/>
              </p:spPr>
              <p:txBody>
                <a:bodyPr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97676" name="Line 12"/>
                <p:cNvSpPr>
                  <a:spLocks noChangeShapeType="1"/>
                </p:cNvSpPr>
                <p:nvPr/>
              </p:nvSpPr>
              <p:spPr bwMode="auto">
                <a:xfrm>
                  <a:off x="3744" y="2016"/>
                  <a:ext cx="384" cy="0"/>
                </a:xfrm>
                <a:prstGeom prst="line">
                  <a:avLst/>
                </a:prstGeom>
                <a:noFill/>
                <a:ln w="28575" cap="sq">
                  <a:solidFill>
                    <a:srgbClr val="FF3300"/>
                  </a:solidFill>
                  <a:round/>
                  <a:headEnd/>
                  <a:tailEnd/>
                </a:ln>
                <a:effectLst/>
              </p:spPr>
              <p:txBody>
                <a:bodyPr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97677" name="Line 13"/>
                <p:cNvSpPr>
                  <a:spLocks noChangeShapeType="1"/>
                </p:cNvSpPr>
                <p:nvPr/>
              </p:nvSpPr>
              <p:spPr bwMode="auto">
                <a:xfrm>
                  <a:off x="4224" y="2016"/>
                  <a:ext cx="384" cy="0"/>
                </a:xfrm>
                <a:prstGeom prst="line">
                  <a:avLst/>
                </a:prstGeom>
                <a:noFill/>
                <a:ln w="28575" cap="sq">
                  <a:solidFill>
                    <a:srgbClr val="FF3300"/>
                  </a:solidFill>
                  <a:round/>
                  <a:headEnd/>
                  <a:tailEnd/>
                </a:ln>
                <a:effectLst/>
              </p:spPr>
              <p:txBody>
                <a:bodyPr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grpSp>
        </p:grpSp>
      </p:grpSp>
      <p:grpSp>
        <p:nvGrpSpPr>
          <p:cNvPr id="5" name="Group 14"/>
          <p:cNvGrpSpPr>
            <a:grpSpLocks/>
          </p:cNvGrpSpPr>
          <p:nvPr/>
        </p:nvGrpSpPr>
        <p:grpSpPr bwMode="auto">
          <a:xfrm>
            <a:off x="1019175" y="5056188"/>
            <a:ext cx="5534025" cy="658812"/>
            <a:chOff x="642" y="2976"/>
            <a:chExt cx="3486" cy="415"/>
          </a:xfrm>
        </p:grpSpPr>
        <p:graphicFrame>
          <p:nvGraphicFramePr>
            <p:cNvPr id="30724" name="Object 15"/>
            <p:cNvGraphicFramePr>
              <a:graphicFrameLocks noChangeAspect="1"/>
            </p:cNvGraphicFramePr>
            <p:nvPr/>
          </p:nvGraphicFramePr>
          <p:xfrm>
            <a:off x="642" y="3016"/>
            <a:ext cx="3484" cy="375"/>
          </p:xfrm>
          <a:graphic>
            <a:graphicData uri="http://schemas.openxmlformats.org/presentationml/2006/ole">
              <mc:AlternateContent xmlns:mc="http://schemas.openxmlformats.org/markup-compatibility/2006">
                <mc:Choice xmlns:v="urn:schemas-microsoft-com:vml" Requires="v">
                  <p:oleObj spid="_x0000_s28688" name="Equation" r:id="rId7" imgW="2006280" imgH="228600" progId="Equation.3">
                    <p:embed/>
                  </p:oleObj>
                </mc:Choice>
                <mc:Fallback>
                  <p:oleObj name="Equation" r:id="rId7" imgW="200628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2" y="3016"/>
                          <a:ext cx="3484"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0754" name="Group 16"/>
            <p:cNvGrpSpPr>
              <a:grpSpLocks/>
            </p:cNvGrpSpPr>
            <p:nvPr/>
          </p:nvGrpSpPr>
          <p:grpSpPr bwMode="auto">
            <a:xfrm>
              <a:off x="1272" y="2976"/>
              <a:ext cx="2856" cy="40"/>
              <a:chOff x="1378" y="2432"/>
              <a:chExt cx="2976" cy="48"/>
            </a:xfrm>
          </p:grpSpPr>
          <p:sp>
            <p:nvSpPr>
              <p:cNvPr id="497681" name="Line 17"/>
              <p:cNvSpPr>
                <a:spLocks noChangeShapeType="1"/>
              </p:cNvSpPr>
              <p:nvPr/>
            </p:nvSpPr>
            <p:spPr bwMode="auto">
              <a:xfrm>
                <a:off x="1378" y="2432"/>
                <a:ext cx="2976" cy="0"/>
              </a:xfrm>
              <a:prstGeom prst="line">
                <a:avLst/>
              </a:prstGeom>
              <a:noFill/>
              <a:ln w="28575" cap="sq">
                <a:solidFill>
                  <a:schemeClr val="tx1"/>
                </a:solidFill>
                <a:round/>
                <a:headEnd/>
                <a:tailEnd/>
              </a:ln>
              <a:effectLst/>
            </p:spPr>
            <p:txBody>
              <a:bodyPr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97682" name="Line 18"/>
              <p:cNvSpPr>
                <a:spLocks noChangeShapeType="1"/>
              </p:cNvSpPr>
              <p:nvPr/>
            </p:nvSpPr>
            <p:spPr bwMode="auto">
              <a:xfrm>
                <a:off x="1378" y="2480"/>
                <a:ext cx="624" cy="0"/>
              </a:xfrm>
              <a:prstGeom prst="line">
                <a:avLst/>
              </a:prstGeom>
              <a:noFill/>
              <a:ln w="28575" cap="sq">
                <a:solidFill>
                  <a:schemeClr val="tx1"/>
                </a:solidFill>
                <a:round/>
                <a:headEnd/>
                <a:tailEnd/>
              </a:ln>
              <a:effectLst/>
            </p:spPr>
            <p:txBody>
              <a:bodyPr wrap="none"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97683" name="Line 19"/>
              <p:cNvSpPr>
                <a:spLocks noChangeShapeType="1"/>
              </p:cNvSpPr>
              <p:nvPr/>
            </p:nvSpPr>
            <p:spPr bwMode="auto">
              <a:xfrm>
                <a:off x="2146" y="2480"/>
                <a:ext cx="624" cy="0"/>
              </a:xfrm>
              <a:prstGeom prst="line">
                <a:avLst/>
              </a:prstGeom>
              <a:noFill/>
              <a:ln w="28575" cap="sq">
                <a:solidFill>
                  <a:schemeClr val="tx1"/>
                </a:solidFill>
                <a:round/>
                <a:headEnd/>
                <a:tailEnd/>
              </a:ln>
              <a:effectLst/>
            </p:spPr>
            <p:txBody>
              <a:bodyPr wrap="none"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97684" name="Line 20"/>
              <p:cNvSpPr>
                <a:spLocks noChangeShapeType="1"/>
              </p:cNvSpPr>
              <p:nvPr/>
            </p:nvSpPr>
            <p:spPr bwMode="auto">
              <a:xfrm>
                <a:off x="2962" y="2480"/>
                <a:ext cx="624" cy="0"/>
              </a:xfrm>
              <a:prstGeom prst="line">
                <a:avLst/>
              </a:prstGeom>
              <a:noFill/>
              <a:ln w="28575" cap="sq">
                <a:solidFill>
                  <a:schemeClr val="tx1"/>
                </a:solidFill>
                <a:round/>
                <a:headEnd/>
                <a:tailEnd/>
              </a:ln>
              <a:effectLst/>
            </p:spPr>
            <p:txBody>
              <a:bodyPr wrap="none"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sp>
            <p:nvSpPr>
              <p:cNvPr id="497685" name="Line 21"/>
              <p:cNvSpPr>
                <a:spLocks noChangeShapeType="1"/>
              </p:cNvSpPr>
              <p:nvPr/>
            </p:nvSpPr>
            <p:spPr bwMode="auto">
              <a:xfrm>
                <a:off x="3730" y="2480"/>
                <a:ext cx="624" cy="0"/>
              </a:xfrm>
              <a:prstGeom prst="line">
                <a:avLst/>
              </a:prstGeom>
              <a:noFill/>
              <a:ln w="28575" cap="sq">
                <a:solidFill>
                  <a:schemeClr val="tx1"/>
                </a:solidFill>
                <a:round/>
                <a:headEnd/>
                <a:tailEnd/>
              </a:ln>
              <a:effectLst/>
            </p:spPr>
            <p:txBody>
              <a:bodyPr wrap="none" anchor="ctr">
                <a:spAutoFit/>
              </a:bodyPr>
              <a:lstStyle/>
              <a:p>
                <a:pPr>
                  <a:defRPr/>
                </a:pPr>
                <a:endParaRPr lang="zh-CN" altLang="en-US" b="1">
                  <a:latin typeface="Times New Roman" panose="02020603050405020304" pitchFamily="18" charset="0"/>
                  <a:cs typeface="Times New Roman" panose="02020603050405020304" pitchFamily="18" charset="0"/>
                </a:endParaRPr>
              </a:p>
            </p:txBody>
          </p:sp>
        </p:grpSp>
      </p:grpSp>
      <p:graphicFrame>
        <p:nvGraphicFramePr>
          <p:cNvPr id="497686" name="Object 22"/>
          <p:cNvGraphicFramePr>
            <a:graphicFrameLocks noChangeAspect="1"/>
          </p:cNvGraphicFramePr>
          <p:nvPr>
            <p:extLst/>
          </p:nvPr>
        </p:nvGraphicFramePr>
        <p:xfrm>
          <a:off x="766763" y="889000"/>
          <a:ext cx="4668837" cy="534988"/>
        </p:xfrm>
        <a:graphic>
          <a:graphicData uri="http://schemas.openxmlformats.org/presentationml/2006/ole">
            <mc:AlternateContent xmlns:mc="http://schemas.openxmlformats.org/markup-compatibility/2006">
              <mc:Choice xmlns:v="urn:schemas-microsoft-com:vml" Requires="v">
                <p:oleObj spid="_x0000_s28689" name="Equation" r:id="rId9" imgW="2222280" imgH="228600" progId="Equation.3">
                  <p:embed/>
                </p:oleObj>
              </mc:Choice>
              <mc:Fallback>
                <p:oleObj name="Equation" r:id="rId9" imgW="222228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6763" y="889000"/>
                        <a:ext cx="4668837" cy="534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 name="Group 23"/>
          <p:cNvGrpSpPr>
            <a:grpSpLocks/>
          </p:cNvGrpSpPr>
          <p:nvPr/>
        </p:nvGrpSpPr>
        <p:grpSpPr bwMode="auto">
          <a:xfrm>
            <a:off x="1066800" y="1463675"/>
            <a:ext cx="7620000" cy="2117726"/>
            <a:chOff x="528" y="848"/>
            <a:chExt cx="4800" cy="1334"/>
          </a:xfrm>
        </p:grpSpPr>
        <p:sp>
          <p:nvSpPr>
            <p:cNvPr id="497688" name="Rectangle 24"/>
            <p:cNvSpPr>
              <a:spLocks noChangeArrowheads="1"/>
            </p:cNvSpPr>
            <p:nvPr/>
          </p:nvSpPr>
          <p:spPr bwMode="auto">
            <a:xfrm>
              <a:off x="528" y="1022"/>
              <a:ext cx="2278" cy="946"/>
            </a:xfrm>
            <a:prstGeom prst="rect">
              <a:avLst/>
            </a:prstGeom>
            <a:noFill/>
            <a:ln w="9525">
              <a:noFill/>
              <a:miter lim="800000"/>
              <a:headEnd/>
              <a:tailEnd/>
            </a:ln>
            <a:effectLst/>
          </p:spPr>
          <p:txBody>
            <a:bodyPr>
              <a:spAutoFit/>
            </a:bodyPr>
            <a:lstStyle/>
            <a:p>
              <a:pPr>
                <a:lnSpc>
                  <a:spcPct val="110000"/>
                </a:lnSpc>
                <a:defRPr/>
              </a:pPr>
              <a:r>
                <a:rPr lang="en-US" altLang="zh-CN" b="1" dirty="0">
                  <a:solidFill>
                    <a:srgbClr val="000099"/>
                  </a:solidFill>
                  <a:latin typeface="Times New Roman" panose="02020603050405020304" pitchFamily="18" charset="0"/>
                  <a:cs typeface="Times New Roman" panose="02020603050405020304" pitchFamily="18" charset="0"/>
                </a:rPr>
                <a:t>    </a:t>
              </a:r>
              <a:r>
                <a:rPr lang="zh-CN" altLang="en-US" sz="2800" b="1" dirty="0">
                  <a:solidFill>
                    <a:srgbClr val="000099"/>
                  </a:solidFill>
                  <a:latin typeface="Times New Roman" panose="02020603050405020304" pitchFamily="18" charset="0"/>
                  <a:cs typeface="Times New Roman" panose="02020603050405020304" pitchFamily="18" charset="0"/>
                </a:rPr>
                <a:t>由逻辑表达式画出卡诺图，由卡图诺可知，该函数不可化简。</a:t>
              </a:r>
            </a:p>
          </p:txBody>
        </p:sp>
        <p:grpSp>
          <p:nvGrpSpPr>
            <p:cNvPr id="30733" name="Group 25"/>
            <p:cNvGrpSpPr>
              <a:grpSpLocks/>
            </p:cNvGrpSpPr>
            <p:nvPr/>
          </p:nvGrpSpPr>
          <p:grpSpPr bwMode="auto">
            <a:xfrm>
              <a:off x="2998" y="848"/>
              <a:ext cx="2330" cy="1334"/>
              <a:chOff x="2928" y="1154"/>
              <a:chExt cx="2112" cy="1129"/>
            </a:xfrm>
          </p:grpSpPr>
          <p:sp>
            <p:nvSpPr>
              <p:cNvPr id="497690" name="Line 26"/>
              <p:cNvSpPr>
                <a:spLocks noChangeShapeType="1"/>
              </p:cNvSpPr>
              <p:nvPr/>
            </p:nvSpPr>
            <p:spPr bwMode="auto">
              <a:xfrm flipH="1" flipV="1">
                <a:off x="3072" y="1275"/>
                <a:ext cx="240" cy="239"/>
              </a:xfrm>
              <a:prstGeom prst="line">
                <a:avLst/>
              </a:prstGeom>
              <a:noFill/>
              <a:ln w="28575">
                <a:solidFill>
                  <a:srgbClr val="00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nvGrpSpPr>
              <p:cNvPr id="30735" name="Group 27"/>
              <p:cNvGrpSpPr>
                <a:grpSpLocks/>
              </p:cNvGrpSpPr>
              <p:nvPr/>
            </p:nvGrpSpPr>
            <p:grpSpPr bwMode="auto">
              <a:xfrm>
                <a:off x="2928" y="1154"/>
                <a:ext cx="2112" cy="1129"/>
                <a:chOff x="2928" y="1154"/>
                <a:chExt cx="2112" cy="1129"/>
              </a:xfrm>
            </p:grpSpPr>
            <p:sp>
              <p:nvSpPr>
                <p:cNvPr id="30736" name="Text Box 28"/>
                <p:cNvSpPr txBox="1">
                  <a:spLocks noChangeArrowheads="1"/>
                </p:cNvSpPr>
                <p:nvPr/>
              </p:nvSpPr>
              <p:spPr bwMode="auto">
                <a:xfrm>
                  <a:off x="2928" y="1301"/>
                  <a:ext cx="337" cy="212"/>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zh-CN" b="1" i="1">
                      <a:latin typeface="Times New Roman" panose="02020603050405020304" pitchFamily="18" charset="0"/>
                      <a:cs typeface="Times New Roman" panose="02020603050405020304" pitchFamily="18" charset="0"/>
                    </a:rPr>
                    <a:t>A</a:t>
                  </a:r>
                  <a:endParaRPr lang="en-US" altLang="zh-CN" b="1">
                    <a:latin typeface="Times New Roman" panose="02020603050405020304" pitchFamily="18" charset="0"/>
                    <a:cs typeface="Times New Roman" panose="02020603050405020304" pitchFamily="18" charset="0"/>
                  </a:endParaRPr>
                </a:p>
              </p:txBody>
            </p:sp>
            <p:sp>
              <p:nvSpPr>
                <p:cNvPr id="30737" name="Text Box 29"/>
                <p:cNvSpPr txBox="1">
                  <a:spLocks noChangeArrowheads="1"/>
                </p:cNvSpPr>
                <p:nvPr/>
              </p:nvSpPr>
              <p:spPr bwMode="auto">
                <a:xfrm>
                  <a:off x="3073" y="1154"/>
                  <a:ext cx="431" cy="212"/>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zh-CN" b="1" i="1">
                      <a:latin typeface="Times New Roman" panose="02020603050405020304" pitchFamily="18" charset="0"/>
                      <a:cs typeface="Times New Roman" panose="02020603050405020304" pitchFamily="18" charset="0"/>
                    </a:rPr>
                    <a:t>BC</a:t>
                  </a:r>
                  <a:endParaRPr lang="en-US" altLang="zh-CN" b="1">
                    <a:latin typeface="Times New Roman" panose="02020603050405020304" pitchFamily="18" charset="0"/>
                    <a:cs typeface="Times New Roman" panose="02020603050405020304" pitchFamily="18" charset="0"/>
                  </a:endParaRPr>
                </a:p>
              </p:txBody>
            </p:sp>
            <p:sp>
              <p:nvSpPr>
                <p:cNvPr id="497694" name="Rectangle 30"/>
                <p:cNvSpPr>
                  <a:spLocks noChangeArrowheads="1"/>
                </p:cNvSpPr>
                <p:nvPr/>
              </p:nvSpPr>
              <p:spPr bwMode="auto">
                <a:xfrm>
                  <a:off x="3312" y="1515"/>
                  <a:ext cx="864" cy="768"/>
                </a:xfrm>
                <a:prstGeom prst="rect">
                  <a:avLst/>
                </a:prstGeom>
                <a:noFill/>
                <a:ln w="28575">
                  <a:solidFill>
                    <a:srgbClr val="0000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97695" name="Line 31"/>
                <p:cNvSpPr>
                  <a:spLocks noChangeShapeType="1"/>
                </p:cNvSpPr>
                <p:nvPr/>
              </p:nvSpPr>
              <p:spPr bwMode="auto">
                <a:xfrm>
                  <a:off x="3312" y="1899"/>
                  <a:ext cx="864" cy="0"/>
                </a:xfrm>
                <a:prstGeom prst="line">
                  <a:avLst/>
                </a:prstGeom>
                <a:noFill/>
                <a:ln w="28575">
                  <a:solidFill>
                    <a:srgbClr val="00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97696" name="Line 32"/>
                <p:cNvSpPr>
                  <a:spLocks noChangeShapeType="1"/>
                </p:cNvSpPr>
                <p:nvPr/>
              </p:nvSpPr>
              <p:spPr bwMode="auto">
                <a:xfrm>
                  <a:off x="3744" y="1515"/>
                  <a:ext cx="0" cy="768"/>
                </a:xfrm>
                <a:prstGeom prst="line">
                  <a:avLst/>
                </a:prstGeom>
                <a:noFill/>
                <a:ln w="28575">
                  <a:solidFill>
                    <a:srgbClr val="00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30741" name="Text Box 33"/>
                <p:cNvSpPr txBox="1">
                  <a:spLocks noChangeArrowheads="1"/>
                </p:cNvSpPr>
                <p:nvPr/>
              </p:nvSpPr>
              <p:spPr bwMode="auto">
                <a:xfrm>
                  <a:off x="3313" y="1300"/>
                  <a:ext cx="430" cy="212"/>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en-US" b="1">
                      <a:latin typeface="Times New Roman" panose="02020603050405020304" pitchFamily="18" charset="0"/>
                      <a:cs typeface="Times New Roman" panose="02020603050405020304" pitchFamily="18" charset="0"/>
                    </a:rPr>
                    <a:t>00</a:t>
                  </a:r>
                  <a:endParaRPr lang="en-US" altLang="zh-CN" b="1">
                    <a:latin typeface="Times New Roman" panose="02020603050405020304" pitchFamily="18" charset="0"/>
                    <a:cs typeface="Times New Roman" panose="02020603050405020304" pitchFamily="18" charset="0"/>
                  </a:endParaRPr>
                </a:p>
              </p:txBody>
            </p:sp>
            <p:sp>
              <p:nvSpPr>
                <p:cNvPr id="30742" name="Text Box 34"/>
                <p:cNvSpPr txBox="1">
                  <a:spLocks noChangeArrowheads="1"/>
                </p:cNvSpPr>
                <p:nvPr/>
              </p:nvSpPr>
              <p:spPr bwMode="auto">
                <a:xfrm>
                  <a:off x="3025" y="1972"/>
                  <a:ext cx="336" cy="212"/>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en-US" b="1">
                      <a:latin typeface="Times New Roman" panose="02020603050405020304" pitchFamily="18" charset="0"/>
                      <a:cs typeface="Times New Roman" panose="02020603050405020304" pitchFamily="18" charset="0"/>
                    </a:rPr>
                    <a:t>1</a:t>
                  </a:r>
                  <a:endParaRPr lang="en-US" altLang="zh-CN" b="1">
                    <a:latin typeface="Times New Roman" panose="02020603050405020304" pitchFamily="18" charset="0"/>
                    <a:cs typeface="Times New Roman" panose="02020603050405020304" pitchFamily="18" charset="0"/>
                  </a:endParaRPr>
                </a:p>
              </p:txBody>
            </p:sp>
            <p:sp>
              <p:nvSpPr>
                <p:cNvPr id="30743" name="Text Box 35"/>
                <p:cNvSpPr txBox="1">
                  <a:spLocks noChangeArrowheads="1"/>
                </p:cNvSpPr>
                <p:nvPr/>
              </p:nvSpPr>
              <p:spPr bwMode="auto">
                <a:xfrm>
                  <a:off x="3025" y="1614"/>
                  <a:ext cx="336" cy="212"/>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en-US" b="1">
                      <a:latin typeface="Times New Roman" panose="02020603050405020304" pitchFamily="18" charset="0"/>
                      <a:cs typeface="Times New Roman" panose="02020603050405020304" pitchFamily="18" charset="0"/>
                    </a:rPr>
                    <a:t>0</a:t>
                  </a:r>
                  <a:endParaRPr lang="en-US" altLang="zh-CN" b="1">
                    <a:latin typeface="Times New Roman" panose="02020603050405020304" pitchFamily="18" charset="0"/>
                    <a:cs typeface="Times New Roman" panose="02020603050405020304" pitchFamily="18" charset="0"/>
                  </a:endParaRPr>
                </a:p>
              </p:txBody>
            </p:sp>
            <p:sp>
              <p:nvSpPr>
                <p:cNvPr id="497700" name="Rectangle 36"/>
                <p:cNvSpPr>
                  <a:spLocks noChangeArrowheads="1"/>
                </p:cNvSpPr>
                <p:nvPr/>
              </p:nvSpPr>
              <p:spPr bwMode="auto">
                <a:xfrm>
                  <a:off x="4176" y="1515"/>
                  <a:ext cx="864" cy="768"/>
                </a:xfrm>
                <a:prstGeom prst="rect">
                  <a:avLst/>
                </a:prstGeom>
                <a:noFill/>
                <a:ln w="28575">
                  <a:solidFill>
                    <a:srgbClr val="000000"/>
                  </a:solidFill>
                  <a:miter lim="800000"/>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97701" name="Line 37"/>
                <p:cNvSpPr>
                  <a:spLocks noChangeShapeType="1"/>
                </p:cNvSpPr>
                <p:nvPr/>
              </p:nvSpPr>
              <p:spPr bwMode="auto">
                <a:xfrm>
                  <a:off x="4176" y="1899"/>
                  <a:ext cx="864" cy="0"/>
                </a:xfrm>
                <a:prstGeom prst="line">
                  <a:avLst/>
                </a:prstGeom>
                <a:noFill/>
                <a:ln w="28575">
                  <a:solidFill>
                    <a:srgbClr val="00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497702" name="Line 38"/>
                <p:cNvSpPr>
                  <a:spLocks noChangeShapeType="1"/>
                </p:cNvSpPr>
                <p:nvPr/>
              </p:nvSpPr>
              <p:spPr bwMode="auto">
                <a:xfrm>
                  <a:off x="4608" y="1515"/>
                  <a:ext cx="0" cy="768"/>
                </a:xfrm>
                <a:prstGeom prst="line">
                  <a:avLst/>
                </a:prstGeom>
                <a:noFill/>
                <a:ln w="28575">
                  <a:solidFill>
                    <a:srgbClr val="00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30747" name="Text Box 39"/>
                <p:cNvSpPr txBox="1">
                  <a:spLocks noChangeArrowheads="1"/>
                </p:cNvSpPr>
                <p:nvPr/>
              </p:nvSpPr>
              <p:spPr bwMode="auto">
                <a:xfrm>
                  <a:off x="3743" y="1278"/>
                  <a:ext cx="433" cy="212"/>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en-US" b="1">
                      <a:latin typeface="Times New Roman" panose="02020603050405020304" pitchFamily="18" charset="0"/>
                      <a:cs typeface="Times New Roman" panose="02020603050405020304" pitchFamily="18" charset="0"/>
                    </a:rPr>
                    <a:t>01</a:t>
                  </a:r>
                  <a:endParaRPr lang="en-US" altLang="zh-CN" b="1">
                    <a:latin typeface="Times New Roman" panose="02020603050405020304" pitchFamily="18" charset="0"/>
                    <a:cs typeface="Times New Roman" panose="02020603050405020304" pitchFamily="18" charset="0"/>
                  </a:endParaRPr>
                </a:p>
              </p:txBody>
            </p:sp>
            <p:sp>
              <p:nvSpPr>
                <p:cNvPr id="30748" name="Text Box 40"/>
                <p:cNvSpPr txBox="1">
                  <a:spLocks noChangeArrowheads="1"/>
                </p:cNvSpPr>
                <p:nvPr/>
              </p:nvSpPr>
              <p:spPr bwMode="auto">
                <a:xfrm>
                  <a:off x="4176" y="1278"/>
                  <a:ext cx="431" cy="212"/>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en-US" b="1">
                      <a:latin typeface="Times New Roman" panose="02020603050405020304" pitchFamily="18" charset="0"/>
                      <a:cs typeface="Times New Roman" panose="02020603050405020304" pitchFamily="18" charset="0"/>
                    </a:rPr>
                    <a:t>11</a:t>
                  </a:r>
                  <a:endParaRPr lang="en-US" altLang="zh-CN" b="1">
                    <a:latin typeface="Times New Roman" panose="02020603050405020304" pitchFamily="18" charset="0"/>
                    <a:cs typeface="Times New Roman" panose="02020603050405020304" pitchFamily="18" charset="0"/>
                  </a:endParaRPr>
                </a:p>
              </p:txBody>
            </p:sp>
            <p:sp>
              <p:nvSpPr>
                <p:cNvPr id="30749" name="Text Box 41"/>
                <p:cNvSpPr txBox="1">
                  <a:spLocks noChangeArrowheads="1"/>
                </p:cNvSpPr>
                <p:nvPr/>
              </p:nvSpPr>
              <p:spPr bwMode="auto">
                <a:xfrm>
                  <a:off x="4608" y="1278"/>
                  <a:ext cx="432" cy="212"/>
                </a:xfrm>
                <a:prstGeom prst="rect">
                  <a:avLst/>
                </a:prstGeom>
                <a:noFill/>
                <a:ln w="9525">
                  <a:noFill/>
                  <a:miter lim="800000"/>
                  <a:headEnd/>
                  <a:tailEnd/>
                </a:ln>
              </p:spPr>
              <p:txBody>
                <a:bodyPr anchor="ctr">
                  <a:spAutoFit/>
                </a:bodyPr>
                <a:lstStyle/>
                <a:p>
                  <a:pPr algn="ctr">
                    <a:lnSpc>
                      <a:spcPct val="110000"/>
                    </a:lnSpc>
                    <a:spcBef>
                      <a:spcPct val="50000"/>
                    </a:spcBef>
                    <a:defRPr/>
                  </a:pPr>
                  <a:r>
                    <a:rPr lang="en-US" altLang="en-US" b="1">
                      <a:latin typeface="Times New Roman" panose="02020603050405020304" pitchFamily="18" charset="0"/>
                      <a:cs typeface="Times New Roman" panose="02020603050405020304" pitchFamily="18" charset="0"/>
                    </a:rPr>
                    <a:t>10</a:t>
                  </a:r>
                  <a:endParaRPr lang="en-US" altLang="zh-CN" b="1">
                    <a:latin typeface="Times New Roman" panose="02020603050405020304" pitchFamily="18" charset="0"/>
                    <a:cs typeface="Times New Roman" panose="02020603050405020304" pitchFamily="18" charset="0"/>
                  </a:endParaRPr>
                </a:p>
              </p:txBody>
            </p:sp>
            <p:sp>
              <p:nvSpPr>
                <p:cNvPr id="30750" name="Rectangle 42"/>
                <p:cNvSpPr>
                  <a:spLocks noChangeArrowheads="1"/>
                </p:cNvSpPr>
                <p:nvPr/>
              </p:nvSpPr>
              <p:spPr bwMode="auto">
                <a:xfrm>
                  <a:off x="3859" y="1536"/>
                  <a:ext cx="172" cy="212"/>
                </a:xfrm>
                <a:prstGeom prst="rect">
                  <a:avLst/>
                </a:prstGeom>
                <a:noFill/>
                <a:ln w="9525">
                  <a:noFill/>
                  <a:miter lim="800000"/>
                  <a:headEnd/>
                  <a:tailEnd/>
                </a:ln>
              </p:spPr>
              <p:txBody>
                <a:bodyPr wrap="none">
                  <a:spAutoFit/>
                </a:bodyPr>
                <a:lstStyle/>
                <a:p>
                  <a:pPr algn="ctr">
                    <a:lnSpc>
                      <a:spcPct val="110000"/>
                    </a:lnSpc>
                    <a:spcBef>
                      <a:spcPct val="10000"/>
                    </a:spcBef>
                    <a:defRPr/>
                  </a:pPr>
                  <a:r>
                    <a:rPr lang="en-US" altLang="en-US" b="1">
                      <a:latin typeface="Times New Roman" panose="02020603050405020304" pitchFamily="18" charset="0"/>
                      <a:cs typeface="Times New Roman" panose="02020603050405020304" pitchFamily="18" charset="0"/>
                    </a:rPr>
                    <a:t>1</a:t>
                  </a:r>
                  <a:endParaRPr lang="en-US" altLang="zh-CN" b="1">
                    <a:latin typeface="Times New Roman" panose="02020603050405020304" pitchFamily="18" charset="0"/>
                    <a:cs typeface="Times New Roman" panose="02020603050405020304" pitchFamily="18" charset="0"/>
                  </a:endParaRPr>
                </a:p>
              </p:txBody>
            </p:sp>
            <p:sp>
              <p:nvSpPr>
                <p:cNvPr id="30751" name="Rectangle 43"/>
                <p:cNvSpPr>
                  <a:spLocks noChangeArrowheads="1"/>
                </p:cNvSpPr>
                <p:nvPr/>
              </p:nvSpPr>
              <p:spPr bwMode="auto">
                <a:xfrm>
                  <a:off x="4724" y="1536"/>
                  <a:ext cx="172" cy="212"/>
                </a:xfrm>
                <a:prstGeom prst="rect">
                  <a:avLst/>
                </a:prstGeom>
                <a:noFill/>
                <a:ln w="9525">
                  <a:noFill/>
                  <a:miter lim="800000"/>
                  <a:headEnd/>
                  <a:tailEnd/>
                </a:ln>
              </p:spPr>
              <p:txBody>
                <a:bodyPr wrap="none">
                  <a:spAutoFit/>
                </a:bodyPr>
                <a:lstStyle/>
                <a:p>
                  <a:pPr algn="ctr">
                    <a:lnSpc>
                      <a:spcPct val="110000"/>
                    </a:lnSpc>
                    <a:spcBef>
                      <a:spcPct val="10000"/>
                    </a:spcBef>
                    <a:defRPr/>
                  </a:pPr>
                  <a:r>
                    <a:rPr lang="en-US" altLang="en-US" b="1">
                      <a:latin typeface="Times New Roman" panose="02020603050405020304" pitchFamily="18" charset="0"/>
                      <a:cs typeface="Times New Roman" panose="02020603050405020304" pitchFamily="18" charset="0"/>
                    </a:rPr>
                    <a:t>1</a:t>
                  </a:r>
                  <a:endParaRPr lang="en-US" altLang="zh-CN" b="1">
                    <a:latin typeface="Times New Roman" panose="02020603050405020304" pitchFamily="18" charset="0"/>
                    <a:cs typeface="Times New Roman" panose="02020603050405020304" pitchFamily="18" charset="0"/>
                  </a:endParaRPr>
                </a:p>
              </p:txBody>
            </p:sp>
            <p:sp>
              <p:nvSpPr>
                <p:cNvPr id="30752" name="Rectangle 44"/>
                <p:cNvSpPr>
                  <a:spLocks noChangeArrowheads="1"/>
                </p:cNvSpPr>
                <p:nvPr/>
              </p:nvSpPr>
              <p:spPr bwMode="auto">
                <a:xfrm>
                  <a:off x="3427" y="1920"/>
                  <a:ext cx="172" cy="212"/>
                </a:xfrm>
                <a:prstGeom prst="rect">
                  <a:avLst/>
                </a:prstGeom>
                <a:noFill/>
                <a:ln w="9525">
                  <a:noFill/>
                  <a:miter lim="800000"/>
                  <a:headEnd/>
                  <a:tailEnd/>
                </a:ln>
              </p:spPr>
              <p:txBody>
                <a:bodyPr wrap="none">
                  <a:spAutoFit/>
                </a:bodyPr>
                <a:lstStyle/>
                <a:p>
                  <a:pPr algn="ctr">
                    <a:lnSpc>
                      <a:spcPct val="110000"/>
                    </a:lnSpc>
                    <a:spcBef>
                      <a:spcPct val="10000"/>
                    </a:spcBef>
                    <a:defRPr/>
                  </a:pPr>
                  <a:r>
                    <a:rPr lang="en-US" altLang="en-US" b="1">
                      <a:latin typeface="Times New Roman" panose="02020603050405020304" pitchFamily="18" charset="0"/>
                      <a:cs typeface="Times New Roman" panose="02020603050405020304" pitchFamily="18" charset="0"/>
                    </a:rPr>
                    <a:t>1</a:t>
                  </a:r>
                  <a:endParaRPr lang="en-US" altLang="zh-CN" b="1">
                    <a:latin typeface="Times New Roman" panose="02020603050405020304" pitchFamily="18" charset="0"/>
                    <a:cs typeface="Times New Roman" panose="02020603050405020304" pitchFamily="18" charset="0"/>
                  </a:endParaRPr>
                </a:p>
              </p:txBody>
            </p:sp>
            <p:sp>
              <p:nvSpPr>
                <p:cNvPr id="30753" name="Rectangle 45"/>
                <p:cNvSpPr>
                  <a:spLocks noChangeArrowheads="1"/>
                </p:cNvSpPr>
                <p:nvPr/>
              </p:nvSpPr>
              <p:spPr bwMode="auto">
                <a:xfrm>
                  <a:off x="4340" y="1920"/>
                  <a:ext cx="172" cy="212"/>
                </a:xfrm>
                <a:prstGeom prst="rect">
                  <a:avLst/>
                </a:prstGeom>
                <a:noFill/>
                <a:ln w="9525">
                  <a:noFill/>
                  <a:miter lim="800000"/>
                  <a:headEnd/>
                  <a:tailEnd/>
                </a:ln>
              </p:spPr>
              <p:txBody>
                <a:bodyPr wrap="none">
                  <a:spAutoFit/>
                </a:bodyPr>
                <a:lstStyle/>
                <a:p>
                  <a:pPr algn="ctr">
                    <a:lnSpc>
                      <a:spcPct val="110000"/>
                    </a:lnSpc>
                    <a:spcBef>
                      <a:spcPct val="10000"/>
                    </a:spcBef>
                    <a:defRPr/>
                  </a:pPr>
                  <a:r>
                    <a:rPr lang="en-US" altLang="en-US" b="1">
                      <a:latin typeface="Times New Roman" panose="02020603050405020304" pitchFamily="18" charset="0"/>
                      <a:cs typeface="Times New Roman" panose="02020603050405020304" pitchFamily="18" charset="0"/>
                    </a:rPr>
                    <a:t>1</a:t>
                  </a:r>
                  <a:endParaRPr lang="en-US" altLang="zh-CN" b="1">
                    <a:latin typeface="Times New Roman" panose="02020603050405020304" pitchFamily="18" charset="0"/>
                    <a:cs typeface="Times New Roman" panose="02020603050405020304" pitchFamily="18" charset="0"/>
                  </a:endParaRPr>
                </a:p>
              </p:txBody>
            </p:sp>
          </p:grpSp>
        </p:grpSp>
      </p:grpSp>
    </p:spTree>
    <p:extLst>
      <p:ext uri="{BB962C8B-B14F-4D97-AF65-F5344CB8AC3E}">
        <p14:creationId xmlns:p14="http://schemas.microsoft.com/office/powerpoint/2010/main" val="1010626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97686"/>
                                        </p:tgtEl>
                                        <p:attrNameLst>
                                          <p:attrName>style.visibility</p:attrName>
                                        </p:attrNameLst>
                                      </p:cBhvr>
                                      <p:to>
                                        <p:strVal val="visible"/>
                                      </p:to>
                                    </p:set>
                                    <p:animEffect transition="in" filter="wipe(left)">
                                      <p:cBhvr>
                                        <p:cTn id="7" dur="500"/>
                                        <p:tgtEl>
                                          <p:spTgt spid="4976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97666"/>
                                        </p:tgtEl>
                                        <p:attrNameLst>
                                          <p:attrName>style.visibility</p:attrName>
                                        </p:attrNameLst>
                                      </p:cBhvr>
                                      <p:to>
                                        <p:strVal val="visible"/>
                                      </p:to>
                                    </p:set>
                                    <p:animEffect transition="in" filter="wipe(left)">
                                      <p:cBhvr>
                                        <p:cTn id="17" dur="500"/>
                                        <p:tgtEl>
                                          <p:spTgt spid="49766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97667"/>
                                        </p:tgtEl>
                                        <p:attrNameLst>
                                          <p:attrName>style.visibility</p:attrName>
                                        </p:attrNameLst>
                                      </p:cBhvr>
                                      <p:to>
                                        <p:strVal val="visible"/>
                                      </p:to>
                                    </p:set>
                                    <p:animEffect transition="in" filter="wipe(left)">
                                      <p:cBhvr>
                                        <p:cTn id="22" dur="500"/>
                                        <p:tgtEl>
                                          <p:spTgt spid="49766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497668"/>
                                        </p:tgtEl>
                                        <p:attrNameLst>
                                          <p:attrName>style.visibility</p:attrName>
                                        </p:attrNameLst>
                                      </p:cBhvr>
                                      <p:to>
                                        <p:strVal val="visible"/>
                                      </p:to>
                                    </p:set>
                                    <p:animEffect transition="in" filter="wipe(left)">
                                      <p:cBhvr>
                                        <p:cTn id="27" dur="500"/>
                                        <p:tgtEl>
                                          <p:spTgt spid="497668"/>
                                        </p:tgtEl>
                                      </p:cBhvr>
                                    </p:animEffect>
                                  </p:childTnLst>
                                </p:cTn>
                              </p:par>
                            </p:childTnLst>
                          </p:cTn>
                        </p:par>
                        <p:par>
                          <p:cTn id="28" fill="hold" nodeType="afterGroup">
                            <p:stCondLst>
                              <p:cond delay="500"/>
                            </p:stCondLst>
                            <p:childTnLst>
                              <p:par>
                                <p:cTn id="29" presetID="22" presetClass="entr" presetSubtype="8" fill="hold" nodeType="afterEffect">
                                  <p:stCondLst>
                                    <p:cond delay="0"/>
                                  </p:stCondLst>
                                  <p:childTnLst>
                                    <p:set>
                                      <p:cBhvr>
                                        <p:cTn id="30" dur="1" fill="hold">
                                          <p:stCondLst>
                                            <p:cond delay="0"/>
                                          </p:stCondLst>
                                        </p:cTn>
                                        <p:tgtEl>
                                          <p:spTgt spid="497669"/>
                                        </p:tgtEl>
                                        <p:attrNameLst>
                                          <p:attrName>style.visibility</p:attrName>
                                        </p:attrNameLst>
                                      </p:cBhvr>
                                      <p:to>
                                        <p:strVal val="visible"/>
                                      </p:to>
                                    </p:set>
                                    <p:animEffect transition="in" filter="wipe(left)">
                                      <p:cBhvr>
                                        <p:cTn id="31" dur="500"/>
                                        <p:tgtEl>
                                          <p:spTgt spid="49766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left)">
                                      <p:cBhvr>
                                        <p:cTn id="36" dur="500"/>
                                        <p:tgtEl>
                                          <p:spTgt spid="2"/>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left)">
                                      <p:cBhvr>
                                        <p:cTn id="4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7666" grpId="0"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Rectangle 2"/>
          <p:cNvSpPr>
            <a:spLocks noChangeArrowheads="1"/>
          </p:cNvSpPr>
          <p:nvPr/>
        </p:nvSpPr>
        <p:spPr bwMode="auto">
          <a:xfrm>
            <a:off x="825500" y="609600"/>
            <a:ext cx="4203700" cy="566309"/>
          </a:xfrm>
          <a:prstGeom prst="rect">
            <a:avLst/>
          </a:prstGeom>
          <a:noFill/>
          <a:ln w="9525">
            <a:noFill/>
            <a:miter lim="800000"/>
            <a:headEnd/>
            <a:tailEnd/>
          </a:ln>
          <a:effectLst/>
        </p:spPr>
        <p:txBody>
          <a:bodyPr>
            <a:spAutoFit/>
          </a:bodyPr>
          <a:lstStyle/>
          <a:p>
            <a:pPr>
              <a:lnSpc>
                <a:spcPct val="110000"/>
              </a:lnSpc>
              <a:spcBef>
                <a:spcPct val="10000"/>
              </a:spcBef>
              <a:defRPr/>
            </a:pPr>
            <a:r>
              <a:rPr lang="en-US" altLang="zh-CN" sz="2800" b="1" dirty="0">
                <a:solidFill>
                  <a:srgbClr val="003300"/>
                </a:solidFill>
                <a:latin typeface="Times New Roman" panose="02020603050405020304" pitchFamily="18" charset="0"/>
                <a:cs typeface="Times New Roman" panose="02020603050405020304" pitchFamily="18" charset="0"/>
              </a:rPr>
              <a:t>(5)  </a:t>
            </a:r>
            <a:r>
              <a:rPr lang="zh-CN" altLang="en-US" sz="2800" b="1" dirty="0">
                <a:solidFill>
                  <a:srgbClr val="003300"/>
                </a:solidFill>
                <a:latin typeface="Times New Roman" panose="02020603050405020304" pitchFamily="18" charset="0"/>
                <a:cs typeface="Times New Roman" panose="02020603050405020304" pitchFamily="18" charset="0"/>
              </a:rPr>
              <a:t>画出逻辑图</a:t>
            </a:r>
          </a:p>
        </p:txBody>
      </p:sp>
      <p:pic>
        <p:nvPicPr>
          <p:cNvPr id="111619" name="Picture 185" descr="图片3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700" y="1017588"/>
            <a:ext cx="7342188" cy="514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931982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9714" name="Rectangle 2"/>
          <p:cNvSpPr>
            <a:spLocks noGrp="1" noChangeArrowheads="1"/>
          </p:cNvSpPr>
          <p:nvPr>
            <p:ph type="ctrTitle"/>
          </p:nvPr>
        </p:nvSpPr>
        <p:spPr bwMode="auto">
          <a:xfrm>
            <a:off x="3303760" y="2592954"/>
            <a:ext cx="3384550" cy="792162"/>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en-US" altLang="zh-CN" sz="3600" b="1" smtClean="0">
                <a:solidFill>
                  <a:srgbClr val="CC0000"/>
                </a:solidFill>
                <a:latin typeface="Times New Roman" panose="02020603050405020304" pitchFamily="18" charset="0"/>
                <a:ea typeface="黑体" pitchFamily="49" charset="-122"/>
                <a:cs typeface="Times New Roman" panose="02020603050405020304" pitchFamily="18" charset="0"/>
              </a:rPr>
              <a:t>20.7  </a:t>
            </a:r>
            <a:r>
              <a:rPr lang="zh-CN" altLang="en-US" sz="3600" b="1" smtClean="0">
                <a:solidFill>
                  <a:srgbClr val="CC0000"/>
                </a:solidFill>
                <a:latin typeface="Times New Roman" panose="02020603050405020304" pitchFamily="18" charset="0"/>
                <a:ea typeface="黑体" pitchFamily="49" charset="-122"/>
                <a:cs typeface="Times New Roman" panose="02020603050405020304" pitchFamily="18" charset="0"/>
              </a:rPr>
              <a:t>加法器</a:t>
            </a:r>
          </a:p>
        </p:txBody>
      </p:sp>
      <p:sp>
        <p:nvSpPr>
          <p:cNvPr id="499735" name="Rectangle 23"/>
          <p:cNvSpPr>
            <a:spLocks noChangeArrowheads="1"/>
          </p:cNvSpPr>
          <p:nvPr/>
        </p:nvSpPr>
        <p:spPr bwMode="auto">
          <a:xfrm>
            <a:off x="547860" y="3313679"/>
            <a:ext cx="2971800" cy="533400"/>
          </a:xfrm>
          <a:prstGeom prst="rect">
            <a:avLst/>
          </a:prstGeom>
          <a:noFill/>
          <a:ln w="9525">
            <a:noFill/>
            <a:miter lim="800000"/>
            <a:headEnd/>
            <a:tailEnd/>
          </a:ln>
          <a:effectLst/>
        </p:spPr>
        <p:txBody>
          <a:bodyPr anchor="ctr"/>
          <a:lstStyle/>
          <a:p>
            <a:pPr>
              <a:defRPr/>
            </a:pPr>
            <a:r>
              <a:rPr lang="en-US" altLang="zh-CN" sz="3200" b="1">
                <a:solidFill>
                  <a:srgbClr val="000099"/>
                </a:solidFill>
                <a:latin typeface="Times New Roman" panose="02020603050405020304" pitchFamily="18" charset="0"/>
                <a:cs typeface="Times New Roman" panose="02020603050405020304" pitchFamily="18" charset="0"/>
              </a:rPr>
              <a:t>20. 7 .1   </a:t>
            </a:r>
            <a:r>
              <a:rPr lang="zh-CN" altLang="en-US" sz="3200" b="1">
                <a:solidFill>
                  <a:srgbClr val="000099"/>
                </a:solidFill>
                <a:latin typeface="Times New Roman" panose="02020603050405020304" pitchFamily="18" charset="0"/>
                <a:cs typeface="Times New Roman" panose="02020603050405020304" pitchFamily="18" charset="0"/>
              </a:rPr>
              <a:t>二进制 </a:t>
            </a:r>
          </a:p>
        </p:txBody>
      </p:sp>
      <p:sp>
        <p:nvSpPr>
          <p:cNvPr id="499736" name="Rectangle 24"/>
          <p:cNvSpPr>
            <a:spLocks noChangeArrowheads="1"/>
          </p:cNvSpPr>
          <p:nvPr/>
        </p:nvSpPr>
        <p:spPr bwMode="auto">
          <a:xfrm>
            <a:off x="412287" y="3982016"/>
            <a:ext cx="6500497" cy="566309"/>
          </a:xfrm>
          <a:prstGeom prst="rect">
            <a:avLst/>
          </a:prstGeom>
          <a:noFill/>
          <a:ln w="9525">
            <a:noFill/>
            <a:miter lim="800000"/>
            <a:headEnd/>
            <a:tailEnd/>
          </a:ln>
          <a:effectLst/>
        </p:spPr>
        <p:txBody>
          <a:bodyPr wrap="none">
            <a:spAutoFit/>
          </a:bodyPr>
          <a:lstStyle/>
          <a:p>
            <a:pPr algn="ctr">
              <a:lnSpc>
                <a:spcPct val="110000"/>
              </a:lnSpc>
              <a:spcBef>
                <a:spcPct val="10000"/>
              </a:spcBef>
              <a:defRPr/>
            </a:pPr>
            <a:r>
              <a:rPr lang="zh-CN" altLang="en-US" sz="2800" b="1">
                <a:latin typeface="Times New Roman" panose="02020603050405020304" pitchFamily="18" charset="0"/>
                <a:cs typeface="Times New Roman" panose="02020603050405020304" pitchFamily="18" charset="0"/>
              </a:rPr>
              <a:t>十进制：</a:t>
            </a:r>
            <a:r>
              <a:rPr lang="en-US" altLang="zh-CN" sz="2800" b="1">
                <a:latin typeface="Times New Roman" panose="02020603050405020304" pitchFamily="18" charset="0"/>
                <a:cs typeface="Times New Roman" panose="02020603050405020304" pitchFamily="18" charset="0"/>
              </a:rPr>
              <a:t>0~9</a:t>
            </a:r>
            <a:r>
              <a:rPr lang="zh-CN" altLang="en-US" sz="2800" b="1">
                <a:latin typeface="Times New Roman" panose="02020603050405020304" pitchFamily="18" charset="0"/>
                <a:cs typeface="Times New Roman" panose="02020603050405020304" pitchFamily="18" charset="0"/>
              </a:rPr>
              <a:t>十个数码，“逢十进一”。</a:t>
            </a:r>
            <a:endParaRPr lang="zh-CN" altLang="en-US" sz="2800" b="1">
              <a:solidFill>
                <a:srgbClr val="006600"/>
              </a:solidFill>
              <a:latin typeface="Times New Roman" panose="02020603050405020304" pitchFamily="18" charset="0"/>
              <a:cs typeface="Times New Roman" panose="02020603050405020304" pitchFamily="18" charset="0"/>
            </a:endParaRPr>
          </a:p>
        </p:txBody>
      </p:sp>
      <p:sp>
        <p:nvSpPr>
          <p:cNvPr id="499737" name="Rectangle 25"/>
          <p:cNvSpPr>
            <a:spLocks noChangeArrowheads="1"/>
          </p:cNvSpPr>
          <p:nvPr/>
        </p:nvSpPr>
        <p:spPr bwMode="auto">
          <a:xfrm>
            <a:off x="351010" y="629216"/>
            <a:ext cx="8497888" cy="1971675"/>
          </a:xfrm>
          <a:prstGeom prst="rect">
            <a:avLst/>
          </a:prstGeom>
          <a:noFill/>
          <a:ln w="9525">
            <a:noFill/>
            <a:miter lim="800000"/>
            <a:headEnd/>
            <a:tailEnd/>
          </a:ln>
          <a:effectLst/>
        </p:spPr>
        <p:txBody>
          <a:bodyPr>
            <a:spAutoFit/>
          </a:bodyPr>
          <a:lstStyle/>
          <a:p>
            <a:pPr>
              <a:lnSpc>
                <a:spcPct val="110000"/>
              </a:lnSpc>
              <a:defRPr/>
            </a:pPr>
            <a:r>
              <a:rPr lang="en-US" altLang="zh-CN" sz="2800" b="1">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在数字电路中，常用的组合电路有加法器、编码器、译码器、数据分配器和多路选择器等。下面几节分别介绍这几种典型组合逻辑电路的基本结构、工作原理和使用方法。</a:t>
            </a:r>
          </a:p>
        </p:txBody>
      </p:sp>
      <p:sp>
        <p:nvSpPr>
          <p:cNvPr id="499738" name="Rectangle 26"/>
          <p:cNvSpPr>
            <a:spLocks noChangeArrowheads="1"/>
          </p:cNvSpPr>
          <p:nvPr/>
        </p:nvSpPr>
        <p:spPr bwMode="auto">
          <a:xfrm>
            <a:off x="351010" y="4515416"/>
            <a:ext cx="8569325" cy="1126462"/>
          </a:xfrm>
          <a:prstGeom prst="rect">
            <a:avLst/>
          </a:prstGeom>
          <a:noFill/>
          <a:ln w="9525">
            <a:noFill/>
            <a:miter lim="800000"/>
            <a:headEnd/>
            <a:tailEnd/>
          </a:ln>
          <a:effectLst/>
        </p:spPr>
        <p:txBody>
          <a:bodyPr>
            <a:spAutoFit/>
          </a:bodyPr>
          <a:lstStyle/>
          <a:p>
            <a:pPr>
              <a:lnSpc>
                <a:spcPct val="120000"/>
              </a:lnSpc>
              <a:spcBef>
                <a:spcPct val="10000"/>
              </a:spcBef>
              <a:defRPr/>
            </a:pPr>
            <a:r>
              <a:rPr lang="en-US" altLang="zh-CN" sz="2800" b="1" dirty="0">
                <a:latin typeface="Times New Roman" panose="02020603050405020304" pitchFamily="18" charset="0"/>
                <a:cs typeface="Times New Roman" panose="02020603050405020304" pitchFamily="18" charset="0"/>
              </a:rPr>
              <a:t>       </a:t>
            </a:r>
            <a:r>
              <a:rPr lang="zh-CN" altLang="en-US" sz="2800" b="1" dirty="0">
                <a:latin typeface="Times New Roman" panose="02020603050405020304" pitchFamily="18" charset="0"/>
                <a:cs typeface="Times New Roman" panose="02020603050405020304" pitchFamily="18" charset="0"/>
              </a:rPr>
              <a:t>在数字电路中，为了把电路的两个状态 </a:t>
            </a:r>
            <a:r>
              <a:rPr lang="en-US" altLang="zh-CN" sz="2800" b="1" dirty="0">
                <a:latin typeface="Times New Roman" panose="02020603050405020304" pitchFamily="18" charset="0"/>
                <a:cs typeface="Times New Roman" panose="02020603050405020304" pitchFamily="18" charset="0"/>
              </a:rPr>
              <a:t>(</a:t>
            </a:r>
            <a:r>
              <a:rPr lang="en-US" altLang="zh-CN" sz="2800" b="1" dirty="0">
                <a:solidFill>
                  <a:srgbClr val="CC0000"/>
                </a:solidFill>
                <a:latin typeface="Times New Roman" panose="02020603050405020304" pitchFamily="18" charset="0"/>
                <a:cs typeface="Times New Roman" panose="02020603050405020304" pitchFamily="18" charset="0"/>
              </a:rPr>
              <a:t>1</a:t>
            </a:r>
            <a:r>
              <a:rPr lang="zh-CN" altLang="en-US" sz="2800" b="1" dirty="0">
                <a:solidFill>
                  <a:srgbClr val="CC0000"/>
                </a:solidFill>
                <a:latin typeface="Times New Roman" panose="02020603050405020304" pitchFamily="18" charset="0"/>
                <a:cs typeface="Times New Roman" panose="02020603050405020304" pitchFamily="18" charset="0"/>
              </a:rPr>
              <a:t>态和</a:t>
            </a:r>
            <a:r>
              <a:rPr lang="en-US" altLang="zh-CN" sz="2800" b="1" dirty="0">
                <a:solidFill>
                  <a:srgbClr val="CC0000"/>
                </a:solidFill>
                <a:latin typeface="Times New Roman" panose="02020603050405020304" pitchFamily="18" charset="0"/>
                <a:cs typeface="Times New Roman" panose="02020603050405020304" pitchFamily="18" charset="0"/>
              </a:rPr>
              <a:t>0</a:t>
            </a:r>
            <a:r>
              <a:rPr lang="zh-CN" altLang="en-US" sz="2800" b="1" dirty="0">
                <a:solidFill>
                  <a:srgbClr val="CC0000"/>
                </a:solidFill>
                <a:latin typeface="Times New Roman" panose="02020603050405020304" pitchFamily="18" charset="0"/>
                <a:cs typeface="Times New Roman" panose="02020603050405020304" pitchFamily="18" charset="0"/>
              </a:rPr>
              <a:t>态</a:t>
            </a:r>
            <a:r>
              <a:rPr lang="en-US" altLang="zh-CN" sz="2800" b="1" dirty="0">
                <a:latin typeface="Times New Roman" panose="02020603050405020304" pitchFamily="18" charset="0"/>
                <a:cs typeface="Times New Roman" panose="02020603050405020304" pitchFamily="18" charset="0"/>
              </a:rPr>
              <a:t>)</a:t>
            </a:r>
            <a:r>
              <a:rPr lang="zh-CN" altLang="en-US" sz="2800" b="1" dirty="0">
                <a:latin typeface="Times New Roman" panose="02020603050405020304" pitchFamily="18" charset="0"/>
                <a:cs typeface="Times New Roman" panose="02020603050405020304" pitchFamily="18" charset="0"/>
              </a:rPr>
              <a:t>与数码对应起来，采用</a:t>
            </a:r>
            <a:r>
              <a:rPr lang="zh-CN" altLang="en-US" sz="2800" b="1" dirty="0">
                <a:solidFill>
                  <a:srgbClr val="CC0000"/>
                </a:solidFill>
                <a:latin typeface="Times New Roman" panose="02020603050405020304" pitchFamily="18" charset="0"/>
                <a:cs typeface="Times New Roman" panose="02020603050405020304" pitchFamily="18" charset="0"/>
              </a:rPr>
              <a:t>二进制</a:t>
            </a:r>
            <a:r>
              <a:rPr lang="zh-CN" altLang="en-US" sz="2800" b="1" dirty="0">
                <a:latin typeface="Times New Roman" panose="02020603050405020304" pitchFamily="18" charset="0"/>
                <a:cs typeface="Times New Roman" panose="02020603050405020304" pitchFamily="18" charset="0"/>
              </a:rPr>
              <a:t>。</a:t>
            </a:r>
          </a:p>
        </p:txBody>
      </p:sp>
      <p:sp>
        <p:nvSpPr>
          <p:cNvPr id="499739" name="Rectangle 27"/>
          <p:cNvSpPr>
            <a:spLocks noChangeArrowheads="1"/>
          </p:cNvSpPr>
          <p:nvPr/>
        </p:nvSpPr>
        <p:spPr bwMode="auto">
          <a:xfrm>
            <a:off x="336830" y="5582216"/>
            <a:ext cx="6675224" cy="566309"/>
          </a:xfrm>
          <a:prstGeom prst="rect">
            <a:avLst/>
          </a:prstGeom>
          <a:noFill/>
          <a:ln w="9525">
            <a:noFill/>
            <a:miter lim="800000"/>
            <a:headEnd/>
            <a:tailEnd/>
          </a:ln>
          <a:effectLst/>
        </p:spPr>
        <p:txBody>
          <a:bodyPr wrap="none">
            <a:spAutoFit/>
          </a:bodyPr>
          <a:lstStyle/>
          <a:p>
            <a:pPr algn="ctr">
              <a:lnSpc>
                <a:spcPct val="110000"/>
              </a:lnSpc>
              <a:spcBef>
                <a:spcPct val="10000"/>
              </a:spcBef>
              <a:defRPr/>
            </a:pPr>
            <a:r>
              <a:rPr lang="zh-CN" altLang="en-US" sz="2800" b="1">
                <a:solidFill>
                  <a:srgbClr val="CC0000"/>
                </a:solidFill>
                <a:latin typeface="Times New Roman" panose="02020603050405020304" pitchFamily="18" charset="0"/>
                <a:cs typeface="Times New Roman" panose="02020603050405020304" pitchFamily="18" charset="0"/>
              </a:rPr>
              <a:t>二进制：</a:t>
            </a:r>
            <a:r>
              <a:rPr lang="en-US" altLang="zh-CN" sz="2800" b="1">
                <a:solidFill>
                  <a:srgbClr val="000099"/>
                </a:solidFill>
                <a:latin typeface="Times New Roman" panose="02020603050405020304" pitchFamily="18" charset="0"/>
                <a:cs typeface="Times New Roman" panose="02020603050405020304" pitchFamily="18" charset="0"/>
              </a:rPr>
              <a:t>0</a:t>
            </a:r>
            <a:r>
              <a:rPr lang="zh-CN" altLang="en-US" sz="2800" b="1">
                <a:solidFill>
                  <a:srgbClr val="000099"/>
                </a:solidFill>
                <a:latin typeface="Times New Roman" panose="02020603050405020304" pitchFamily="18" charset="0"/>
                <a:cs typeface="Times New Roman" panose="02020603050405020304" pitchFamily="18" charset="0"/>
              </a:rPr>
              <a:t>，</a:t>
            </a:r>
            <a:r>
              <a:rPr lang="en-US" altLang="zh-CN" sz="2800" b="1">
                <a:solidFill>
                  <a:srgbClr val="000099"/>
                </a:solidFill>
                <a:latin typeface="Times New Roman" panose="02020603050405020304" pitchFamily="18" charset="0"/>
                <a:cs typeface="Times New Roman" panose="02020603050405020304" pitchFamily="18" charset="0"/>
              </a:rPr>
              <a:t>1</a:t>
            </a:r>
            <a:r>
              <a:rPr lang="zh-CN" altLang="en-US" sz="2800" b="1">
                <a:solidFill>
                  <a:srgbClr val="000099"/>
                </a:solidFill>
                <a:latin typeface="Times New Roman" panose="02020603050405020304" pitchFamily="18" charset="0"/>
                <a:cs typeface="Times New Roman" panose="02020603050405020304" pitchFamily="18" charset="0"/>
              </a:rPr>
              <a:t>两个数码，“逢二进一”。</a:t>
            </a:r>
          </a:p>
        </p:txBody>
      </p:sp>
    </p:spTree>
    <p:extLst>
      <p:ext uri="{BB962C8B-B14F-4D97-AF65-F5344CB8AC3E}">
        <p14:creationId xmlns:p14="http://schemas.microsoft.com/office/powerpoint/2010/main" val="28853113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99714"/>
                                        </p:tgtEl>
                                        <p:attrNameLst>
                                          <p:attrName>style.visibility</p:attrName>
                                        </p:attrNameLst>
                                      </p:cBhvr>
                                      <p:to>
                                        <p:strVal val="visible"/>
                                      </p:to>
                                    </p:set>
                                    <p:animEffect transition="in" filter="wipe(left)">
                                      <p:cBhvr>
                                        <p:cTn id="7" dur="500"/>
                                        <p:tgtEl>
                                          <p:spTgt spid="4997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99735"/>
                                        </p:tgtEl>
                                        <p:attrNameLst>
                                          <p:attrName>style.visibility</p:attrName>
                                        </p:attrNameLst>
                                      </p:cBhvr>
                                      <p:to>
                                        <p:strVal val="visible"/>
                                      </p:to>
                                    </p:set>
                                    <p:animEffect transition="in" filter="wipe(left)">
                                      <p:cBhvr>
                                        <p:cTn id="12" dur="500"/>
                                        <p:tgtEl>
                                          <p:spTgt spid="4997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99736"/>
                                        </p:tgtEl>
                                        <p:attrNameLst>
                                          <p:attrName>style.visibility</p:attrName>
                                        </p:attrNameLst>
                                      </p:cBhvr>
                                      <p:to>
                                        <p:strVal val="visible"/>
                                      </p:to>
                                    </p:set>
                                    <p:animEffect transition="in" filter="wipe(left)">
                                      <p:cBhvr>
                                        <p:cTn id="17" dur="500"/>
                                        <p:tgtEl>
                                          <p:spTgt spid="49973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99738"/>
                                        </p:tgtEl>
                                        <p:attrNameLst>
                                          <p:attrName>style.visibility</p:attrName>
                                        </p:attrNameLst>
                                      </p:cBhvr>
                                      <p:to>
                                        <p:strVal val="visible"/>
                                      </p:to>
                                    </p:set>
                                    <p:animEffect transition="in" filter="wipe(left)">
                                      <p:cBhvr>
                                        <p:cTn id="22" dur="500"/>
                                        <p:tgtEl>
                                          <p:spTgt spid="49973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99739"/>
                                        </p:tgtEl>
                                        <p:attrNameLst>
                                          <p:attrName>style.visibility</p:attrName>
                                        </p:attrNameLst>
                                      </p:cBhvr>
                                      <p:to>
                                        <p:strVal val="visible"/>
                                      </p:to>
                                    </p:set>
                                    <p:animEffect transition="in" filter="wipe(left)">
                                      <p:cBhvr>
                                        <p:cTn id="27" dur="500"/>
                                        <p:tgtEl>
                                          <p:spTgt spid="4997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9714" grpId="0" animBg="1" autoUpdateAnimBg="0"/>
      <p:bldP spid="499735" grpId="0" autoUpdateAnimBg="0"/>
      <p:bldP spid="499736" grpId="0" autoUpdateAnimBg="0"/>
      <p:bldP spid="499738" grpId="0" autoUpdateAnimBg="0"/>
      <p:bldP spid="499739" grpId="0"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ctrTitle"/>
          </p:nvPr>
        </p:nvSpPr>
        <p:spPr bwMode="auto">
          <a:xfrm>
            <a:off x="3075160" y="629216"/>
            <a:ext cx="3352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lang="en-US" altLang="zh-CN" sz="3600" b="1" smtClean="0">
                <a:solidFill>
                  <a:srgbClr val="CC0000"/>
                </a:solidFill>
                <a:latin typeface="Times New Roman" panose="02020603050405020304" pitchFamily="18" charset="0"/>
                <a:ea typeface="黑体" panose="02010609060101010101" pitchFamily="49" charset="-122"/>
                <a:cs typeface="Times New Roman" panose="02020603050405020304" pitchFamily="18" charset="0"/>
              </a:rPr>
              <a:t>20. 7   </a:t>
            </a:r>
            <a:r>
              <a:rPr lang="zh-CN" altLang="en-US" sz="3600" b="1" smtClean="0">
                <a:solidFill>
                  <a:srgbClr val="CC0000"/>
                </a:solidFill>
                <a:latin typeface="Times New Roman" panose="02020603050405020304" pitchFamily="18" charset="0"/>
                <a:ea typeface="黑体" panose="02010609060101010101" pitchFamily="49" charset="-122"/>
                <a:cs typeface="Times New Roman" panose="02020603050405020304" pitchFamily="18" charset="0"/>
              </a:rPr>
              <a:t>加法器</a:t>
            </a:r>
          </a:p>
        </p:txBody>
      </p:sp>
      <p:sp>
        <p:nvSpPr>
          <p:cNvPr id="500739" name="Rectangle 3"/>
          <p:cNvSpPr>
            <a:spLocks noChangeArrowheads="1"/>
          </p:cNvSpPr>
          <p:nvPr/>
        </p:nvSpPr>
        <p:spPr bwMode="auto">
          <a:xfrm>
            <a:off x="712960" y="1286441"/>
            <a:ext cx="5838825" cy="519113"/>
          </a:xfrm>
          <a:prstGeom prst="rect">
            <a:avLst/>
          </a:prstGeom>
          <a:noFill/>
          <a:ln w="9525">
            <a:noFill/>
            <a:miter lim="800000"/>
            <a:headEnd/>
            <a:tailEnd/>
          </a:ln>
          <a:effectLst/>
        </p:spPr>
        <p:txBody>
          <a:bodyPr wrap="none">
            <a:spAutoFit/>
          </a:bodyPr>
          <a:lstStyle/>
          <a:p>
            <a:pPr>
              <a:spcBef>
                <a:spcPct val="50000"/>
              </a:spcBef>
              <a:defRPr/>
            </a:pPr>
            <a:r>
              <a:rPr lang="zh-CN" altLang="en-US" sz="2800" b="1">
                <a:solidFill>
                  <a:srgbClr val="CC0000"/>
                </a:solidFill>
                <a:latin typeface="Times New Roman" panose="02020603050405020304" pitchFamily="18" charset="0"/>
                <a:cs typeface="Times New Roman" panose="02020603050405020304" pitchFamily="18" charset="0"/>
              </a:rPr>
              <a:t>加法器</a:t>
            </a:r>
            <a:r>
              <a:rPr lang="en-US" altLang="zh-CN" sz="2800" b="1">
                <a:solidFill>
                  <a:srgbClr val="CC0000"/>
                </a:solidFill>
                <a:latin typeface="Times New Roman" panose="02020603050405020304" pitchFamily="18" charset="0"/>
                <a:cs typeface="Times New Roman" panose="02020603050405020304" pitchFamily="18" charset="0"/>
              </a:rPr>
              <a:t>:</a:t>
            </a:r>
            <a:r>
              <a:rPr lang="en-US" altLang="zh-CN" sz="2800" b="1">
                <a:solidFill>
                  <a:srgbClr val="000099"/>
                </a:solidFill>
                <a:latin typeface="Times New Roman" panose="02020603050405020304" pitchFamily="18" charset="0"/>
                <a:cs typeface="Times New Roman" panose="02020603050405020304" pitchFamily="18" charset="0"/>
              </a:rPr>
              <a:t>  </a:t>
            </a:r>
            <a:r>
              <a:rPr lang="zh-CN" altLang="en-US" sz="2800" b="1">
                <a:solidFill>
                  <a:srgbClr val="000099"/>
                </a:solidFill>
                <a:latin typeface="Times New Roman" panose="02020603050405020304" pitchFamily="18" charset="0"/>
                <a:cs typeface="Times New Roman" panose="02020603050405020304" pitchFamily="18" charset="0"/>
              </a:rPr>
              <a:t>实现二进制加法运算的电路</a:t>
            </a:r>
          </a:p>
        </p:txBody>
      </p:sp>
      <p:sp>
        <p:nvSpPr>
          <p:cNvPr id="500740" name="Text Box 4"/>
          <p:cNvSpPr txBox="1">
            <a:spLocks noChangeArrowheads="1"/>
          </p:cNvSpPr>
          <p:nvPr/>
        </p:nvSpPr>
        <p:spPr bwMode="auto">
          <a:xfrm>
            <a:off x="712960" y="4226491"/>
            <a:ext cx="1219200" cy="519113"/>
          </a:xfrm>
          <a:prstGeom prst="rect">
            <a:avLst/>
          </a:prstGeom>
          <a:noFill/>
          <a:ln w="38100" cap="sq">
            <a:noFill/>
            <a:miter lim="800000"/>
            <a:headEnd/>
            <a:tailEnd/>
          </a:ln>
          <a:effectLst/>
        </p:spPr>
        <p:txBody>
          <a:bodyPr anchor="ctr">
            <a:spAutoFit/>
          </a:bodyPr>
          <a:lstStyle/>
          <a:p>
            <a:pPr algn="ctr">
              <a:spcBef>
                <a:spcPct val="50000"/>
              </a:spcBef>
              <a:defRPr/>
            </a:pPr>
            <a:r>
              <a:rPr lang="zh-CN" altLang="en-US" sz="2800" b="1">
                <a:solidFill>
                  <a:srgbClr val="CC0000"/>
                </a:solidFill>
                <a:latin typeface="Times New Roman" panose="02020603050405020304" pitchFamily="18" charset="0"/>
                <a:cs typeface="Times New Roman" panose="02020603050405020304" pitchFamily="18" charset="0"/>
              </a:rPr>
              <a:t>进位</a:t>
            </a:r>
            <a:endParaRPr lang="zh-CN" altLang="en-US" sz="3200" b="1">
              <a:solidFill>
                <a:srgbClr val="CC0000"/>
              </a:solidFill>
              <a:latin typeface="Times New Roman" panose="02020603050405020304" pitchFamily="18" charset="0"/>
              <a:cs typeface="Times New Roman" panose="02020603050405020304" pitchFamily="18" charset="0"/>
            </a:endParaRPr>
          </a:p>
        </p:txBody>
      </p:sp>
      <p:sp>
        <p:nvSpPr>
          <p:cNvPr id="500741" name="Oval 5"/>
          <p:cNvSpPr>
            <a:spLocks noChangeArrowheads="1"/>
          </p:cNvSpPr>
          <p:nvPr/>
        </p:nvSpPr>
        <p:spPr bwMode="auto">
          <a:xfrm>
            <a:off x="3608560" y="2977129"/>
            <a:ext cx="381000" cy="1143000"/>
          </a:xfrm>
          <a:prstGeom prst="ellipse">
            <a:avLst/>
          </a:prstGeom>
          <a:noFill/>
          <a:ln w="28575">
            <a:solidFill>
              <a:srgbClr val="9900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00742" name="Oval 6"/>
          <p:cNvSpPr>
            <a:spLocks noChangeArrowheads="1"/>
          </p:cNvSpPr>
          <p:nvPr/>
        </p:nvSpPr>
        <p:spPr bwMode="auto">
          <a:xfrm>
            <a:off x="2998960" y="2977129"/>
            <a:ext cx="457200" cy="1752600"/>
          </a:xfrm>
          <a:prstGeom prst="ellipse">
            <a:avLst/>
          </a:prstGeom>
          <a:noFill/>
          <a:ln w="28575">
            <a:solidFill>
              <a:srgbClr val="0066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nvGrpSpPr>
          <p:cNvPr id="2" name="Group 7"/>
          <p:cNvGrpSpPr>
            <a:grpSpLocks/>
          </p:cNvGrpSpPr>
          <p:nvPr/>
        </p:nvGrpSpPr>
        <p:grpSpPr bwMode="auto">
          <a:xfrm>
            <a:off x="1093960" y="2183379"/>
            <a:ext cx="3429000" cy="2614612"/>
            <a:chOff x="576" y="1132"/>
            <a:chExt cx="2160" cy="1647"/>
          </a:xfrm>
        </p:grpSpPr>
        <p:sp>
          <p:nvSpPr>
            <p:cNvPr id="500744" name="Rectangle 8"/>
            <p:cNvSpPr>
              <a:spLocks noChangeArrowheads="1"/>
            </p:cNvSpPr>
            <p:nvPr/>
          </p:nvSpPr>
          <p:spPr bwMode="auto">
            <a:xfrm>
              <a:off x="576" y="1132"/>
              <a:ext cx="566" cy="327"/>
            </a:xfrm>
            <a:prstGeom prst="rect">
              <a:avLst/>
            </a:prstGeom>
            <a:noFill/>
            <a:ln w="9525">
              <a:noFill/>
              <a:miter lim="800000"/>
              <a:headEnd/>
              <a:tailEnd/>
            </a:ln>
            <a:effectLst/>
          </p:spPr>
          <p:txBody>
            <a:bodyPr wrap="none">
              <a:spAutoFit/>
            </a:bodyPr>
            <a:lstStyle/>
            <a:p>
              <a:pPr>
                <a:spcBef>
                  <a:spcPct val="50000"/>
                </a:spcBef>
                <a:defRPr/>
              </a:pPr>
              <a:r>
                <a:rPr lang="zh-CN" altLang="en-US" sz="2800" b="1">
                  <a:latin typeface="Times New Roman" panose="02020603050405020304" pitchFamily="18" charset="0"/>
                  <a:cs typeface="Times New Roman" panose="02020603050405020304" pitchFamily="18" charset="0"/>
                </a:rPr>
                <a:t>如：</a:t>
              </a:r>
            </a:p>
          </p:txBody>
        </p:sp>
        <p:sp>
          <p:nvSpPr>
            <p:cNvPr id="113693" name="Rectangle 9"/>
            <p:cNvSpPr>
              <a:spLocks noChangeArrowheads="1"/>
            </p:cNvSpPr>
            <p:nvPr/>
          </p:nvSpPr>
          <p:spPr bwMode="auto">
            <a:xfrm>
              <a:off x="1248" y="1657"/>
              <a:ext cx="564" cy="327"/>
            </a:xfrm>
            <a:prstGeom prst="rect">
              <a:avLst/>
            </a:prstGeom>
            <a:noFill/>
            <a:ln w="9525">
              <a:noFill/>
              <a:miter lim="800000"/>
              <a:headEnd/>
              <a:tailEnd/>
            </a:ln>
          </p:spPr>
          <p:txBody>
            <a:bodyPr wrap="none">
              <a:spAutoFit/>
            </a:bodyPr>
            <a:lstStyle/>
            <a:p>
              <a:pPr>
                <a:spcBef>
                  <a:spcPct val="50000"/>
                </a:spcBef>
                <a:defRPr/>
              </a:pPr>
              <a:r>
                <a:rPr lang="en-US" altLang="zh-CN" sz="2800" b="1">
                  <a:latin typeface="Times New Roman" panose="02020603050405020304" pitchFamily="18" charset="0"/>
                  <a:cs typeface="Times New Roman" panose="02020603050405020304" pitchFamily="18" charset="0"/>
                </a:rPr>
                <a:t>0</a:t>
              </a:r>
              <a:r>
                <a:rPr lang="en-US" altLang="zh-CN" sz="2800" b="1">
                  <a:solidFill>
                    <a:srgbClr val="FF0066"/>
                  </a:solidFill>
                  <a:latin typeface="Times New Roman" panose="02020603050405020304" pitchFamily="18" charset="0"/>
                  <a:cs typeface="Times New Roman" panose="02020603050405020304" pitchFamily="18" charset="0"/>
                </a:rPr>
                <a:t>  </a:t>
              </a:r>
              <a:r>
                <a:rPr lang="en-US" altLang="zh-CN" sz="2800" b="1">
                  <a:latin typeface="Times New Roman" panose="02020603050405020304" pitchFamily="18" charset="0"/>
                  <a:cs typeface="Times New Roman" panose="02020603050405020304" pitchFamily="18" charset="0"/>
                </a:rPr>
                <a:t>0</a:t>
              </a:r>
              <a:r>
                <a:rPr lang="en-US" altLang="zh-CN" sz="2800" b="1">
                  <a:solidFill>
                    <a:srgbClr val="FF0066"/>
                  </a:solidFill>
                  <a:latin typeface="Times New Roman" panose="02020603050405020304" pitchFamily="18" charset="0"/>
                  <a:cs typeface="Times New Roman" panose="02020603050405020304" pitchFamily="18" charset="0"/>
                </a:rPr>
                <a:t>  </a:t>
              </a:r>
            </a:p>
          </p:txBody>
        </p:sp>
        <p:sp>
          <p:nvSpPr>
            <p:cNvPr id="113694" name="Rectangle 10"/>
            <p:cNvSpPr>
              <a:spLocks noChangeArrowheads="1"/>
            </p:cNvSpPr>
            <p:nvPr/>
          </p:nvSpPr>
          <p:spPr bwMode="auto">
            <a:xfrm>
              <a:off x="1248" y="2059"/>
              <a:ext cx="516" cy="365"/>
            </a:xfrm>
            <a:prstGeom prst="rect">
              <a:avLst/>
            </a:prstGeom>
            <a:noFill/>
            <a:ln w="9525">
              <a:noFill/>
              <a:miter lim="800000"/>
              <a:headEnd/>
              <a:tailEnd/>
            </a:ln>
          </p:spPr>
          <p:txBody>
            <a:bodyPr wrap="none">
              <a:spAutoFit/>
            </a:bodyPr>
            <a:lstStyle/>
            <a:p>
              <a:pPr>
                <a:spcBef>
                  <a:spcPct val="50000"/>
                </a:spcBef>
                <a:defRPr/>
              </a:pPr>
              <a:r>
                <a:rPr lang="en-US" altLang="zh-CN" sz="2800" b="1">
                  <a:latin typeface="Times New Roman" panose="02020603050405020304" pitchFamily="18" charset="0"/>
                  <a:cs typeface="Times New Roman" panose="02020603050405020304" pitchFamily="18" charset="0"/>
                </a:rPr>
                <a:t>0</a:t>
              </a:r>
              <a:r>
                <a:rPr lang="en-US" altLang="zh-CN" sz="2800" b="1">
                  <a:solidFill>
                    <a:srgbClr val="FF0066"/>
                  </a:solidFill>
                  <a:latin typeface="Times New Roman" panose="02020603050405020304" pitchFamily="18" charset="0"/>
                  <a:cs typeface="Times New Roman" panose="02020603050405020304" pitchFamily="18" charset="0"/>
                </a:rPr>
                <a:t>  </a:t>
              </a:r>
              <a:r>
                <a:rPr lang="en-US" altLang="zh-CN" sz="2800" b="1">
                  <a:latin typeface="Times New Roman" panose="02020603050405020304" pitchFamily="18" charset="0"/>
                  <a:cs typeface="Times New Roman" panose="02020603050405020304" pitchFamily="18" charset="0"/>
                </a:rPr>
                <a:t>0</a:t>
              </a:r>
              <a:r>
                <a:rPr lang="en-US" altLang="zh-CN" sz="3200" b="1">
                  <a:solidFill>
                    <a:srgbClr val="FF0066"/>
                  </a:solidFill>
                  <a:latin typeface="Times New Roman" panose="02020603050405020304" pitchFamily="18" charset="0"/>
                  <a:cs typeface="Times New Roman" panose="02020603050405020304" pitchFamily="18" charset="0"/>
                </a:rPr>
                <a:t> </a:t>
              </a:r>
            </a:p>
          </p:txBody>
        </p:sp>
        <p:sp>
          <p:nvSpPr>
            <p:cNvPr id="113695" name="Rectangle 11"/>
            <p:cNvSpPr>
              <a:spLocks noChangeArrowheads="1"/>
            </p:cNvSpPr>
            <p:nvPr/>
          </p:nvSpPr>
          <p:spPr bwMode="auto">
            <a:xfrm>
              <a:off x="2160" y="1662"/>
              <a:ext cx="228" cy="327"/>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cs typeface="Times New Roman" panose="02020603050405020304" pitchFamily="18" charset="0"/>
                </a:rPr>
                <a:t>1</a:t>
              </a:r>
            </a:p>
          </p:txBody>
        </p:sp>
        <p:sp>
          <p:nvSpPr>
            <p:cNvPr id="113696" name="Rectangle 12"/>
            <p:cNvSpPr>
              <a:spLocks noChangeArrowheads="1"/>
            </p:cNvSpPr>
            <p:nvPr/>
          </p:nvSpPr>
          <p:spPr bwMode="auto">
            <a:xfrm>
              <a:off x="2160" y="2094"/>
              <a:ext cx="228" cy="327"/>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cs typeface="Times New Roman" panose="02020603050405020304" pitchFamily="18" charset="0"/>
                </a:rPr>
                <a:t>1</a:t>
              </a:r>
            </a:p>
          </p:txBody>
        </p:sp>
        <p:sp>
          <p:nvSpPr>
            <p:cNvPr id="500749" name="Line 13"/>
            <p:cNvSpPr>
              <a:spLocks noChangeShapeType="1"/>
            </p:cNvSpPr>
            <p:nvPr/>
          </p:nvSpPr>
          <p:spPr bwMode="auto">
            <a:xfrm>
              <a:off x="960" y="2779"/>
              <a:ext cx="1776" cy="0"/>
            </a:xfrm>
            <a:prstGeom prst="line">
              <a:avLst/>
            </a:prstGeom>
            <a:noFill/>
            <a:ln w="28575">
              <a:solidFill>
                <a:srgbClr val="FF0066"/>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113698" name="Text Box 14"/>
            <p:cNvSpPr txBox="1">
              <a:spLocks noChangeArrowheads="1"/>
            </p:cNvSpPr>
            <p:nvPr/>
          </p:nvSpPr>
          <p:spPr bwMode="auto">
            <a:xfrm>
              <a:off x="912" y="2011"/>
              <a:ext cx="240" cy="404"/>
            </a:xfrm>
            <a:prstGeom prst="rect">
              <a:avLst/>
            </a:prstGeom>
            <a:noFill/>
            <a:ln w="9525">
              <a:noFill/>
              <a:miter lim="800000"/>
              <a:headEnd/>
              <a:tailEnd/>
            </a:ln>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600">
                  <a:solidFill>
                    <a:srgbClr val="FF0066"/>
                  </a:solidFill>
                  <a:cs typeface="Times New Roman" panose="02020603050405020304" pitchFamily="18" charset="0"/>
                </a:rPr>
                <a:t>+</a:t>
              </a:r>
            </a:p>
          </p:txBody>
        </p:sp>
        <p:sp>
          <p:nvSpPr>
            <p:cNvPr id="113699" name="Rectangle 15"/>
            <p:cNvSpPr>
              <a:spLocks noChangeArrowheads="1"/>
            </p:cNvSpPr>
            <p:nvPr/>
          </p:nvSpPr>
          <p:spPr bwMode="auto">
            <a:xfrm>
              <a:off x="1824" y="2089"/>
              <a:ext cx="228" cy="327"/>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cs typeface="Times New Roman" panose="02020603050405020304" pitchFamily="18" charset="0"/>
                </a:rPr>
                <a:t>1</a:t>
              </a:r>
            </a:p>
          </p:txBody>
        </p:sp>
        <p:sp>
          <p:nvSpPr>
            <p:cNvPr id="113700" name="Rectangle 16"/>
            <p:cNvSpPr>
              <a:spLocks noChangeArrowheads="1"/>
            </p:cNvSpPr>
            <p:nvPr/>
          </p:nvSpPr>
          <p:spPr bwMode="auto">
            <a:xfrm>
              <a:off x="1824" y="1657"/>
              <a:ext cx="228" cy="327"/>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cs typeface="Times New Roman" panose="02020603050405020304" pitchFamily="18" charset="0"/>
                </a:rPr>
                <a:t>0</a:t>
              </a:r>
            </a:p>
          </p:txBody>
        </p:sp>
      </p:grpSp>
      <p:grpSp>
        <p:nvGrpSpPr>
          <p:cNvPr id="3" name="Group 17"/>
          <p:cNvGrpSpPr>
            <a:grpSpLocks/>
          </p:cNvGrpSpPr>
          <p:nvPr/>
        </p:nvGrpSpPr>
        <p:grpSpPr bwMode="auto">
          <a:xfrm>
            <a:off x="3075160" y="4167754"/>
            <a:ext cx="895350" cy="1204912"/>
            <a:chOff x="1968" y="2238"/>
            <a:chExt cx="564" cy="759"/>
          </a:xfrm>
        </p:grpSpPr>
        <p:sp>
          <p:nvSpPr>
            <p:cNvPr id="113690" name="Rectangle 18"/>
            <p:cNvSpPr>
              <a:spLocks noChangeArrowheads="1"/>
            </p:cNvSpPr>
            <p:nvPr/>
          </p:nvSpPr>
          <p:spPr bwMode="auto">
            <a:xfrm>
              <a:off x="1968" y="2238"/>
              <a:ext cx="228" cy="327"/>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chemeClr val="accent2"/>
                  </a:solidFill>
                  <a:cs typeface="Times New Roman" panose="02020603050405020304" pitchFamily="18" charset="0"/>
                </a:rPr>
                <a:t>1</a:t>
              </a:r>
            </a:p>
          </p:txBody>
        </p:sp>
        <p:sp>
          <p:nvSpPr>
            <p:cNvPr id="113691" name="Rectangle 19"/>
            <p:cNvSpPr>
              <a:spLocks noChangeArrowheads="1"/>
            </p:cNvSpPr>
            <p:nvPr/>
          </p:nvSpPr>
          <p:spPr bwMode="auto">
            <a:xfrm>
              <a:off x="2304" y="2670"/>
              <a:ext cx="228" cy="327"/>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chemeClr val="accent2"/>
                  </a:solidFill>
                  <a:cs typeface="Times New Roman" panose="02020603050405020304" pitchFamily="18" charset="0"/>
                </a:rPr>
                <a:t>0</a:t>
              </a:r>
            </a:p>
          </p:txBody>
        </p:sp>
      </p:grpSp>
      <p:grpSp>
        <p:nvGrpSpPr>
          <p:cNvPr id="4" name="Group 20"/>
          <p:cNvGrpSpPr>
            <a:grpSpLocks/>
          </p:cNvGrpSpPr>
          <p:nvPr/>
        </p:nvGrpSpPr>
        <p:grpSpPr bwMode="auto">
          <a:xfrm>
            <a:off x="2541760" y="4218554"/>
            <a:ext cx="895350" cy="1154112"/>
            <a:chOff x="1632" y="2270"/>
            <a:chExt cx="564" cy="727"/>
          </a:xfrm>
        </p:grpSpPr>
        <p:sp>
          <p:nvSpPr>
            <p:cNvPr id="113688" name="Rectangle 21"/>
            <p:cNvSpPr>
              <a:spLocks noChangeArrowheads="1"/>
            </p:cNvSpPr>
            <p:nvPr/>
          </p:nvSpPr>
          <p:spPr bwMode="auto">
            <a:xfrm>
              <a:off x="1632" y="2270"/>
              <a:ext cx="212" cy="288"/>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FF0000"/>
                  </a:solidFill>
                  <a:cs typeface="Times New Roman" panose="02020603050405020304" pitchFamily="18" charset="0"/>
                </a:rPr>
                <a:t>1</a:t>
              </a:r>
            </a:p>
          </p:txBody>
        </p:sp>
        <p:sp>
          <p:nvSpPr>
            <p:cNvPr id="113689" name="Rectangle 22"/>
            <p:cNvSpPr>
              <a:spLocks noChangeArrowheads="1"/>
            </p:cNvSpPr>
            <p:nvPr/>
          </p:nvSpPr>
          <p:spPr bwMode="auto">
            <a:xfrm>
              <a:off x="1968" y="2670"/>
              <a:ext cx="228" cy="327"/>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FF0000"/>
                  </a:solidFill>
                  <a:cs typeface="Times New Roman" panose="02020603050405020304" pitchFamily="18" charset="0"/>
                </a:rPr>
                <a:t>0</a:t>
              </a:r>
            </a:p>
          </p:txBody>
        </p:sp>
      </p:grpSp>
      <p:grpSp>
        <p:nvGrpSpPr>
          <p:cNvPr id="5" name="Group 23"/>
          <p:cNvGrpSpPr>
            <a:grpSpLocks/>
          </p:cNvGrpSpPr>
          <p:nvPr/>
        </p:nvGrpSpPr>
        <p:grpSpPr bwMode="auto">
          <a:xfrm>
            <a:off x="2236960" y="4853554"/>
            <a:ext cx="742950" cy="519112"/>
            <a:chOff x="1392" y="2670"/>
            <a:chExt cx="468" cy="327"/>
          </a:xfrm>
        </p:grpSpPr>
        <p:sp>
          <p:nvSpPr>
            <p:cNvPr id="113686" name="Rectangle 24"/>
            <p:cNvSpPr>
              <a:spLocks noChangeArrowheads="1"/>
            </p:cNvSpPr>
            <p:nvPr/>
          </p:nvSpPr>
          <p:spPr bwMode="auto">
            <a:xfrm>
              <a:off x="1632" y="2670"/>
              <a:ext cx="228" cy="327"/>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003366"/>
                  </a:solidFill>
                  <a:cs typeface="Times New Roman" panose="02020603050405020304" pitchFamily="18" charset="0"/>
                </a:rPr>
                <a:t>1</a:t>
              </a:r>
            </a:p>
          </p:txBody>
        </p:sp>
        <p:sp>
          <p:nvSpPr>
            <p:cNvPr id="113687" name="Rectangle 25"/>
            <p:cNvSpPr>
              <a:spLocks noChangeArrowheads="1"/>
            </p:cNvSpPr>
            <p:nvPr/>
          </p:nvSpPr>
          <p:spPr bwMode="auto">
            <a:xfrm>
              <a:off x="1392" y="2670"/>
              <a:ext cx="228" cy="327"/>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003366"/>
                  </a:solidFill>
                  <a:cs typeface="Times New Roman" panose="02020603050405020304" pitchFamily="18" charset="0"/>
                </a:rPr>
                <a:t>0</a:t>
              </a:r>
            </a:p>
          </p:txBody>
        </p:sp>
      </p:grpSp>
      <p:sp>
        <p:nvSpPr>
          <p:cNvPr id="500762" name="AutoShape 26"/>
          <p:cNvSpPr>
            <a:spLocks noChangeArrowheads="1"/>
          </p:cNvSpPr>
          <p:nvPr/>
        </p:nvSpPr>
        <p:spPr bwMode="auto">
          <a:xfrm>
            <a:off x="4675360" y="4456304"/>
            <a:ext cx="1868488" cy="922337"/>
          </a:xfrm>
          <a:prstGeom prst="wedgeRoundRectCallout">
            <a:avLst>
              <a:gd name="adj1" fmla="val -88183"/>
              <a:gd name="adj2" fmla="val -84880"/>
              <a:gd name="adj3" fmla="val 16667"/>
            </a:avLst>
          </a:prstGeom>
          <a:solidFill>
            <a:srgbClr val="FFFFFF"/>
          </a:solidFill>
          <a:ln w="28575">
            <a:solidFill>
              <a:srgbClr val="FF0000"/>
            </a:solidFill>
            <a:miter lim="800000"/>
            <a:headEnd/>
            <a:tailEnd/>
          </a:ln>
        </p:spPr>
        <p:txBody>
          <a:bodyPr wrap="none" anchor="ctr"/>
          <a:lstStyle/>
          <a:p>
            <a:pPr algn="ctr">
              <a:spcBef>
                <a:spcPct val="20000"/>
              </a:spcBef>
              <a:defRPr/>
            </a:pPr>
            <a:r>
              <a:rPr lang="zh-CN" altLang="en-US" sz="2800" b="1">
                <a:latin typeface="Times New Roman" panose="02020603050405020304" pitchFamily="18" charset="0"/>
                <a:cs typeface="Times New Roman" panose="02020603050405020304" pitchFamily="18" charset="0"/>
              </a:rPr>
              <a:t>不考虑低位</a:t>
            </a:r>
          </a:p>
          <a:p>
            <a:pPr algn="ctr">
              <a:spcBef>
                <a:spcPct val="20000"/>
              </a:spcBef>
              <a:defRPr/>
            </a:pPr>
            <a:r>
              <a:rPr lang="zh-CN" altLang="en-US" sz="2800" b="1">
                <a:latin typeface="Times New Roman" panose="02020603050405020304" pitchFamily="18" charset="0"/>
                <a:cs typeface="Times New Roman" panose="02020603050405020304" pitchFamily="18" charset="0"/>
              </a:rPr>
              <a:t>来的进位</a:t>
            </a:r>
          </a:p>
        </p:txBody>
      </p:sp>
      <p:grpSp>
        <p:nvGrpSpPr>
          <p:cNvPr id="6" name="Group 27"/>
          <p:cNvGrpSpPr>
            <a:grpSpLocks/>
          </p:cNvGrpSpPr>
          <p:nvPr/>
        </p:nvGrpSpPr>
        <p:grpSpPr bwMode="auto">
          <a:xfrm>
            <a:off x="5589760" y="5375190"/>
            <a:ext cx="2322513" cy="1106488"/>
            <a:chOff x="3408" y="3216"/>
            <a:chExt cx="1584" cy="697"/>
          </a:xfrm>
        </p:grpSpPr>
        <p:sp>
          <p:nvSpPr>
            <p:cNvPr id="113683" name="Rectangle 28"/>
            <p:cNvSpPr>
              <a:spLocks noChangeArrowheads="1"/>
            </p:cNvSpPr>
            <p:nvPr/>
          </p:nvSpPr>
          <p:spPr bwMode="auto">
            <a:xfrm>
              <a:off x="3696" y="3312"/>
              <a:ext cx="1296" cy="601"/>
            </a:xfrm>
            <a:prstGeom prst="rect">
              <a:avLst/>
            </a:prstGeom>
            <a:solidFill>
              <a:srgbClr val="FFFFFF"/>
            </a:solidFill>
            <a:ln w="28575">
              <a:solidFill>
                <a:srgbClr val="FF3300"/>
              </a:solidFill>
              <a:miter lim="800000"/>
              <a:headEnd/>
              <a:tailEnd/>
            </a:ln>
          </p:spPr>
          <p:txBody>
            <a:bodyPr>
              <a:spAutoFit/>
            </a:bodyPr>
            <a:lstStyle/>
            <a:p>
              <a:pPr>
                <a:spcBef>
                  <a:spcPct val="50000"/>
                </a:spcBef>
                <a:defRPr/>
              </a:pPr>
              <a:r>
                <a:rPr lang="zh-CN" altLang="en-US" sz="2800" b="1">
                  <a:latin typeface="Times New Roman" panose="02020603050405020304" pitchFamily="18" charset="0"/>
                  <a:cs typeface="Times New Roman" panose="02020603050405020304" pitchFamily="18" charset="0"/>
                </a:rPr>
                <a:t>半加器实现</a:t>
              </a:r>
            </a:p>
          </p:txBody>
        </p:sp>
        <p:sp>
          <p:nvSpPr>
            <p:cNvPr id="500765" name="Line 29" descr="40%"/>
            <p:cNvSpPr>
              <a:spLocks noChangeShapeType="1"/>
            </p:cNvSpPr>
            <p:nvPr/>
          </p:nvSpPr>
          <p:spPr bwMode="auto">
            <a:xfrm>
              <a:off x="3408" y="3572"/>
              <a:ext cx="240" cy="0"/>
            </a:xfrm>
            <a:prstGeom prst="line">
              <a:avLst/>
            </a:prstGeom>
            <a:noFill/>
            <a:ln w="28575">
              <a:solidFill>
                <a:srgbClr val="FF3300"/>
              </a:solidFill>
              <a:round/>
              <a:headEnd/>
              <a:tailEnd type="triangle" w="med" len="med"/>
            </a:ln>
            <a:effectLst/>
          </p:spPr>
          <p:txBody>
            <a:bodyPr wrap="none" anchor="ctr"/>
            <a:lstStyle/>
            <a:p>
              <a:pPr>
                <a:defRPr/>
              </a:pPr>
              <a:endParaRPr lang="zh-CN" altLang="en-US" sz="2800" b="1">
                <a:latin typeface="Times New Roman" panose="02020603050405020304" pitchFamily="18" charset="0"/>
                <a:cs typeface="Times New Roman" panose="02020603050405020304" pitchFamily="18" charset="0"/>
              </a:endParaRPr>
            </a:p>
          </p:txBody>
        </p:sp>
        <p:sp>
          <p:nvSpPr>
            <p:cNvPr id="500766" name="Line 30" descr="40%"/>
            <p:cNvSpPr>
              <a:spLocks noChangeShapeType="1"/>
            </p:cNvSpPr>
            <p:nvPr/>
          </p:nvSpPr>
          <p:spPr bwMode="auto">
            <a:xfrm>
              <a:off x="3408" y="3216"/>
              <a:ext cx="0" cy="336"/>
            </a:xfrm>
            <a:prstGeom prst="line">
              <a:avLst/>
            </a:prstGeom>
            <a:noFill/>
            <a:ln w="28575" cap="sq">
              <a:solidFill>
                <a:srgbClr val="FF3300"/>
              </a:solidFill>
              <a:round/>
              <a:headEnd/>
              <a:tailEnd/>
            </a:ln>
            <a:effectLst/>
          </p:spPr>
          <p:txBody>
            <a:bodyPr wrap="none" anchor="ctr">
              <a:spAutoFit/>
            </a:bodyPr>
            <a:lstStyle/>
            <a:p>
              <a:pPr>
                <a:defRPr/>
              </a:pPr>
              <a:endParaRPr lang="zh-CN" altLang="en-US" sz="2800" b="1">
                <a:latin typeface="Times New Roman" panose="02020603050405020304" pitchFamily="18" charset="0"/>
                <a:cs typeface="Times New Roman" panose="02020603050405020304" pitchFamily="18" charset="0"/>
              </a:endParaRPr>
            </a:p>
          </p:txBody>
        </p:sp>
      </p:grpSp>
      <p:sp>
        <p:nvSpPr>
          <p:cNvPr id="500767" name="AutoShape 31" descr="80%"/>
          <p:cNvSpPr>
            <a:spLocks noChangeArrowheads="1"/>
          </p:cNvSpPr>
          <p:nvPr/>
        </p:nvSpPr>
        <p:spPr bwMode="auto">
          <a:xfrm>
            <a:off x="4141960" y="2000816"/>
            <a:ext cx="1897063" cy="914400"/>
          </a:xfrm>
          <a:prstGeom prst="wedgeRoundRectCallout">
            <a:avLst>
              <a:gd name="adj1" fmla="val -100796"/>
              <a:gd name="adj2" fmla="val 50000"/>
              <a:gd name="adj3" fmla="val 16667"/>
            </a:avLst>
          </a:prstGeom>
          <a:pattFill prst="pct80">
            <a:fgClr>
              <a:srgbClr val="FFCCCC"/>
            </a:fgClr>
            <a:bgClr>
              <a:srgbClr val="FFFFFF"/>
            </a:bgClr>
          </a:pattFill>
          <a:ln w="28575">
            <a:solidFill>
              <a:srgbClr val="FF3300"/>
            </a:solidFill>
            <a:miter lim="800000"/>
            <a:headEnd/>
            <a:tailEnd/>
          </a:ln>
          <a:effectLst/>
        </p:spPr>
        <p:txBody>
          <a:bodyPr wrap="none" anchor="ctr"/>
          <a:lstStyle/>
          <a:p>
            <a:pPr algn="ctr">
              <a:spcBef>
                <a:spcPct val="20000"/>
              </a:spcBef>
              <a:defRPr/>
            </a:pPr>
            <a:r>
              <a:rPr lang="zh-CN" altLang="en-US" sz="2800" b="1">
                <a:solidFill>
                  <a:srgbClr val="000099"/>
                </a:solidFill>
                <a:latin typeface="Times New Roman" panose="02020603050405020304" pitchFamily="18" charset="0"/>
                <a:cs typeface="Times New Roman" panose="02020603050405020304" pitchFamily="18" charset="0"/>
              </a:rPr>
              <a:t>要考虑低位</a:t>
            </a:r>
          </a:p>
          <a:p>
            <a:pPr algn="ctr">
              <a:spcBef>
                <a:spcPct val="20000"/>
              </a:spcBef>
              <a:defRPr/>
            </a:pPr>
            <a:r>
              <a:rPr lang="zh-CN" altLang="en-US" sz="2800" b="1">
                <a:solidFill>
                  <a:srgbClr val="000099"/>
                </a:solidFill>
                <a:latin typeface="Times New Roman" panose="02020603050405020304" pitchFamily="18" charset="0"/>
                <a:cs typeface="Times New Roman" panose="02020603050405020304" pitchFamily="18" charset="0"/>
              </a:rPr>
              <a:t>来的进位</a:t>
            </a:r>
            <a:endParaRPr lang="zh-CN" altLang="en-US" sz="2800" b="1">
              <a:solidFill>
                <a:srgbClr val="FF0000"/>
              </a:solidFill>
              <a:latin typeface="Times New Roman" panose="02020603050405020304" pitchFamily="18" charset="0"/>
              <a:cs typeface="Times New Roman" panose="02020603050405020304" pitchFamily="18" charset="0"/>
            </a:endParaRPr>
          </a:p>
        </p:txBody>
      </p:sp>
      <p:grpSp>
        <p:nvGrpSpPr>
          <p:cNvPr id="7" name="Group 32"/>
          <p:cNvGrpSpPr>
            <a:grpSpLocks/>
          </p:cNvGrpSpPr>
          <p:nvPr/>
        </p:nvGrpSpPr>
        <p:grpSpPr bwMode="auto">
          <a:xfrm>
            <a:off x="5284960" y="2991415"/>
            <a:ext cx="2266950" cy="1106488"/>
            <a:chOff x="3600" y="1632"/>
            <a:chExt cx="1584" cy="697"/>
          </a:xfrm>
        </p:grpSpPr>
        <p:sp>
          <p:nvSpPr>
            <p:cNvPr id="113680" name="Rectangle 33" descr="40%"/>
            <p:cNvSpPr>
              <a:spLocks noChangeArrowheads="1"/>
            </p:cNvSpPr>
            <p:nvPr/>
          </p:nvSpPr>
          <p:spPr bwMode="auto">
            <a:xfrm>
              <a:off x="3881" y="1728"/>
              <a:ext cx="1303" cy="601"/>
            </a:xfrm>
            <a:prstGeom prst="rect">
              <a:avLst/>
            </a:prstGeom>
            <a:pattFill prst="pct40">
              <a:fgClr>
                <a:srgbClr val="FFFF00"/>
              </a:fgClr>
              <a:bgClr>
                <a:srgbClr val="FFFFFF"/>
              </a:bgClr>
            </a:pattFill>
            <a:ln w="28575">
              <a:solidFill>
                <a:srgbClr val="FF3300"/>
              </a:solidFill>
              <a:miter lim="800000"/>
              <a:headEnd/>
              <a:tailEnd/>
            </a:ln>
          </p:spPr>
          <p:txBody>
            <a:bodyPr>
              <a:spAutoFit/>
            </a:bodyPr>
            <a:lstStyle/>
            <a:p>
              <a:pPr>
                <a:spcBef>
                  <a:spcPct val="50000"/>
                </a:spcBef>
                <a:defRPr/>
              </a:pPr>
              <a:r>
                <a:rPr lang="zh-CN" altLang="en-US" sz="2800" b="1">
                  <a:solidFill>
                    <a:srgbClr val="000099"/>
                  </a:solidFill>
                  <a:latin typeface="Times New Roman" panose="02020603050405020304" pitchFamily="18" charset="0"/>
                  <a:cs typeface="Times New Roman" panose="02020603050405020304" pitchFamily="18" charset="0"/>
                </a:rPr>
                <a:t>全加器实现</a:t>
              </a:r>
            </a:p>
          </p:txBody>
        </p:sp>
        <p:sp>
          <p:nvSpPr>
            <p:cNvPr id="500770" name="Line 34" descr="40%"/>
            <p:cNvSpPr>
              <a:spLocks noChangeShapeType="1"/>
            </p:cNvSpPr>
            <p:nvPr/>
          </p:nvSpPr>
          <p:spPr bwMode="auto">
            <a:xfrm>
              <a:off x="3600" y="1988"/>
              <a:ext cx="234" cy="0"/>
            </a:xfrm>
            <a:prstGeom prst="line">
              <a:avLst/>
            </a:prstGeom>
            <a:noFill/>
            <a:ln w="28575">
              <a:solidFill>
                <a:srgbClr val="FF3300"/>
              </a:solidFill>
              <a:round/>
              <a:headEnd/>
              <a:tailEnd type="triangle" w="med" len="med"/>
            </a:ln>
            <a:effectLst/>
          </p:spPr>
          <p:txBody>
            <a:bodyPr wrap="none" anchor="ctr"/>
            <a:lstStyle/>
            <a:p>
              <a:pPr>
                <a:defRPr/>
              </a:pPr>
              <a:endParaRPr lang="zh-CN" altLang="en-US" sz="2800" b="1">
                <a:latin typeface="Times New Roman" panose="02020603050405020304" pitchFamily="18" charset="0"/>
                <a:cs typeface="Times New Roman" panose="02020603050405020304" pitchFamily="18" charset="0"/>
              </a:endParaRPr>
            </a:p>
          </p:txBody>
        </p:sp>
        <p:sp>
          <p:nvSpPr>
            <p:cNvPr id="500771" name="Line 35" descr="40%"/>
            <p:cNvSpPr>
              <a:spLocks noChangeShapeType="1"/>
            </p:cNvSpPr>
            <p:nvPr/>
          </p:nvSpPr>
          <p:spPr bwMode="auto">
            <a:xfrm>
              <a:off x="3600" y="1632"/>
              <a:ext cx="0" cy="336"/>
            </a:xfrm>
            <a:prstGeom prst="line">
              <a:avLst/>
            </a:prstGeom>
            <a:noFill/>
            <a:ln w="28575" cap="sq">
              <a:solidFill>
                <a:srgbClr val="FF3300"/>
              </a:solidFill>
              <a:round/>
              <a:headEnd/>
              <a:tailEnd/>
            </a:ln>
            <a:effectLst/>
          </p:spPr>
          <p:txBody>
            <a:bodyPr wrap="none" anchor="ctr">
              <a:spAutoFit/>
            </a:bodyPr>
            <a:lstStyle/>
            <a:p>
              <a:pPr>
                <a:defRPr/>
              </a:pPr>
              <a:endParaRPr lang="zh-CN" altLang="en-US" sz="2800" b="1">
                <a:latin typeface="Times New Roman" panose="02020603050405020304" pitchFamily="18" charset="0"/>
                <a:cs typeface="Times New Roman" panose="02020603050405020304" pitchFamily="18" charset="0"/>
              </a:endParaRPr>
            </a:p>
          </p:txBody>
        </p:sp>
      </p:grpSp>
      <p:sp>
        <p:nvSpPr>
          <p:cNvPr id="500772" name="Oval 36"/>
          <p:cNvSpPr>
            <a:spLocks noChangeArrowheads="1"/>
          </p:cNvSpPr>
          <p:nvPr/>
        </p:nvSpPr>
        <p:spPr bwMode="auto">
          <a:xfrm>
            <a:off x="2465560" y="2977129"/>
            <a:ext cx="457200" cy="1752600"/>
          </a:xfrm>
          <a:prstGeom prst="ellipse">
            <a:avLst/>
          </a:prstGeom>
          <a:noFill/>
          <a:ln w="28575">
            <a:solidFill>
              <a:srgbClr val="0066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5288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00739"/>
                                        </p:tgtEl>
                                        <p:attrNameLst>
                                          <p:attrName>style.visibility</p:attrName>
                                        </p:attrNameLst>
                                      </p:cBhvr>
                                      <p:to>
                                        <p:strVal val="visible"/>
                                      </p:to>
                                    </p:set>
                                    <p:animEffect transition="in" filter="wipe(left)">
                                      <p:cBhvr>
                                        <p:cTn id="7" dur="500"/>
                                        <p:tgtEl>
                                          <p:spTgt spid="5007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00741"/>
                                        </p:tgtEl>
                                        <p:attrNameLst>
                                          <p:attrName>style.visibility</p:attrName>
                                        </p:attrNameLst>
                                      </p:cBhvr>
                                      <p:to>
                                        <p:strVal val="visible"/>
                                      </p:to>
                                    </p:set>
                                    <p:animEffect transition="in" filter="wipe(up)">
                                      <p:cBhvr>
                                        <p:cTn id="17" dur="500"/>
                                        <p:tgtEl>
                                          <p:spTgt spid="500741"/>
                                        </p:tgtEl>
                                      </p:cBhvr>
                                    </p:animEffect>
                                  </p:childTnLst>
                                </p:cTn>
                              </p:par>
                            </p:childTnLst>
                          </p:cTn>
                        </p:par>
                        <p:par>
                          <p:cTn id="18" fill="hold" nodeType="afterGroup">
                            <p:stCondLst>
                              <p:cond delay="500"/>
                            </p:stCondLst>
                            <p:childTnLst>
                              <p:par>
                                <p:cTn id="19" presetID="22" presetClass="entr" presetSubtype="4" fill="hold" nodeType="afterEffect">
                                  <p:stCondLst>
                                    <p:cond delay="1000"/>
                                  </p:stCondLst>
                                  <p:childTnLst>
                                    <p:set>
                                      <p:cBhvr>
                                        <p:cTn id="20" dur="1" fill="hold">
                                          <p:stCondLst>
                                            <p:cond delay="0"/>
                                          </p:stCondLst>
                                        </p:cTn>
                                        <p:tgtEl>
                                          <p:spTgt spid="3"/>
                                        </p:tgtEl>
                                        <p:attrNameLst>
                                          <p:attrName>style.visibility</p:attrName>
                                        </p:attrNameLst>
                                      </p:cBhvr>
                                      <p:to>
                                        <p:strVal val="visible"/>
                                      </p:to>
                                    </p:set>
                                    <p:animEffect transition="in" filter="wipe(down)">
                                      <p:cBhvr>
                                        <p:cTn id="21" dur="500"/>
                                        <p:tgtEl>
                                          <p:spTgt spid="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2" fill="hold" grpId="0" nodeType="clickEffect">
                                  <p:stCondLst>
                                    <p:cond delay="0"/>
                                  </p:stCondLst>
                                  <p:childTnLst>
                                    <p:set>
                                      <p:cBhvr>
                                        <p:cTn id="25" dur="1" fill="hold">
                                          <p:stCondLst>
                                            <p:cond delay="0"/>
                                          </p:stCondLst>
                                        </p:cTn>
                                        <p:tgtEl>
                                          <p:spTgt spid="500762"/>
                                        </p:tgtEl>
                                        <p:attrNameLst>
                                          <p:attrName>style.visibility</p:attrName>
                                        </p:attrNameLst>
                                      </p:cBhvr>
                                      <p:to>
                                        <p:strVal val="visible"/>
                                      </p:to>
                                    </p:set>
                                    <p:animEffect transition="in" filter="wipe(right)">
                                      <p:cBhvr>
                                        <p:cTn id="26" dur="500"/>
                                        <p:tgtEl>
                                          <p:spTgt spid="50076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500740"/>
                                        </p:tgtEl>
                                        <p:attrNameLst>
                                          <p:attrName>style.visibility</p:attrName>
                                        </p:attrNameLst>
                                      </p:cBhvr>
                                      <p:to>
                                        <p:strVal val="visible"/>
                                      </p:to>
                                    </p:set>
                                    <p:animEffect transition="in" filter="blinds(horizontal)">
                                      <p:cBhvr>
                                        <p:cTn id="31" dur="500"/>
                                        <p:tgtEl>
                                          <p:spTgt spid="500740"/>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wipe(left)">
                                      <p:cBhvr>
                                        <p:cTn id="36" dur="500"/>
                                        <p:tgtEl>
                                          <p:spTgt spid="6"/>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500742"/>
                                        </p:tgtEl>
                                        <p:attrNameLst>
                                          <p:attrName>style.visibility</p:attrName>
                                        </p:attrNameLst>
                                      </p:cBhvr>
                                      <p:to>
                                        <p:strVal val="visible"/>
                                      </p:to>
                                    </p:set>
                                    <p:animEffect transition="in" filter="wipe(up)">
                                      <p:cBhvr>
                                        <p:cTn id="41" dur="500"/>
                                        <p:tgtEl>
                                          <p:spTgt spid="500742"/>
                                        </p:tgtEl>
                                      </p:cBhvr>
                                    </p:animEffect>
                                  </p:childTnLst>
                                </p:cTn>
                              </p:par>
                            </p:childTnLst>
                          </p:cTn>
                        </p:par>
                        <p:par>
                          <p:cTn id="42" fill="hold" nodeType="afterGroup">
                            <p:stCondLst>
                              <p:cond delay="500"/>
                            </p:stCondLst>
                            <p:childTnLst>
                              <p:par>
                                <p:cTn id="43" presetID="22" presetClass="entr" presetSubtype="4" fill="hold" nodeType="afterEffect">
                                  <p:stCondLst>
                                    <p:cond delay="1000"/>
                                  </p:stCondLst>
                                  <p:childTnLst>
                                    <p:set>
                                      <p:cBhvr>
                                        <p:cTn id="44" dur="1" fill="hold">
                                          <p:stCondLst>
                                            <p:cond delay="0"/>
                                          </p:stCondLst>
                                        </p:cTn>
                                        <p:tgtEl>
                                          <p:spTgt spid="4"/>
                                        </p:tgtEl>
                                        <p:attrNameLst>
                                          <p:attrName>style.visibility</p:attrName>
                                        </p:attrNameLst>
                                      </p:cBhvr>
                                      <p:to>
                                        <p:strVal val="visible"/>
                                      </p:to>
                                    </p:set>
                                    <p:animEffect transition="in" filter="wipe(down)">
                                      <p:cBhvr>
                                        <p:cTn id="45" dur="500"/>
                                        <p:tgtEl>
                                          <p:spTgt spid="4"/>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500772"/>
                                        </p:tgtEl>
                                        <p:attrNameLst>
                                          <p:attrName>style.visibility</p:attrName>
                                        </p:attrNameLst>
                                      </p:cBhvr>
                                      <p:to>
                                        <p:strVal val="visible"/>
                                      </p:to>
                                    </p:set>
                                    <p:animEffect transition="in" filter="wipe(up)">
                                      <p:cBhvr>
                                        <p:cTn id="50" dur="500"/>
                                        <p:tgtEl>
                                          <p:spTgt spid="500772"/>
                                        </p:tgtEl>
                                      </p:cBhvr>
                                    </p:animEffect>
                                  </p:childTnLst>
                                </p:cTn>
                              </p:par>
                            </p:childTnLst>
                          </p:cTn>
                        </p:par>
                        <p:par>
                          <p:cTn id="51" fill="hold" nodeType="afterGroup">
                            <p:stCondLst>
                              <p:cond delay="500"/>
                            </p:stCondLst>
                            <p:childTnLst>
                              <p:par>
                                <p:cTn id="52" presetID="1" presetClass="entr" presetSubtype="0" fill="hold" nodeType="afterEffect">
                                  <p:stCondLst>
                                    <p:cond delay="0"/>
                                  </p:stCondLst>
                                  <p:childTnLst>
                                    <p:set>
                                      <p:cBhvr>
                                        <p:cTn id="53" dur="1" fill="hold">
                                          <p:stCondLst>
                                            <p:cond delay="499"/>
                                          </p:stCondLst>
                                        </p:cTn>
                                        <p:tgtEl>
                                          <p:spTgt spid="5"/>
                                        </p:tgtEl>
                                        <p:attrNameLst>
                                          <p:attrName>style.visibility</p:attrName>
                                        </p:attrNameLst>
                                      </p:cBhvr>
                                      <p:to>
                                        <p:strVal val="visible"/>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500767"/>
                                        </p:tgtEl>
                                        <p:attrNameLst>
                                          <p:attrName>style.visibility</p:attrName>
                                        </p:attrNameLst>
                                      </p:cBhvr>
                                      <p:to>
                                        <p:strVal val="visible"/>
                                      </p:to>
                                    </p:set>
                                    <p:animEffect transition="in" filter="wipe(up)">
                                      <p:cBhvr>
                                        <p:cTn id="58" dur="500"/>
                                        <p:tgtEl>
                                          <p:spTgt spid="500767"/>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nodeType="click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wipe(left)">
                                      <p:cBhvr>
                                        <p:cTn id="6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0739" grpId="0" autoUpdateAnimBg="0"/>
      <p:bldP spid="500740" grpId="0" autoUpdateAnimBg="0"/>
      <p:bldP spid="500741" grpId="0" animBg="1"/>
      <p:bldP spid="500742" grpId="0" animBg="1"/>
      <p:bldP spid="500762" grpId="0" animBg="1" autoUpdateAnimBg="0"/>
      <p:bldP spid="500767" grpId="0" animBg="1" autoUpdateAnimBg="0"/>
      <p:bldP spid="500772"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2"/>
          <p:cNvSpPr>
            <a:spLocks noGrp="1" noChangeArrowheads="1"/>
          </p:cNvSpPr>
          <p:nvPr>
            <p:ph type="title"/>
          </p:nvPr>
        </p:nvSpPr>
        <p:spPr bwMode="auto">
          <a:xfrm>
            <a:off x="381000" y="683536"/>
            <a:ext cx="3581400" cy="590550"/>
          </a:xfrm>
          <a:ln>
            <a:miter lim="800000"/>
            <a:headEnd/>
            <a:tailEnd/>
          </a:ln>
        </p:spPr>
        <p:txBody>
          <a:bodyPr vert="horz" wrap="square" lIns="91440" tIns="45720" rIns="91440" bIns="45720" numCol="1" anchor="t" anchorCtr="0" compatLnSpc="1">
            <a:prstTxWarp prst="textNoShape">
              <a:avLst/>
            </a:prstTxWarp>
          </a:bodyPr>
          <a:lstStyle/>
          <a:p>
            <a:pPr eaLnBrk="1" hangingPunct="1">
              <a:defRPr/>
            </a:pPr>
            <a:r>
              <a:rPr lang="en-US" altLang="zh-CN" sz="3200" b="1" smtClean="0">
                <a:solidFill>
                  <a:srgbClr val="000099"/>
                </a:solidFill>
                <a:latin typeface="Times New Roman" panose="02020603050405020304" pitchFamily="18" charset="0"/>
                <a:cs typeface="Times New Roman" panose="02020603050405020304" pitchFamily="18" charset="0"/>
              </a:rPr>
              <a:t>20. 7. 1   </a:t>
            </a:r>
            <a:r>
              <a:rPr lang="zh-CN" altLang="en-US" sz="3200" b="1" smtClean="0">
                <a:solidFill>
                  <a:srgbClr val="000099"/>
                </a:solidFill>
                <a:latin typeface="Times New Roman" panose="02020603050405020304" pitchFamily="18" charset="0"/>
                <a:cs typeface="Times New Roman" panose="02020603050405020304" pitchFamily="18" charset="0"/>
              </a:rPr>
              <a:t>半加器 </a:t>
            </a:r>
          </a:p>
        </p:txBody>
      </p:sp>
      <p:sp>
        <p:nvSpPr>
          <p:cNvPr id="501763" name="Rectangle 3"/>
          <p:cNvSpPr>
            <a:spLocks noChangeArrowheads="1"/>
          </p:cNvSpPr>
          <p:nvPr/>
        </p:nvSpPr>
        <p:spPr bwMode="auto">
          <a:xfrm>
            <a:off x="762000" y="1140736"/>
            <a:ext cx="8058150" cy="1031875"/>
          </a:xfrm>
          <a:prstGeom prst="rect">
            <a:avLst/>
          </a:prstGeom>
          <a:noFill/>
          <a:ln w="38100">
            <a:noFill/>
            <a:miter lim="800000"/>
            <a:headEnd/>
            <a:tailEnd/>
          </a:ln>
          <a:effectLst/>
        </p:spPr>
        <p:txBody>
          <a:bodyPr>
            <a:spAutoFit/>
          </a:bodyPr>
          <a:lstStyle/>
          <a:p>
            <a:pPr>
              <a:lnSpc>
                <a:spcPct val="110000"/>
              </a:lnSpc>
              <a:defRPr/>
            </a:pPr>
            <a:r>
              <a:rPr lang="en-US" altLang="zh-CN" sz="2800" b="1">
                <a:solidFill>
                  <a:srgbClr val="00CCFF"/>
                </a:solidFill>
                <a:latin typeface="Times New Roman" panose="02020603050405020304" pitchFamily="18" charset="0"/>
                <a:cs typeface="Times New Roman" panose="02020603050405020304" pitchFamily="18" charset="0"/>
              </a:rPr>
              <a:t>    </a:t>
            </a:r>
            <a:r>
              <a:rPr lang="zh-CN" altLang="en-US" sz="2800" b="1">
                <a:solidFill>
                  <a:srgbClr val="333300"/>
                </a:solidFill>
                <a:latin typeface="Times New Roman" panose="02020603050405020304" pitchFamily="18" charset="0"/>
                <a:cs typeface="Times New Roman" panose="02020603050405020304" pitchFamily="18" charset="0"/>
              </a:rPr>
              <a:t>半加：实现两个一位二进制数相加，不考虑来自低位的进位。</a:t>
            </a:r>
          </a:p>
        </p:txBody>
      </p:sp>
      <p:grpSp>
        <p:nvGrpSpPr>
          <p:cNvPr id="2" name="Group 4"/>
          <p:cNvGrpSpPr>
            <a:grpSpLocks/>
          </p:cNvGrpSpPr>
          <p:nvPr/>
        </p:nvGrpSpPr>
        <p:grpSpPr bwMode="auto">
          <a:xfrm>
            <a:off x="914400" y="2512337"/>
            <a:ext cx="6042025" cy="1057276"/>
            <a:chOff x="576" y="1440"/>
            <a:chExt cx="3806" cy="666"/>
          </a:xfrm>
        </p:grpSpPr>
        <p:sp>
          <p:nvSpPr>
            <p:cNvPr id="501765" name="Rectangle 5"/>
            <p:cNvSpPr>
              <a:spLocks noChangeArrowheads="1"/>
            </p:cNvSpPr>
            <p:nvPr/>
          </p:nvSpPr>
          <p:spPr bwMode="auto">
            <a:xfrm>
              <a:off x="1728" y="1440"/>
              <a:ext cx="267" cy="330"/>
            </a:xfrm>
            <a:prstGeom prst="rect">
              <a:avLst/>
            </a:prstGeom>
            <a:noFill/>
            <a:ln w="9525">
              <a:noFill/>
              <a:miter lim="800000"/>
              <a:headEnd/>
              <a:tailEnd/>
            </a:ln>
            <a:effectLst/>
          </p:spPr>
          <p:txBody>
            <a:bodyPr wrap="none">
              <a:spAutoFit/>
            </a:bodyPr>
            <a:lstStyle/>
            <a:p>
              <a:pPr>
                <a:spcBef>
                  <a:spcPct val="50000"/>
                </a:spcBef>
                <a:defRPr/>
              </a:pPr>
              <a:r>
                <a:rPr lang="en-US" altLang="zh-CN" sz="2800" b="1" i="1">
                  <a:solidFill>
                    <a:srgbClr val="CC0000"/>
                  </a:solidFill>
                  <a:latin typeface="Times New Roman" panose="02020603050405020304" pitchFamily="18" charset="0"/>
                  <a:cs typeface="Times New Roman" panose="02020603050405020304" pitchFamily="18" charset="0"/>
                </a:rPr>
                <a:t>A</a:t>
              </a:r>
              <a:endParaRPr lang="en-US" altLang="zh-CN" sz="2800" b="1">
                <a:solidFill>
                  <a:srgbClr val="CC0000"/>
                </a:solidFill>
                <a:latin typeface="Times New Roman" panose="02020603050405020304" pitchFamily="18" charset="0"/>
                <a:cs typeface="Times New Roman" panose="02020603050405020304" pitchFamily="18" charset="0"/>
              </a:endParaRPr>
            </a:p>
          </p:txBody>
        </p:sp>
        <p:sp>
          <p:nvSpPr>
            <p:cNvPr id="501766" name="Rectangle 6"/>
            <p:cNvSpPr>
              <a:spLocks noChangeArrowheads="1"/>
            </p:cNvSpPr>
            <p:nvPr/>
          </p:nvSpPr>
          <p:spPr bwMode="auto">
            <a:xfrm>
              <a:off x="1728" y="1776"/>
              <a:ext cx="267" cy="330"/>
            </a:xfrm>
            <a:prstGeom prst="rect">
              <a:avLst/>
            </a:prstGeom>
            <a:noFill/>
            <a:ln w="9525">
              <a:noFill/>
              <a:miter lim="800000"/>
              <a:headEnd/>
              <a:tailEnd/>
            </a:ln>
            <a:effectLst/>
          </p:spPr>
          <p:txBody>
            <a:bodyPr wrap="none">
              <a:spAutoFit/>
            </a:bodyPr>
            <a:lstStyle/>
            <a:p>
              <a:pPr>
                <a:spcBef>
                  <a:spcPct val="50000"/>
                </a:spcBef>
                <a:defRPr/>
              </a:pPr>
              <a:r>
                <a:rPr lang="en-US" altLang="zh-CN" sz="2800" b="1" i="1">
                  <a:solidFill>
                    <a:srgbClr val="CC0000"/>
                  </a:solidFill>
                  <a:latin typeface="Times New Roman" panose="02020603050405020304" pitchFamily="18" charset="0"/>
                  <a:cs typeface="Times New Roman" panose="02020603050405020304" pitchFamily="18" charset="0"/>
                </a:rPr>
                <a:t>B</a:t>
              </a:r>
              <a:endParaRPr lang="en-US" altLang="zh-CN" sz="2800" b="1">
                <a:solidFill>
                  <a:srgbClr val="CC0000"/>
                </a:solidFill>
                <a:latin typeface="Times New Roman" panose="02020603050405020304" pitchFamily="18" charset="0"/>
                <a:cs typeface="Times New Roman" panose="02020603050405020304" pitchFamily="18" charset="0"/>
              </a:endParaRPr>
            </a:p>
          </p:txBody>
        </p:sp>
        <p:sp>
          <p:nvSpPr>
            <p:cNvPr id="501767" name="Rectangle 7"/>
            <p:cNvSpPr>
              <a:spLocks noChangeArrowheads="1"/>
            </p:cNvSpPr>
            <p:nvPr/>
          </p:nvSpPr>
          <p:spPr bwMode="auto">
            <a:xfrm>
              <a:off x="576" y="1680"/>
              <a:ext cx="1016" cy="327"/>
            </a:xfrm>
            <a:prstGeom prst="rect">
              <a:avLst/>
            </a:prstGeom>
            <a:noFill/>
            <a:ln w="9525">
              <a:noFill/>
              <a:miter lim="800000"/>
              <a:headEnd/>
              <a:tailEnd/>
            </a:ln>
            <a:effectLst/>
          </p:spPr>
          <p:txBody>
            <a:bodyPr wrap="none">
              <a:spAutoFit/>
            </a:bodyPr>
            <a:lstStyle/>
            <a:p>
              <a:pPr>
                <a:spcBef>
                  <a:spcPct val="50000"/>
                </a:spcBef>
                <a:defRPr/>
              </a:pPr>
              <a:r>
                <a:rPr lang="zh-CN" altLang="en-US" sz="2800" b="1">
                  <a:solidFill>
                    <a:srgbClr val="CC0000"/>
                  </a:solidFill>
                  <a:latin typeface="Times New Roman" panose="02020603050405020304" pitchFamily="18" charset="0"/>
                  <a:cs typeface="Times New Roman" panose="02020603050405020304" pitchFamily="18" charset="0"/>
                </a:rPr>
                <a:t>两个输入</a:t>
              </a:r>
            </a:p>
          </p:txBody>
        </p:sp>
        <p:sp>
          <p:nvSpPr>
            <p:cNvPr id="501768" name="AutoShape 8"/>
            <p:cNvSpPr>
              <a:spLocks/>
            </p:cNvSpPr>
            <p:nvPr/>
          </p:nvSpPr>
          <p:spPr bwMode="auto">
            <a:xfrm>
              <a:off x="1632" y="1536"/>
              <a:ext cx="96" cy="528"/>
            </a:xfrm>
            <a:prstGeom prst="leftBrace">
              <a:avLst>
                <a:gd name="adj1" fmla="val 45833"/>
                <a:gd name="adj2" fmla="val 50000"/>
              </a:avLst>
            </a:prstGeom>
            <a:noFill/>
            <a:ln w="28575">
              <a:solidFill>
                <a:srgbClr val="FF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01769" name="Rectangle 9"/>
            <p:cNvSpPr>
              <a:spLocks noChangeArrowheads="1"/>
            </p:cNvSpPr>
            <p:nvPr/>
          </p:nvSpPr>
          <p:spPr bwMode="auto">
            <a:xfrm>
              <a:off x="2016" y="1632"/>
              <a:ext cx="2366" cy="327"/>
            </a:xfrm>
            <a:prstGeom prst="rect">
              <a:avLst/>
            </a:prstGeom>
            <a:noFill/>
            <a:ln w="9525">
              <a:noFill/>
              <a:miter lim="800000"/>
              <a:headEnd/>
              <a:tailEnd/>
            </a:ln>
            <a:effectLst/>
          </p:spPr>
          <p:txBody>
            <a:bodyPr wrap="none">
              <a:spAutoFit/>
            </a:bodyPr>
            <a:lstStyle/>
            <a:p>
              <a:pPr>
                <a:spcBef>
                  <a:spcPct val="50000"/>
                </a:spcBef>
                <a:defRPr/>
              </a:pPr>
              <a:r>
                <a:rPr lang="zh-CN" altLang="en-US" sz="2800" b="1">
                  <a:solidFill>
                    <a:srgbClr val="000099"/>
                  </a:solidFill>
                  <a:latin typeface="Times New Roman" panose="02020603050405020304" pitchFamily="18" charset="0"/>
                  <a:cs typeface="Times New Roman" panose="02020603050405020304" pitchFamily="18" charset="0"/>
                </a:rPr>
                <a:t>表示两个同位相加的数</a:t>
              </a:r>
            </a:p>
          </p:txBody>
        </p:sp>
      </p:grpSp>
      <p:grpSp>
        <p:nvGrpSpPr>
          <p:cNvPr id="3" name="Group 10"/>
          <p:cNvGrpSpPr>
            <a:grpSpLocks/>
          </p:cNvGrpSpPr>
          <p:nvPr/>
        </p:nvGrpSpPr>
        <p:grpSpPr bwMode="auto">
          <a:xfrm>
            <a:off x="914400" y="3807736"/>
            <a:ext cx="5784850" cy="1057275"/>
            <a:chOff x="672" y="2253"/>
            <a:chExt cx="3644" cy="666"/>
          </a:xfrm>
        </p:grpSpPr>
        <p:sp>
          <p:nvSpPr>
            <p:cNvPr id="501771" name="Rectangle 11"/>
            <p:cNvSpPr>
              <a:spLocks noChangeArrowheads="1"/>
            </p:cNvSpPr>
            <p:nvPr/>
          </p:nvSpPr>
          <p:spPr bwMode="auto">
            <a:xfrm>
              <a:off x="672" y="2352"/>
              <a:ext cx="1016" cy="327"/>
            </a:xfrm>
            <a:prstGeom prst="rect">
              <a:avLst/>
            </a:prstGeom>
            <a:noFill/>
            <a:ln w="9525">
              <a:noFill/>
              <a:miter lim="800000"/>
              <a:headEnd/>
              <a:tailEnd/>
            </a:ln>
            <a:effectLst/>
          </p:spPr>
          <p:txBody>
            <a:bodyPr wrap="none">
              <a:spAutoFit/>
            </a:bodyPr>
            <a:lstStyle/>
            <a:p>
              <a:pPr>
                <a:spcBef>
                  <a:spcPct val="50000"/>
                </a:spcBef>
                <a:defRPr/>
              </a:pPr>
              <a:r>
                <a:rPr lang="zh-CN" altLang="en-US" sz="2800" b="1">
                  <a:solidFill>
                    <a:srgbClr val="CC0000"/>
                  </a:solidFill>
                  <a:latin typeface="Times New Roman" panose="02020603050405020304" pitchFamily="18" charset="0"/>
                  <a:cs typeface="Times New Roman" panose="02020603050405020304" pitchFamily="18" charset="0"/>
                </a:rPr>
                <a:t>两个输出</a:t>
              </a:r>
            </a:p>
          </p:txBody>
        </p:sp>
        <p:sp>
          <p:nvSpPr>
            <p:cNvPr id="501772" name="AutoShape 12"/>
            <p:cNvSpPr>
              <a:spLocks/>
            </p:cNvSpPr>
            <p:nvPr/>
          </p:nvSpPr>
          <p:spPr bwMode="auto">
            <a:xfrm>
              <a:off x="1728" y="2304"/>
              <a:ext cx="96" cy="528"/>
            </a:xfrm>
            <a:prstGeom prst="leftBrace">
              <a:avLst>
                <a:gd name="adj1" fmla="val 45833"/>
                <a:gd name="adj2" fmla="val 50000"/>
              </a:avLst>
            </a:prstGeom>
            <a:noFill/>
            <a:ln w="28575">
              <a:solidFill>
                <a:schemeClr val="accent2"/>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01773" name="Rectangle 13"/>
            <p:cNvSpPr>
              <a:spLocks noChangeArrowheads="1"/>
            </p:cNvSpPr>
            <p:nvPr/>
          </p:nvSpPr>
          <p:spPr bwMode="auto">
            <a:xfrm>
              <a:off x="1824" y="2253"/>
              <a:ext cx="243" cy="330"/>
            </a:xfrm>
            <a:prstGeom prst="rect">
              <a:avLst/>
            </a:prstGeom>
            <a:noFill/>
            <a:ln w="9525">
              <a:noFill/>
              <a:miter lim="800000"/>
              <a:headEnd/>
              <a:tailEnd/>
            </a:ln>
            <a:effectLst/>
          </p:spPr>
          <p:txBody>
            <a:bodyPr wrap="none">
              <a:spAutoFit/>
            </a:bodyPr>
            <a:lstStyle/>
            <a:p>
              <a:pPr>
                <a:spcBef>
                  <a:spcPct val="50000"/>
                </a:spcBef>
                <a:defRPr/>
              </a:pPr>
              <a:r>
                <a:rPr lang="en-US" altLang="zh-CN" sz="2800" b="1" i="1">
                  <a:solidFill>
                    <a:srgbClr val="CC0000"/>
                  </a:solidFill>
                  <a:latin typeface="Times New Roman" panose="02020603050405020304" pitchFamily="18" charset="0"/>
                  <a:cs typeface="Times New Roman" panose="02020603050405020304" pitchFamily="18" charset="0"/>
                </a:rPr>
                <a:t>S</a:t>
              </a:r>
              <a:endParaRPr lang="en-US" altLang="zh-CN" sz="2800" b="1">
                <a:solidFill>
                  <a:srgbClr val="CC0000"/>
                </a:solidFill>
                <a:latin typeface="Times New Roman" panose="02020603050405020304" pitchFamily="18" charset="0"/>
                <a:cs typeface="Times New Roman" panose="02020603050405020304" pitchFamily="18" charset="0"/>
              </a:endParaRPr>
            </a:p>
          </p:txBody>
        </p:sp>
        <p:sp>
          <p:nvSpPr>
            <p:cNvPr id="501774" name="Rectangle 14"/>
            <p:cNvSpPr>
              <a:spLocks noChangeArrowheads="1"/>
            </p:cNvSpPr>
            <p:nvPr/>
          </p:nvSpPr>
          <p:spPr bwMode="auto">
            <a:xfrm>
              <a:off x="1776" y="2589"/>
              <a:ext cx="267" cy="330"/>
            </a:xfrm>
            <a:prstGeom prst="rect">
              <a:avLst/>
            </a:prstGeom>
            <a:noFill/>
            <a:ln w="9525">
              <a:noFill/>
              <a:miter lim="800000"/>
              <a:headEnd/>
              <a:tailEnd/>
            </a:ln>
            <a:effectLst/>
          </p:spPr>
          <p:txBody>
            <a:bodyPr wrap="none">
              <a:spAutoFit/>
            </a:bodyPr>
            <a:lstStyle/>
            <a:p>
              <a:pPr>
                <a:spcBef>
                  <a:spcPct val="50000"/>
                </a:spcBef>
                <a:defRPr/>
              </a:pPr>
              <a:r>
                <a:rPr lang="en-US" altLang="zh-CN" sz="2800" b="1" i="1">
                  <a:solidFill>
                    <a:srgbClr val="CC0000"/>
                  </a:solidFill>
                  <a:latin typeface="Times New Roman" panose="02020603050405020304" pitchFamily="18" charset="0"/>
                  <a:cs typeface="Times New Roman" panose="02020603050405020304" pitchFamily="18" charset="0"/>
                </a:rPr>
                <a:t>C</a:t>
              </a:r>
              <a:endParaRPr lang="en-US" altLang="zh-CN" sz="2800" b="1">
                <a:solidFill>
                  <a:srgbClr val="CC0000"/>
                </a:solidFill>
                <a:latin typeface="Times New Roman" panose="02020603050405020304" pitchFamily="18" charset="0"/>
                <a:cs typeface="Times New Roman" panose="02020603050405020304" pitchFamily="18" charset="0"/>
              </a:endParaRPr>
            </a:p>
          </p:txBody>
        </p:sp>
        <p:sp>
          <p:nvSpPr>
            <p:cNvPr id="501775" name="Line 15"/>
            <p:cNvSpPr>
              <a:spLocks noChangeShapeType="1"/>
            </p:cNvSpPr>
            <p:nvPr/>
          </p:nvSpPr>
          <p:spPr bwMode="auto">
            <a:xfrm>
              <a:off x="2112" y="2415"/>
              <a:ext cx="240" cy="0"/>
            </a:xfrm>
            <a:prstGeom prst="line">
              <a:avLst/>
            </a:prstGeom>
            <a:noFill/>
            <a:ln w="28575">
              <a:solidFill>
                <a:srgbClr val="0033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01776" name="Line 16"/>
            <p:cNvSpPr>
              <a:spLocks noChangeShapeType="1"/>
            </p:cNvSpPr>
            <p:nvPr/>
          </p:nvSpPr>
          <p:spPr bwMode="auto">
            <a:xfrm>
              <a:off x="2112" y="2751"/>
              <a:ext cx="240" cy="0"/>
            </a:xfrm>
            <a:prstGeom prst="line">
              <a:avLst/>
            </a:prstGeom>
            <a:noFill/>
            <a:ln w="28575">
              <a:solidFill>
                <a:srgbClr val="0033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01777" name="Rectangle 17"/>
            <p:cNvSpPr>
              <a:spLocks noChangeArrowheads="1"/>
            </p:cNvSpPr>
            <p:nvPr/>
          </p:nvSpPr>
          <p:spPr bwMode="auto">
            <a:xfrm>
              <a:off x="2352" y="2256"/>
              <a:ext cx="1241" cy="327"/>
            </a:xfrm>
            <a:prstGeom prst="rect">
              <a:avLst/>
            </a:prstGeom>
            <a:noFill/>
            <a:ln w="9525">
              <a:noFill/>
              <a:miter lim="800000"/>
              <a:headEnd/>
              <a:tailEnd/>
            </a:ln>
            <a:effectLst/>
          </p:spPr>
          <p:txBody>
            <a:bodyPr wrap="none">
              <a:spAutoFit/>
            </a:bodyPr>
            <a:lstStyle/>
            <a:p>
              <a:pPr>
                <a:spcBef>
                  <a:spcPct val="50000"/>
                </a:spcBef>
                <a:defRPr/>
              </a:pPr>
              <a:r>
                <a:rPr lang="zh-CN" altLang="en-US" sz="2800" b="1">
                  <a:solidFill>
                    <a:srgbClr val="003399"/>
                  </a:solidFill>
                  <a:latin typeface="Times New Roman" panose="02020603050405020304" pitchFamily="18" charset="0"/>
                  <a:cs typeface="Times New Roman" panose="02020603050405020304" pitchFamily="18" charset="0"/>
                </a:rPr>
                <a:t>表示半加和</a:t>
              </a:r>
            </a:p>
          </p:txBody>
        </p:sp>
        <p:sp>
          <p:nvSpPr>
            <p:cNvPr id="501778" name="Rectangle 18"/>
            <p:cNvSpPr>
              <a:spLocks noChangeArrowheads="1"/>
            </p:cNvSpPr>
            <p:nvPr/>
          </p:nvSpPr>
          <p:spPr bwMode="auto">
            <a:xfrm>
              <a:off x="2400" y="2592"/>
              <a:ext cx="1916" cy="327"/>
            </a:xfrm>
            <a:prstGeom prst="rect">
              <a:avLst/>
            </a:prstGeom>
            <a:noFill/>
            <a:ln w="9525">
              <a:noFill/>
              <a:miter lim="800000"/>
              <a:headEnd/>
              <a:tailEnd/>
            </a:ln>
            <a:effectLst/>
          </p:spPr>
          <p:txBody>
            <a:bodyPr wrap="none">
              <a:spAutoFit/>
            </a:bodyPr>
            <a:lstStyle/>
            <a:p>
              <a:pPr>
                <a:spcBef>
                  <a:spcPct val="50000"/>
                </a:spcBef>
                <a:defRPr/>
              </a:pPr>
              <a:r>
                <a:rPr lang="zh-CN" altLang="en-US" sz="2800" b="1">
                  <a:solidFill>
                    <a:srgbClr val="003399"/>
                  </a:solidFill>
                  <a:latin typeface="Times New Roman" panose="02020603050405020304" pitchFamily="18" charset="0"/>
                  <a:cs typeface="Times New Roman" panose="02020603050405020304" pitchFamily="18" charset="0"/>
                </a:rPr>
                <a:t>表示向高位的进位</a:t>
              </a:r>
            </a:p>
          </p:txBody>
        </p:sp>
      </p:grpSp>
      <p:sp>
        <p:nvSpPr>
          <p:cNvPr id="501779" name="Rectangle 19"/>
          <p:cNvSpPr>
            <a:spLocks noChangeArrowheads="1"/>
          </p:cNvSpPr>
          <p:nvPr/>
        </p:nvSpPr>
        <p:spPr bwMode="auto">
          <a:xfrm>
            <a:off x="914400" y="5026936"/>
            <a:ext cx="1970088" cy="519113"/>
          </a:xfrm>
          <a:prstGeom prst="rect">
            <a:avLst/>
          </a:prstGeom>
          <a:noFill/>
          <a:ln w="9525">
            <a:noFill/>
            <a:miter lim="800000"/>
            <a:headEnd/>
            <a:tailEnd/>
          </a:ln>
          <a:effectLst/>
        </p:spPr>
        <p:txBody>
          <a:bodyPr wrap="none">
            <a:spAutoFit/>
          </a:bodyPr>
          <a:lstStyle/>
          <a:p>
            <a:pPr>
              <a:spcBef>
                <a:spcPct val="50000"/>
              </a:spcBef>
              <a:defRPr/>
            </a:pPr>
            <a:r>
              <a:rPr lang="zh-CN" altLang="en-US" sz="2800" b="1">
                <a:latin typeface="Times New Roman" panose="02020603050405020304" pitchFamily="18" charset="0"/>
                <a:cs typeface="Times New Roman" panose="02020603050405020304" pitchFamily="18" charset="0"/>
              </a:rPr>
              <a:t>逻辑符号：</a:t>
            </a:r>
          </a:p>
        </p:txBody>
      </p:sp>
      <p:sp>
        <p:nvSpPr>
          <p:cNvPr id="501780" name="Rectangle 20"/>
          <p:cNvSpPr>
            <a:spLocks noChangeArrowheads="1"/>
          </p:cNvSpPr>
          <p:nvPr/>
        </p:nvSpPr>
        <p:spPr bwMode="auto">
          <a:xfrm>
            <a:off x="838200" y="2207536"/>
            <a:ext cx="1627188" cy="523875"/>
          </a:xfrm>
          <a:prstGeom prst="rect">
            <a:avLst/>
          </a:prstGeom>
          <a:noFill/>
          <a:ln w="9525">
            <a:noFill/>
            <a:miter lim="800000"/>
            <a:headEnd/>
            <a:tailEnd/>
          </a:ln>
          <a:effectLst/>
        </p:spPr>
        <p:txBody>
          <a:bodyPr wrap="none">
            <a:spAutoFit/>
          </a:bodyPr>
          <a:lstStyle/>
          <a:p>
            <a:pPr>
              <a:spcBef>
                <a:spcPct val="50000"/>
              </a:spcBef>
              <a:defRPr/>
            </a:pPr>
            <a:r>
              <a:rPr lang="zh-CN" altLang="en-US" sz="2800" b="1">
                <a:solidFill>
                  <a:srgbClr val="CC0000"/>
                </a:solidFill>
                <a:latin typeface="Times New Roman" panose="02020603050405020304" pitchFamily="18" charset="0"/>
                <a:cs typeface="Times New Roman" panose="02020603050405020304" pitchFamily="18" charset="0"/>
              </a:rPr>
              <a:t>半加器：</a:t>
            </a:r>
          </a:p>
        </p:txBody>
      </p:sp>
      <p:pic>
        <p:nvPicPr>
          <p:cNvPr id="501797" name="Picture 37" descr="图片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2138" y="5023761"/>
            <a:ext cx="2916237"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25279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01763"/>
                                        </p:tgtEl>
                                        <p:attrNameLst>
                                          <p:attrName>style.visibility</p:attrName>
                                        </p:attrNameLst>
                                      </p:cBhvr>
                                      <p:to>
                                        <p:strVal val="visible"/>
                                      </p:to>
                                    </p:set>
                                    <p:animEffect transition="in" filter="wipe(left)">
                                      <p:cBhvr>
                                        <p:cTn id="7" dur="500"/>
                                        <p:tgtEl>
                                          <p:spTgt spid="50176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01780"/>
                                        </p:tgtEl>
                                        <p:attrNameLst>
                                          <p:attrName>style.visibility</p:attrName>
                                        </p:attrNameLst>
                                      </p:cBhvr>
                                      <p:to>
                                        <p:strVal val="visible"/>
                                      </p:to>
                                    </p:set>
                                    <p:animEffect transition="in" filter="wipe(left)">
                                      <p:cBhvr>
                                        <p:cTn id="12" dur="500"/>
                                        <p:tgtEl>
                                          <p:spTgt spid="50178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01779"/>
                                        </p:tgtEl>
                                        <p:attrNameLst>
                                          <p:attrName>style.visibility</p:attrName>
                                        </p:attrNameLst>
                                      </p:cBhvr>
                                      <p:to>
                                        <p:strVal val="visible"/>
                                      </p:to>
                                    </p:set>
                                    <p:animEffect transition="in" filter="wipe(left)">
                                      <p:cBhvr>
                                        <p:cTn id="27" dur="500"/>
                                        <p:tgtEl>
                                          <p:spTgt spid="50177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501797"/>
                                        </p:tgtEl>
                                        <p:attrNameLst>
                                          <p:attrName>style.visibility</p:attrName>
                                        </p:attrNameLst>
                                      </p:cBhvr>
                                      <p:to>
                                        <p:strVal val="visible"/>
                                      </p:to>
                                    </p:set>
                                    <p:animEffect transition="in" filter="wipe(left)">
                                      <p:cBhvr>
                                        <p:cTn id="32" dur="1000"/>
                                        <p:tgtEl>
                                          <p:spTgt spid="5017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63" grpId="0" autoUpdateAnimBg="0"/>
      <p:bldP spid="501779" grpId="0" autoUpdateAnimBg="0"/>
      <p:bldP spid="501780" grpId="0"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Text Box 2"/>
          <p:cNvSpPr txBox="1">
            <a:spLocks noChangeArrowheads="1"/>
          </p:cNvSpPr>
          <p:nvPr/>
        </p:nvSpPr>
        <p:spPr bwMode="auto">
          <a:xfrm>
            <a:off x="990600" y="762000"/>
            <a:ext cx="3178175" cy="519113"/>
          </a:xfrm>
          <a:prstGeom prst="rect">
            <a:avLst/>
          </a:prstGeom>
          <a:noFill/>
          <a:ln w="9525">
            <a:noFill/>
            <a:miter lim="800000"/>
            <a:headEnd/>
            <a:tailEnd/>
          </a:ln>
          <a:effectLst/>
        </p:spPr>
        <p:txBody>
          <a:bodyPr>
            <a:spAutoFit/>
          </a:bodyPr>
          <a:lstStyle/>
          <a:p>
            <a:pPr>
              <a:spcBef>
                <a:spcPct val="50000"/>
              </a:spcBef>
              <a:defRPr/>
            </a:pPr>
            <a:r>
              <a:rPr lang="zh-CN" altLang="en-US" sz="2800" b="1">
                <a:solidFill>
                  <a:srgbClr val="CC0000"/>
                </a:solidFill>
                <a:latin typeface="Times New Roman" panose="02020603050405020304" pitchFamily="18" charset="0"/>
                <a:cs typeface="Times New Roman" panose="02020603050405020304" pitchFamily="18" charset="0"/>
              </a:rPr>
              <a:t>半加器逻辑状态表</a:t>
            </a:r>
          </a:p>
        </p:txBody>
      </p:sp>
      <p:sp>
        <p:nvSpPr>
          <p:cNvPr id="502787" name="Rectangle 3"/>
          <p:cNvSpPr>
            <a:spLocks noChangeArrowheads="1"/>
          </p:cNvSpPr>
          <p:nvPr/>
        </p:nvSpPr>
        <p:spPr bwMode="auto">
          <a:xfrm>
            <a:off x="1066800" y="4114800"/>
            <a:ext cx="1970088" cy="519113"/>
          </a:xfrm>
          <a:prstGeom prst="rect">
            <a:avLst/>
          </a:prstGeom>
          <a:noFill/>
          <a:ln w="9525">
            <a:noFill/>
            <a:miter lim="800000"/>
            <a:headEnd/>
            <a:tailEnd/>
          </a:ln>
          <a:effectLst/>
        </p:spPr>
        <p:txBody>
          <a:bodyPr wrap="none">
            <a:spAutoFit/>
          </a:bodyPr>
          <a:lstStyle/>
          <a:p>
            <a:pPr>
              <a:spcBef>
                <a:spcPct val="50000"/>
              </a:spcBef>
              <a:defRPr/>
            </a:pPr>
            <a:r>
              <a:rPr lang="zh-CN" altLang="en-US" sz="2800" b="1">
                <a:solidFill>
                  <a:srgbClr val="006600"/>
                </a:solidFill>
                <a:latin typeface="Times New Roman" panose="02020603050405020304" pitchFamily="18" charset="0"/>
                <a:cs typeface="Times New Roman" panose="02020603050405020304" pitchFamily="18" charset="0"/>
              </a:rPr>
              <a:t>逻辑表达式</a:t>
            </a:r>
          </a:p>
        </p:txBody>
      </p:sp>
      <p:graphicFrame>
        <p:nvGraphicFramePr>
          <p:cNvPr id="502788" name="Object 4"/>
          <p:cNvGraphicFramePr>
            <a:graphicFrameLocks noChangeAspect="1"/>
          </p:cNvGraphicFramePr>
          <p:nvPr>
            <p:extLst/>
          </p:nvPr>
        </p:nvGraphicFramePr>
        <p:xfrm>
          <a:off x="1179513" y="4687888"/>
          <a:ext cx="3821112" cy="533400"/>
        </p:xfrm>
        <a:graphic>
          <a:graphicData uri="http://schemas.openxmlformats.org/presentationml/2006/ole">
            <mc:AlternateContent xmlns:mc="http://schemas.openxmlformats.org/markup-compatibility/2006">
              <mc:Choice xmlns:v="urn:schemas-microsoft-com:vml" Requires="v">
                <p:oleObj spid="_x0000_s29704" name="公式" r:id="rId3" imgW="1447560" imgH="203040" progId="Equation.3">
                  <p:embed/>
                </p:oleObj>
              </mc:Choice>
              <mc:Fallback>
                <p:oleObj name="公式" r:id="rId3" imgW="1447560" imgH="203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9513" y="4687888"/>
                        <a:ext cx="3821112"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2814" name="Object 30"/>
          <p:cNvGraphicFramePr>
            <a:graphicFrameLocks noChangeAspect="1"/>
          </p:cNvGraphicFramePr>
          <p:nvPr>
            <p:extLst/>
          </p:nvPr>
        </p:nvGraphicFramePr>
        <p:xfrm>
          <a:off x="1127125" y="5372100"/>
          <a:ext cx="1403350" cy="465138"/>
        </p:xfrm>
        <a:graphic>
          <a:graphicData uri="http://schemas.openxmlformats.org/presentationml/2006/ole">
            <mc:AlternateContent xmlns:mc="http://schemas.openxmlformats.org/markup-compatibility/2006">
              <mc:Choice xmlns:v="urn:schemas-microsoft-com:vml" Requires="v">
                <p:oleObj spid="_x0000_s29705" name="公式" r:id="rId5" imgW="533160" imgH="177480" progId="Equation.3">
                  <p:embed/>
                </p:oleObj>
              </mc:Choice>
              <mc:Fallback>
                <p:oleObj name="公式" r:id="rId5" imgW="533160" imgH="177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7125" y="5372100"/>
                        <a:ext cx="1403350" cy="465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02827" name="Picture 43" descr="图片4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27538" y="1052513"/>
            <a:ext cx="3414712" cy="358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2" name="Picture 20" descr="C:\Users\Administrator\Desktop\图片25.jpg"/>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31913" y="1382713"/>
            <a:ext cx="2474912" cy="269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62702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02787"/>
                                        </p:tgtEl>
                                        <p:attrNameLst>
                                          <p:attrName>style.visibility</p:attrName>
                                        </p:attrNameLst>
                                      </p:cBhvr>
                                      <p:to>
                                        <p:strVal val="visible"/>
                                      </p:to>
                                    </p:set>
                                    <p:animEffect transition="in" filter="wipe(left)">
                                      <p:cBhvr>
                                        <p:cTn id="7" dur="500"/>
                                        <p:tgtEl>
                                          <p:spTgt spid="5027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02788"/>
                                        </p:tgtEl>
                                        <p:attrNameLst>
                                          <p:attrName>style.visibility</p:attrName>
                                        </p:attrNameLst>
                                      </p:cBhvr>
                                      <p:to>
                                        <p:strVal val="visible"/>
                                      </p:to>
                                    </p:set>
                                    <p:animEffect transition="in" filter="wipe(left)">
                                      <p:cBhvr>
                                        <p:cTn id="12" dur="500"/>
                                        <p:tgtEl>
                                          <p:spTgt spid="50278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02814"/>
                                        </p:tgtEl>
                                        <p:attrNameLst>
                                          <p:attrName>style.visibility</p:attrName>
                                        </p:attrNameLst>
                                      </p:cBhvr>
                                      <p:to>
                                        <p:strVal val="visible"/>
                                      </p:to>
                                    </p:set>
                                    <p:animEffect transition="in" filter="wipe(left)">
                                      <p:cBhvr>
                                        <p:cTn id="17" dur="500"/>
                                        <p:tgtEl>
                                          <p:spTgt spid="50281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02827"/>
                                        </p:tgtEl>
                                        <p:attrNameLst>
                                          <p:attrName>style.visibility</p:attrName>
                                        </p:attrNameLst>
                                      </p:cBhvr>
                                      <p:to>
                                        <p:strVal val="visible"/>
                                      </p:to>
                                    </p:set>
                                    <p:animEffect transition="in" filter="wipe(left)">
                                      <p:cBhvr>
                                        <p:cTn id="22" dur="1000"/>
                                        <p:tgtEl>
                                          <p:spTgt spid="5028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787" grpId="0"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3810" name="Rectangle 2"/>
          <p:cNvSpPr>
            <a:spLocks noGrp="1" noChangeArrowheads="1"/>
          </p:cNvSpPr>
          <p:nvPr>
            <p:ph type="title"/>
          </p:nvPr>
        </p:nvSpPr>
        <p:spPr bwMode="auto">
          <a:xfrm>
            <a:off x="459134" y="622096"/>
            <a:ext cx="3352800" cy="685800"/>
          </a:xfrm>
          <a:ln>
            <a:miter lim="800000"/>
            <a:headEnd/>
            <a:tailEnd/>
          </a:ln>
        </p:spPr>
        <p:txBody>
          <a:bodyPr vert="horz" wrap="square" lIns="91440" tIns="45720" rIns="91440" bIns="45720" numCol="1" anchor="t" anchorCtr="0" compatLnSpc="1">
            <a:prstTxWarp prst="textNoShape">
              <a:avLst/>
            </a:prstTxWarp>
          </a:bodyPr>
          <a:lstStyle/>
          <a:p>
            <a:pPr eaLnBrk="1" hangingPunct="1">
              <a:defRPr/>
            </a:pPr>
            <a:r>
              <a:rPr lang="en-US" altLang="zh-CN" sz="3200" b="1" smtClean="0">
                <a:solidFill>
                  <a:srgbClr val="000099"/>
                </a:solidFill>
                <a:latin typeface="Times New Roman" panose="02020603050405020304" pitchFamily="18" charset="0"/>
                <a:cs typeface="Times New Roman" panose="02020603050405020304" pitchFamily="18" charset="0"/>
              </a:rPr>
              <a:t>20. 7. 2   </a:t>
            </a:r>
            <a:r>
              <a:rPr lang="zh-CN" altLang="en-US" sz="3200" b="1" smtClean="0">
                <a:solidFill>
                  <a:srgbClr val="000099"/>
                </a:solidFill>
                <a:latin typeface="Times New Roman" panose="02020603050405020304" pitchFamily="18" charset="0"/>
                <a:cs typeface="Times New Roman" panose="02020603050405020304" pitchFamily="18" charset="0"/>
              </a:rPr>
              <a:t>全加器</a:t>
            </a:r>
          </a:p>
        </p:txBody>
      </p:sp>
      <p:grpSp>
        <p:nvGrpSpPr>
          <p:cNvPr id="2" name="Group 3"/>
          <p:cNvGrpSpPr>
            <a:grpSpLocks/>
          </p:cNvGrpSpPr>
          <p:nvPr/>
        </p:nvGrpSpPr>
        <p:grpSpPr bwMode="auto">
          <a:xfrm>
            <a:off x="990946" y="2342946"/>
            <a:ext cx="6118225" cy="1590675"/>
            <a:chOff x="679" y="1326"/>
            <a:chExt cx="3854" cy="1002"/>
          </a:xfrm>
        </p:grpSpPr>
        <p:sp>
          <p:nvSpPr>
            <p:cNvPr id="503812" name="AutoShape 4"/>
            <p:cNvSpPr>
              <a:spLocks/>
            </p:cNvSpPr>
            <p:nvPr/>
          </p:nvSpPr>
          <p:spPr bwMode="auto">
            <a:xfrm>
              <a:off x="1879" y="1440"/>
              <a:ext cx="48" cy="432"/>
            </a:xfrm>
            <a:prstGeom prst="rightBracket">
              <a:avLst>
                <a:gd name="adj" fmla="val 75000"/>
              </a:avLst>
            </a:prstGeom>
            <a:noFill/>
            <a:ln w="38100">
              <a:solidFill>
                <a:srgbClr val="FF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115730" name="Rectangle 5"/>
            <p:cNvSpPr>
              <a:spLocks noChangeArrowheads="1"/>
            </p:cNvSpPr>
            <p:nvPr/>
          </p:nvSpPr>
          <p:spPr bwMode="auto">
            <a:xfrm>
              <a:off x="679" y="1569"/>
              <a:ext cx="566" cy="327"/>
            </a:xfrm>
            <a:prstGeom prst="rect">
              <a:avLst/>
            </a:prstGeom>
            <a:noFill/>
            <a:ln w="9525">
              <a:noFill/>
              <a:miter lim="800000"/>
              <a:headEnd/>
              <a:tailEnd/>
            </a:ln>
          </p:spPr>
          <p:txBody>
            <a:bodyPr wrap="none">
              <a:spAutoFit/>
            </a:bodyPr>
            <a:lstStyle/>
            <a:p>
              <a:pPr>
                <a:spcBef>
                  <a:spcPct val="50000"/>
                </a:spcBef>
                <a:defRPr/>
              </a:pPr>
              <a:r>
                <a:rPr lang="zh-CN" altLang="en-US" sz="2800" b="1">
                  <a:solidFill>
                    <a:srgbClr val="CC0000"/>
                  </a:solidFill>
                  <a:latin typeface="Times New Roman" panose="02020603050405020304" pitchFamily="18" charset="0"/>
                  <a:cs typeface="Times New Roman" panose="02020603050405020304" pitchFamily="18" charset="0"/>
                </a:rPr>
                <a:t>输入</a:t>
              </a:r>
            </a:p>
          </p:txBody>
        </p:sp>
        <p:sp>
          <p:nvSpPr>
            <p:cNvPr id="503814" name="AutoShape 6"/>
            <p:cNvSpPr>
              <a:spLocks/>
            </p:cNvSpPr>
            <p:nvPr/>
          </p:nvSpPr>
          <p:spPr bwMode="auto">
            <a:xfrm>
              <a:off x="1351" y="1440"/>
              <a:ext cx="96" cy="864"/>
            </a:xfrm>
            <a:prstGeom prst="leftBrace">
              <a:avLst>
                <a:gd name="adj1" fmla="val 75000"/>
                <a:gd name="adj2" fmla="val 50000"/>
              </a:avLst>
            </a:prstGeom>
            <a:noFill/>
            <a:ln w="28575">
              <a:solidFill>
                <a:srgbClr val="FF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03815" name="Rectangle 7"/>
            <p:cNvSpPr>
              <a:spLocks noChangeArrowheads="1"/>
            </p:cNvSpPr>
            <p:nvPr/>
          </p:nvSpPr>
          <p:spPr bwMode="auto">
            <a:xfrm>
              <a:off x="1543" y="1326"/>
              <a:ext cx="308" cy="330"/>
            </a:xfrm>
            <a:prstGeom prst="rect">
              <a:avLst/>
            </a:prstGeom>
            <a:noFill/>
            <a:ln w="9525">
              <a:noFill/>
              <a:miter lim="800000"/>
              <a:headEnd/>
              <a:tailEnd/>
            </a:ln>
            <a:effectLst/>
          </p:spPr>
          <p:txBody>
            <a:bodyPr wrap="none">
              <a:spAutoFit/>
            </a:bodyPr>
            <a:lstStyle/>
            <a:p>
              <a:pPr>
                <a:spcBef>
                  <a:spcPct val="50000"/>
                </a:spcBef>
                <a:defRPr/>
              </a:pPr>
              <a:r>
                <a:rPr lang="en-US" altLang="zh-CN" sz="2800" b="1" i="1">
                  <a:solidFill>
                    <a:srgbClr val="FF0000"/>
                  </a:solidFill>
                  <a:latin typeface="Times New Roman" panose="02020603050405020304" pitchFamily="18" charset="0"/>
                  <a:cs typeface="Times New Roman" panose="02020603050405020304" pitchFamily="18" charset="0"/>
                </a:rPr>
                <a:t>A</a:t>
              </a:r>
              <a:r>
                <a:rPr lang="en-US" altLang="zh-CN" sz="2800" b="1" baseline="-25000">
                  <a:solidFill>
                    <a:srgbClr val="FF0000"/>
                  </a:solidFill>
                  <a:latin typeface="Times New Roman" panose="02020603050405020304" pitchFamily="18" charset="0"/>
                  <a:cs typeface="Times New Roman" panose="02020603050405020304" pitchFamily="18" charset="0"/>
                </a:rPr>
                <a:t>i</a:t>
              </a:r>
              <a:endParaRPr lang="en-US" altLang="zh-CN" sz="2800" b="1" i="1">
                <a:solidFill>
                  <a:schemeClr val="bg1"/>
                </a:solidFill>
                <a:latin typeface="Times New Roman" panose="02020603050405020304" pitchFamily="18" charset="0"/>
                <a:cs typeface="Times New Roman" panose="02020603050405020304" pitchFamily="18" charset="0"/>
              </a:endParaRPr>
            </a:p>
          </p:txBody>
        </p:sp>
        <p:sp>
          <p:nvSpPr>
            <p:cNvPr id="503816" name="Rectangle 8"/>
            <p:cNvSpPr>
              <a:spLocks noChangeArrowheads="1"/>
            </p:cNvSpPr>
            <p:nvPr/>
          </p:nvSpPr>
          <p:spPr bwMode="auto">
            <a:xfrm>
              <a:off x="2167" y="1521"/>
              <a:ext cx="2366" cy="327"/>
            </a:xfrm>
            <a:prstGeom prst="rect">
              <a:avLst/>
            </a:prstGeom>
            <a:noFill/>
            <a:ln w="9525">
              <a:noFill/>
              <a:miter lim="800000"/>
              <a:headEnd/>
              <a:tailEnd/>
            </a:ln>
            <a:effectLst/>
          </p:spPr>
          <p:txBody>
            <a:bodyPr wrap="none">
              <a:spAutoFit/>
            </a:bodyPr>
            <a:lstStyle/>
            <a:p>
              <a:pPr>
                <a:spcBef>
                  <a:spcPct val="50000"/>
                </a:spcBef>
                <a:defRPr/>
              </a:pPr>
              <a:r>
                <a:rPr lang="zh-CN" altLang="en-US" sz="2800" b="1">
                  <a:solidFill>
                    <a:srgbClr val="000099"/>
                  </a:solidFill>
                  <a:latin typeface="Times New Roman" panose="02020603050405020304" pitchFamily="18" charset="0"/>
                  <a:cs typeface="Times New Roman" panose="02020603050405020304" pitchFamily="18" charset="0"/>
                </a:rPr>
                <a:t>表示两个同位相加的数</a:t>
              </a:r>
            </a:p>
          </p:txBody>
        </p:sp>
        <p:sp>
          <p:nvSpPr>
            <p:cNvPr id="503817" name="Rectangle 9"/>
            <p:cNvSpPr>
              <a:spLocks noChangeArrowheads="1"/>
            </p:cNvSpPr>
            <p:nvPr/>
          </p:nvSpPr>
          <p:spPr bwMode="auto">
            <a:xfrm>
              <a:off x="1543" y="1662"/>
              <a:ext cx="308" cy="330"/>
            </a:xfrm>
            <a:prstGeom prst="rect">
              <a:avLst/>
            </a:prstGeom>
            <a:noFill/>
            <a:ln w="9525">
              <a:noFill/>
              <a:miter lim="800000"/>
              <a:headEnd/>
              <a:tailEnd/>
            </a:ln>
            <a:effectLst/>
          </p:spPr>
          <p:txBody>
            <a:bodyPr wrap="none">
              <a:spAutoFit/>
            </a:bodyPr>
            <a:lstStyle/>
            <a:p>
              <a:pPr>
                <a:spcBef>
                  <a:spcPct val="50000"/>
                </a:spcBef>
                <a:defRPr/>
              </a:pPr>
              <a:r>
                <a:rPr lang="en-US" altLang="zh-CN" sz="2800" b="1" i="1">
                  <a:solidFill>
                    <a:srgbClr val="FF0000"/>
                  </a:solidFill>
                  <a:latin typeface="Times New Roman" panose="02020603050405020304" pitchFamily="18" charset="0"/>
                  <a:cs typeface="Times New Roman" panose="02020603050405020304" pitchFamily="18" charset="0"/>
                </a:rPr>
                <a:t>B</a:t>
              </a:r>
              <a:r>
                <a:rPr lang="en-US" altLang="zh-CN" sz="2800" b="1" baseline="-25000">
                  <a:solidFill>
                    <a:srgbClr val="FF0000"/>
                  </a:solidFill>
                  <a:latin typeface="Times New Roman" panose="02020603050405020304" pitchFamily="18" charset="0"/>
                  <a:cs typeface="Times New Roman" panose="02020603050405020304" pitchFamily="18" charset="0"/>
                </a:rPr>
                <a:t>i</a:t>
              </a:r>
              <a:endParaRPr lang="en-US" altLang="zh-CN" sz="2800" b="1" i="1" baseline="-25000">
                <a:solidFill>
                  <a:schemeClr val="bg1"/>
                </a:solidFill>
                <a:latin typeface="Times New Roman" panose="02020603050405020304" pitchFamily="18" charset="0"/>
                <a:cs typeface="Times New Roman" panose="02020603050405020304" pitchFamily="18" charset="0"/>
              </a:endParaRPr>
            </a:p>
          </p:txBody>
        </p:sp>
        <p:sp>
          <p:nvSpPr>
            <p:cNvPr id="503818" name="Rectangle 10"/>
            <p:cNvSpPr>
              <a:spLocks noChangeArrowheads="1"/>
            </p:cNvSpPr>
            <p:nvPr/>
          </p:nvSpPr>
          <p:spPr bwMode="auto">
            <a:xfrm>
              <a:off x="1495" y="1998"/>
              <a:ext cx="434" cy="330"/>
            </a:xfrm>
            <a:prstGeom prst="rect">
              <a:avLst/>
            </a:prstGeom>
            <a:noFill/>
            <a:ln w="9525">
              <a:noFill/>
              <a:miter lim="800000"/>
              <a:headEnd/>
              <a:tailEnd/>
            </a:ln>
            <a:effectLst/>
          </p:spPr>
          <p:txBody>
            <a:bodyPr wrap="none">
              <a:spAutoFit/>
            </a:bodyPr>
            <a:lstStyle/>
            <a:p>
              <a:pPr>
                <a:spcBef>
                  <a:spcPct val="50000"/>
                </a:spcBef>
                <a:defRPr/>
              </a:pPr>
              <a:r>
                <a:rPr lang="en-US" altLang="zh-CN" sz="2800" b="1" i="1">
                  <a:solidFill>
                    <a:srgbClr val="FF0000"/>
                  </a:solidFill>
                  <a:latin typeface="Times New Roman" panose="02020603050405020304" pitchFamily="18" charset="0"/>
                  <a:cs typeface="Times New Roman" panose="02020603050405020304" pitchFamily="18" charset="0"/>
                </a:rPr>
                <a:t>C</a:t>
              </a:r>
              <a:r>
                <a:rPr lang="en-US" altLang="zh-CN" sz="2800" b="1" baseline="-25000">
                  <a:solidFill>
                    <a:srgbClr val="FF0000"/>
                  </a:solidFill>
                  <a:latin typeface="Times New Roman" panose="02020603050405020304" pitchFamily="18" charset="0"/>
                  <a:cs typeface="Times New Roman" panose="02020603050405020304" pitchFamily="18" charset="0"/>
                </a:rPr>
                <a:t>i-1</a:t>
              </a:r>
              <a:endParaRPr lang="en-US" altLang="zh-CN" sz="2800" b="1" baseline="-25000">
                <a:solidFill>
                  <a:schemeClr val="bg1"/>
                </a:solidFill>
                <a:latin typeface="Times New Roman" panose="02020603050405020304" pitchFamily="18" charset="0"/>
                <a:cs typeface="Times New Roman" panose="02020603050405020304" pitchFamily="18" charset="0"/>
              </a:endParaRPr>
            </a:p>
          </p:txBody>
        </p:sp>
        <p:sp>
          <p:nvSpPr>
            <p:cNvPr id="115736" name="Rectangle 11"/>
            <p:cNvSpPr>
              <a:spLocks noChangeArrowheads="1"/>
            </p:cNvSpPr>
            <p:nvPr/>
          </p:nvSpPr>
          <p:spPr bwMode="auto">
            <a:xfrm>
              <a:off x="2167" y="2001"/>
              <a:ext cx="1916" cy="327"/>
            </a:xfrm>
            <a:prstGeom prst="rect">
              <a:avLst/>
            </a:prstGeom>
            <a:noFill/>
            <a:ln w="9525">
              <a:noFill/>
              <a:miter lim="800000"/>
              <a:headEnd/>
              <a:tailEnd/>
            </a:ln>
          </p:spPr>
          <p:txBody>
            <a:bodyPr wrap="none">
              <a:spAutoFit/>
            </a:bodyPr>
            <a:lstStyle/>
            <a:p>
              <a:pPr>
                <a:spcBef>
                  <a:spcPct val="50000"/>
                </a:spcBef>
                <a:defRPr/>
              </a:pPr>
              <a:r>
                <a:rPr lang="zh-CN" altLang="en-US" sz="2800" b="1">
                  <a:solidFill>
                    <a:srgbClr val="000099"/>
                  </a:solidFill>
                  <a:latin typeface="Times New Roman" panose="02020603050405020304" pitchFamily="18" charset="0"/>
                  <a:cs typeface="Times New Roman" panose="02020603050405020304" pitchFamily="18" charset="0"/>
                </a:rPr>
                <a:t>表示低位来的进位</a:t>
              </a:r>
            </a:p>
          </p:txBody>
        </p:sp>
        <p:sp>
          <p:nvSpPr>
            <p:cNvPr id="503820" name="Line 12"/>
            <p:cNvSpPr>
              <a:spLocks noChangeShapeType="1"/>
            </p:cNvSpPr>
            <p:nvPr/>
          </p:nvSpPr>
          <p:spPr bwMode="auto">
            <a:xfrm>
              <a:off x="1975" y="2160"/>
              <a:ext cx="240" cy="0"/>
            </a:xfrm>
            <a:prstGeom prst="line">
              <a:avLst/>
            </a:prstGeom>
            <a:noFill/>
            <a:ln w="28575">
              <a:solidFill>
                <a:srgbClr val="FF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03821" name="Line 13"/>
            <p:cNvSpPr>
              <a:spLocks noChangeShapeType="1"/>
            </p:cNvSpPr>
            <p:nvPr/>
          </p:nvSpPr>
          <p:spPr bwMode="auto">
            <a:xfrm>
              <a:off x="1975" y="1680"/>
              <a:ext cx="240" cy="0"/>
            </a:xfrm>
            <a:prstGeom prst="line">
              <a:avLst/>
            </a:prstGeom>
            <a:noFill/>
            <a:ln w="28575">
              <a:solidFill>
                <a:srgbClr val="FF0000"/>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grpSp>
      <p:grpSp>
        <p:nvGrpSpPr>
          <p:cNvPr id="3" name="Group 14"/>
          <p:cNvGrpSpPr>
            <a:grpSpLocks/>
          </p:cNvGrpSpPr>
          <p:nvPr/>
        </p:nvGrpSpPr>
        <p:grpSpPr bwMode="auto">
          <a:xfrm>
            <a:off x="990946" y="3944733"/>
            <a:ext cx="5327650" cy="1133475"/>
            <a:chOff x="669" y="2353"/>
            <a:chExt cx="3356" cy="714"/>
          </a:xfrm>
        </p:grpSpPr>
        <p:sp>
          <p:nvSpPr>
            <p:cNvPr id="503823" name="Rectangle 15"/>
            <p:cNvSpPr>
              <a:spLocks noChangeArrowheads="1"/>
            </p:cNvSpPr>
            <p:nvPr/>
          </p:nvSpPr>
          <p:spPr bwMode="auto">
            <a:xfrm>
              <a:off x="669" y="2500"/>
              <a:ext cx="566" cy="327"/>
            </a:xfrm>
            <a:prstGeom prst="rect">
              <a:avLst/>
            </a:prstGeom>
            <a:noFill/>
            <a:ln w="9525">
              <a:noFill/>
              <a:miter lim="800000"/>
              <a:headEnd/>
              <a:tailEnd/>
            </a:ln>
            <a:effectLst/>
          </p:spPr>
          <p:txBody>
            <a:bodyPr wrap="none">
              <a:spAutoFit/>
            </a:bodyPr>
            <a:lstStyle/>
            <a:p>
              <a:pPr>
                <a:spcBef>
                  <a:spcPct val="50000"/>
                </a:spcBef>
                <a:defRPr/>
              </a:pPr>
              <a:r>
                <a:rPr lang="zh-CN" altLang="en-US" sz="2800" b="1">
                  <a:solidFill>
                    <a:srgbClr val="CC0000"/>
                  </a:solidFill>
                  <a:latin typeface="Times New Roman" panose="02020603050405020304" pitchFamily="18" charset="0"/>
                  <a:cs typeface="Times New Roman" panose="02020603050405020304" pitchFamily="18" charset="0"/>
                </a:rPr>
                <a:t>输出</a:t>
              </a:r>
            </a:p>
          </p:txBody>
        </p:sp>
        <p:sp>
          <p:nvSpPr>
            <p:cNvPr id="503824" name="AutoShape 16"/>
            <p:cNvSpPr>
              <a:spLocks/>
            </p:cNvSpPr>
            <p:nvPr/>
          </p:nvSpPr>
          <p:spPr bwMode="auto">
            <a:xfrm>
              <a:off x="1341" y="2448"/>
              <a:ext cx="96" cy="528"/>
            </a:xfrm>
            <a:prstGeom prst="leftBrace">
              <a:avLst>
                <a:gd name="adj1" fmla="val 45833"/>
                <a:gd name="adj2" fmla="val 50000"/>
              </a:avLst>
            </a:prstGeom>
            <a:noFill/>
            <a:ln w="28575">
              <a:solidFill>
                <a:srgbClr val="0000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03825" name="Line 17"/>
            <p:cNvSpPr>
              <a:spLocks noChangeShapeType="1"/>
            </p:cNvSpPr>
            <p:nvPr/>
          </p:nvSpPr>
          <p:spPr bwMode="auto">
            <a:xfrm>
              <a:off x="1821" y="2563"/>
              <a:ext cx="240" cy="0"/>
            </a:xfrm>
            <a:prstGeom prst="line">
              <a:avLst/>
            </a:prstGeom>
            <a:noFill/>
            <a:ln w="28575">
              <a:solidFill>
                <a:srgbClr val="0000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03826" name="Line 18"/>
            <p:cNvSpPr>
              <a:spLocks noChangeShapeType="1"/>
            </p:cNvSpPr>
            <p:nvPr/>
          </p:nvSpPr>
          <p:spPr bwMode="auto">
            <a:xfrm>
              <a:off x="1821" y="2899"/>
              <a:ext cx="240" cy="0"/>
            </a:xfrm>
            <a:prstGeom prst="line">
              <a:avLst/>
            </a:prstGeom>
            <a:noFill/>
            <a:ln w="28575">
              <a:solidFill>
                <a:srgbClr val="000099"/>
              </a:solidFill>
              <a:round/>
              <a:headEnd/>
              <a:tailEnd/>
            </a:ln>
            <a:effectLst/>
          </p:spPr>
          <p:txBody>
            <a:bodyPr wrap="none" anchor="ctr"/>
            <a:lstStyle/>
            <a:p>
              <a:pPr>
                <a:defRPr/>
              </a:pPr>
              <a:endParaRPr lang="zh-CN" altLang="en-US" b="1">
                <a:latin typeface="Times New Roman" panose="02020603050405020304" pitchFamily="18" charset="0"/>
                <a:cs typeface="Times New Roman" panose="02020603050405020304" pitchFamily="18" charset="0"/>
              </a:endParaRPr>
            </a:p>
          </p:txBody>
        </p:sp>
        <p:sp>
          <p:nvSpPr>
            <p:cNvPr id="503827" name="Rectangle 19"/>
            <p:cNvSpPr>
              <a:spLocks noChangeArrowheads="1"/>
            </p:cNvSpPr>
            <p:nvPr/>
          </p:nvSpPr>
          <p:spPr bwMode="auto">
            <a:xfrm>
              <a:off x="2061" y="2404"/>
              <a:ext cx="1241" cy="327"/>
            </a:xfrm>
            <a:prstGeom prst="rect">
              <a:avLst/>
            </a:prstGeom>
            <a:noFill/>
            <a:ln w="9525">
              <a:noFill/>
              <a:miter lim="800000"/>
              <a:headEnd/>
              <a:tailEnd/>
            </a:ln>
            <a:effectLst/>
          </p:spPr>
          <p:txBody>
            <a:bodyPr wrap="none">
              <a:spAutoFit/>
            </a:bodyPr>
            <a:lstStyle/>
            <a:p>
              <a:pPr>
                <a:spcBef>
                  <a:spcPct val="50000"/>
                </a:spcBef>
                <a:defRPr/>
              </a:pPr>
              <a:r>
                <a:rPr lang="zh-CN" altLang="en-US" sz="2800" b="1">
                  <a:solidFill>
                    <a:srgbClr val="000099"/>
                  </a:solidFill>
                  <a:latin typeface="Times New Roman" panose="02020603050405020304" pitchFamily="18" charset="0"/>
                  <a:cs typeface="Times New Roman" panose="02020603050405020304" pitchFamily="18" charset="0"/>
                </a:rPr>
                <a:t>表示本位和</a:t>
              </a:r>
            </a:p>
          </p:txBody>
        </p:sp>
        <p:sp>
          <p:nvSpPr>
            <p:cNvPr id="503828" name="Rectangle 20"/>
            <p:cNvSpPr>
              <a:spLocks noChangeArrowheads="1"/>
            </p:cNvSpPr>
            <p:nvPr/>
          </p:nvSpPr>
          <p:spPr bwMode="auto">
            <a:xfrm>
              <a:off x="2109" y="2740"/>
              <a:ext cx="1916" cy="327"/>
            </a:xfrm>
            <a:prstGeom prst="rect">
              <a:avLst/>
            </a:prstGeom>
            <a:noFill/>
            <a:ln w="9525">
              <a:noFill/>
              <a:miter lim="800000"/>
              <a:headEnd/>
              <a:tailEnd/>
            </a:ln>
            <a:effectLst/>
          </p:spPr>
          <p:txBody>
            <a:bodyPr wrap="none">
              <a:spAutoFit/>
            </a:bodyPr>
            <a:lstStyle/>
            <a:p>
              <a:pPr>
                <a:spcBef>
                  <a:spcPct val="50000"/>
                </a:spcBef>
                <a:defRPr/>
              </a:pPr>
              <a:r>
                <a:rPr lang="zh-CN" altLang="en-US" sz="2800" b="1">
                  <a:solidFill>
                    <a:srgbClr val="000099"/>
                  </a:solidFill>
                  <a:latin typeface="Times New Roman" panose="02020603050405020304" pitchFamily="18" charset="0"/>
                  <a:cs typeface="Times New Roman" panose="02020603050405020304" pitchFamily="18" charset="0"/>
                </a:rPr>
                <a:t>表示向高位的进位</a:t>
              </a:r>
            </a:p>
          </p:txBody>
        </p:sp>
        <p:sp>
          <p:nvSpPr>
            <p:cNvPr id="503829" name="Rectangle 21"/>
            <p:cNvSpPr>
              <a:spLocks noChangeArrowheads="1"/>
            </p:cNvSpPr>
            <p:nvPr/>
          </p:nvSpPr>
          <p:spPr bwMode="auto">
            <a:xfrm>
              <a:off x="1437" y="2737"/>
              <a:ext cx="308" cy="330"/>
            </a:xfrm>
            <a:prstGeom prst="rect">
              <a:avLst/>
            </a:prstGeom>
            <a:noFill/>
            <a:ln w="9525">
              <a:noFill/>
              <a:miter lim="800000"/>
              <a:headEnd/>
              <a:tailEnd/>
            </a:ln>
            <a:effectLst/>
          </p:spPr>
          <p:txBody>
            <a:bodyPr wrap="none">
              <a:spAutoFit/>
            </a:bodyPr>
            <a:lstStyle/>
            <a:p>
              <a:pPr>
                <a:spcBef>
                  <a:spcPct val="50000"/>
                </a:spcBef>
                <a:defRPr/>
              </a:pPr>
              <a:r>
                <a:rPr lang="en-US" altLang="zh-CN" sz="2800" b="1" i="1">
                  <a:solidFill>
                    <a:srgbClr val="CC0000"/>
                  </a:solidFill>
                  <a:latin typeface="Times New Roman" panose="02020603050405020304" pitchFamily="18" charset="0"/>
                  <a:cs typeface="Times New Roman" panose="02020603050405020304" pitchFamily="18" charset="0"/>
                </a:rPr>
                <a:t>C</a:t>
              </a:r>
              <a:r>
                <a:rPr lang="en-US" altLang="zh-CN" sz="2800" b="1" baseline="-25000">
                  <a:solidFill>
                    <a:srgbClr val="CC0000"/>
                  </a:solidFill>
                  <a:latin typeface="Times New Roman" panose="02020603050405020304" pitchFamily="18" charset="0"/>
                  <a:cs typeface="Times New Roman" panose="02020603050405020304" pitchFamily="18" charset="0"/>
                </a:rPr>
                <a:t>i</a:t>
              </a:r>
            </a:p>
          </p:txBody>
        </p:sp>
        <p:sp>
          <p:nvSpPr>
            <p:cNvPr id="503830" name="Rectangle 22"/>
            <p:cNvSpPr>
              <a:spLocks noChangeArrowheads="1"/>
            </p:cNvSpPr>
            <p:nvPr/>
          </p:nvSpPr>
          <p:spPr bwMode="auto">
            <a:xfrm>
              <a:off x="1437" y="2353"/>
              <a:ext cx="284" cy="330"/>
            </a:xfrm>
            <a:prstGeom prst="rect">
              <a:avLst/>
            </a:prstGeom>
            <a:noFill/>
            <a:ln w="9525">
              <a:noFill/>
              <a:miter lim="800000"/>
              <a:headEnd/>
              <a:tailEnd/>
            </a:ln>
            <a:effectLst/>
          </p:spPr>
          <p:txBody>
            <a:bodyPr wrap="none">
              <a:spAutoFit/>
            </a:bodyPr>
            <a:lstStyle/>
            <a:p>
              <a:pPr>
                <a:spcBef>
                  <a:spcPct val="50000"/>
                </a:spcBef>
                <a:defRPr/>
              </a:pPr>
              <a:r>
                <a:rPr lang="en-US" altLang="zh-CN" sz="2800" b="1" i="1">
                  <a:solidFill>
                    <a:srgbClr val="CC0000"/>
                  </a:solidFill>
                  <a:latin typeface="Times New Roman" panose="02020603050405020304" pitchFamily="18" charset="0"/>
                  <a:cs typeface="Times New Roman" panose="02020603050405020304" pitchFamily="18" charset="0"/>
                </a:rPr>
                <a:t>S</a:t>
              </a:r>
              <a:r>
                <a:rPr lang="en-US" altLang="zh-CN" sz="2800" b="1" baseline="-25000">
                  <a:solidFill>
                    <a:srgbClr val="CC0000"/>
                  </a:solidFill>
                  <a:latin typeface="Times New Roman" panose="02020603050405020304" pitchFamily="18" charset="0"/>
                  <a:cs typeface="Times New Roman" panose="02020603050405020304" pitchFamily="18" charset="0"/>
                </a:rPr>
                <a:t>i</a:t>
              </a:r>
            </a:p>
          </p:txBody>
        </p:sp>
      </p:grpSp>
      <p:sp>
        <p:nvSpPr>
          <p:cNvPr id="503831" name="Rectangle 23"/>
          <p:cNvSpPr>
            <a:spLocks noChangeArrowheads="1"/>
          </p:cNvSpPr>
          <p:nvPr/>
        </p:nvSpPr>
        <p:spPr bwMode="auto">
          <a:xfrm>
            <a:off x="609946" y="1131683"/>
            <a:ext cx="8382000" cy="1031875"/>
          </a:xfrm>
          <a:prstGeom prst="rect">
            <a:avLst/>
          </a:prstGeom>
          <a:noFill/>
          <a:ln w="38100">
            <a:noFill/>
            <a:miter lim="800000"/>
            <a:headEnd/>
            <a:tailEnd/>
          </a:ln>
          <a:effectLst/>
        </p:spPr>
        <p:txBody>
          <a:bodyPr>
            <a:spAutoFit/>
          </a:bodyPr>
          <a:lstStyle/>
          <a:p>
            <a:pPr>
              <a:lnSpc>
                <a:spcPct val="110000"/>
              </a:lnSpc>
              <a:spcBef>
                <a:spcPct val="30000"/>
              </a:spcBef>
              <a:defRPr/>
            </a:pPr>
            <a:r>
              <a:rPr lang="en-US" altLang="zh-CN" sz="2800" b="1">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全加：实现两个一位二进制数相加，且考虑来自低位的进位。</a:t>
            </a:r>
          </a:p>
        </p:txBody>
      </p:sp>
      <p:sp>
        <p:nvSpPr>
          <p:cNvPr id="503832" name="Rectangle 24"/>
          <p:cNvSpPr>
            <a:spLocks noChangeArrowheads="1"/>
          </p:cNvSpPr>
          <p:nvPr/>
        </p:nvSpPr>
        <p:spPr bwMode="auto">
          <a:xfrm>
            <a:off x="914746" y="5154408"/>
            <a:ext cx="1970088" cy="519113"/>
          </a:xfrm>
          <a:prstGeom prst="rect">
            <a:avLst/>
          </a:prstGeom>
          <a:noFill/>
          <a:ln w="9525">
            <a:noFill/>
            <a:miter lim="800000"/>
            <a:headEnd/>
            <a:tailEnd/>
          </a:ln>
          <a:effectLst/>
        </p:spPr>
        <p:txBody>
          <a:bodyPr wrap="none">
            <a:spAutoFit/>
          </a:bodyPr>
          <a:lstStyle/>
          <a:p>
            <a:pPr>
              <a:spcBef>
                <a:spcPct val="50000"/>
              </a:spcBef>
              <a:defRPr/>
            </a:pPr>
            <a:r>
              <a:rPr lang="zh-CN" altLang="en-US" sz="2800" b="1">
                <a:latin typeface="Times New Roman" panose="02020603050405020304" pitchFamily="18" charset="0"/>
                <a:cs typeface="Times New Roman" panose="02020603050405020304" pitchFamily="18" charset="0"/>
              </a:rPr>
              <a:t>逻辑符号：</a:t>
            </a:r>
          </a:p>
        </p:txBody>
      </p:sp>
      <p:sp>
        <p:nvSpPr>
          <p:cNvPr id="503833" name="Rectangle 25"/>
          <p:cNvSpPr>
            <a:spLocks noChangeArrowheads="1"/>
          </p:cNvSpPr>
          <p:nvPr/>
        </p:nvSpPr>
        <p:spPr bwMode="auto">
          <a:xfrm>
            <a:off x="305146" y="2122283"/>
            <a:ext cx="1828800" cy="519113"/>
          </a:xfrm>
          <a:prstGeom prst="rect">
            <a:avLst/>
          </a:prstGeom>
          <a:noFill/>
          <a:ln w="38100">
            <a:noFill/>
            <a:miter lim="800000"/>
            <a:headEnd/>
            <a:tailEnd/>
          </a:ln>
          <a:effectLst/>
        </p:spPr>
        <p:txBody>
          <a:bodyPr>
            <a:spAutoFit/>
          </a:bodyPr>
          <a:lstStyle/>
          <a:p>
            <a:pPr>
              <a:spcBef>
                <a:spcPct val="30000"/>
              </a:spcBef>
              <a:defRPr/>
            </a:pPr>
            <a:r>
              <a:rPr lang="en-US" altLang="zh-CN" sz="2800" b="1">
                <a:solidFill>
                  <a:srgbClr val="003399"/>
                </a:solidFill>
                <a:latin typeface="Times New Roman" panose="02020603050405020304" pitchFamily="18" charset="0"/>
                <a:cs typeface="Times New Roman" panose="02020603050405020304" pitchFamily="18" charset="0"/>
              </a:rPr>
              <a:t>    </a:t>
            </a:r>
            <a:r>
              <a:rPr lang="zh-CN" altLang="en-US" sz="2800" b="1">
                <a:solidFill>
                  <a:srgbClr val="CC0000"/>
                </a:solidFill>
                <a:latin typeface="Times New Roman" panose="02020603050405020304" pitchFamily="18" charset="0"/>
                <a:cs typeface="Times New Roman" panose="02020603050405020304" pitchFamily="18" charset="0"/>
              </a:rPr>
              <a:t>全加器：</a:t>
            </a:r>
          </a:p>
        </p:txBody>
      </p:sp>
      <p:pic>
        <p:nvPicPr>
          <p:cNvPr id="503857" name="Picture 49" descr="图片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1996" y="5176633"/>
            <a:ext cx="3127375" cy="13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86504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03831"/>
                                        </p:tgtEl>
                                        <p:attrNameLst>
                                          <p:attrName>style.visibility</p:attrName>
                                        </p:attrNameLst>
                                      </p:cBhvr>
                                      <p:to>
                                        <p:strVal val="visible"/>
                                      </p:to>
                                    </p:set>
                                    <p:animEffect transition="in" filter="wipe(left)">
                                      <p:cBhvr>
                                        <p:cTn id="7" dur="500"/>
                                        <p:tgtEl>
                                          <p:spTgt spid="5038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03833"/>
                                        </p:tgtEl>
                                        <p:attrNameLst>
                                          <p:attrName>style.visibility</p:attrName>
                                        </p:attrNameLst>
                                      </p:cBhvr>
                                      <p:to>
                                        <p:strVal val="visible"/>
                                      </p:to>
                                    </p:set>
                                    <p:animEffect transition="in" filter="wipe(left)">
                                      <p:cBhvr>
                                        <p:cTn id="12" dur="500"/>
                                        <p:tgtEl>
                                          <p:spTgt spid="5038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03832"/>
                                        </p:tgtEl>
                                        <p:attrNameLst>
                                          <p:attrName>style.visibility</p:attrName>
                                        </p:attrNameLst>
                                      </p:cBhvr>
                                      <p:to>
                                        <p:strVal val="visible"/>
                                      </p:to>
                                    </p:set>
                                    <p:animEffect transition="in" filter="wipe(left)">
                                      <p:cBhvr>
                                        <p:cTn id="27" dur="500"/>
                                        <p:tgtEl>
                                          <p:spTgt spid="50383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503857"/>
                                        </p:tgtEl>
                                        <p:attrNameLst>
                                          <p:attrName>style.visibility</p:attrName>
                                        </p:attrNameLst>
                                      </p:cBhvr>
                                      <p:to>
                                        <p:strVal val="visible"/>
                                      </p:to>
                                    </p:set>
                                    <p:animEffect transition="in" filter="wipe(left)">
                                      <p:cBhvr>
                                        <p:cTn id="32" dur="1000"/>
                                        <p:tgtEl>
                                          <p:spTgt spid="5038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831" grpId="0" autoUpdateAnimBg="0"/>
      <p:bldP spid="503832" grpId="0" autoUpdateAnimBg="0"/>
      <p:bldP spid="503833" grpId="0"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Text Box 2"/>
          <p:cNvSpPr txBox="1">
            <a:spLocks noChangeArrowheads="1"/>
          </p:cNvSpPr>
          <p:nvPr/>
        </p:nvSpPr>
        <p:spPr bwMode="auto">
          <a:xfrm>
            <a:off x="685800" y="777844"/>
            <a:ext cx="3352800" cy="519113"/>
          </a:xfrm>
          <a:prstGeom prst="rect">
            <a:avLst/>
          </a:prstGeom>
          <a:noFill/>
          <a:ln w="9525">
            <a:noFill/>
            <a:miter lim="800000"/>
            <a:headEnd/>
            <a:tailEnd/>
          </a:ln>
          <a:effectLst/>
        </p:spPr>
        <p:txBody>
          <a:bodyPr>
            <a:spAutoFit/>
          </a:bodyPr>
          <a:lstStyle/>
          <a:p>
            <a:pPr>
              <a:spcBef>
                <a:spcPct val="50000"/>
              </a:spcBef>
              <a:defRPr/>
            </a:pPr>
            <a:r>
              <a:rPr lang="en-US" altLang="zh-CN" sz="2800" b="1">
                <a:solidFill>
                  <a:srgbClr val="006600"/>
                </a:solidFill>
                <a:latin typeface="Times New Roman" panose="02020603050405020304" pitchFamily="18" charset="0"/>
                <a:cs typeface="Times New Roman" panose="02020603050405020304" pitchFamily="18" charset="0"/>
              </a:rPr>
              <a:t>(1) </a:t>
            </a:r>
            <a:r>
              <a:rPr lang="zh-CN" altLang="en-US" sz="2800" b="1">
                <a:solidFill>
                  <a:srgbClr val="006600"/>
                </a:solidFill>
                <a:latin typeface="Times New Roman" panose="02020603050405020304" pitchFamily="18" charset="0"/>
                <a:cs typeface="Times New Roman" panose="02020603050405020304" pitchFamily="18" charset="0"/>
              </a:rPr>
              <a:t>列逻辑状态表</a:t>
            </a:r>
          </a:p>
        </p:txBody>
      </p:sp>
      <p:sp>
        <p:nvSpPr>
          <p:cNvPr id="504835" name="Rectangle 3"/>
          <p:cNvSpPr>
            <a:spLocks noChangeArrowheads="1"/>
          </p:cNvSpPr>
          <p:nvPr/>
        </p:nvSpPr>
        <p:spPr bwMode="auto">
          <a:xfrm>
            <a:off x="685800" y="3749644"/>
            <a:ext cx="2474913" cy="519113"/>
          </a:xfrm>
          <a:prstGeom prst="rect">
            <a:avLst/>
          </a:prstGeom>
          <a:noFill/>
          <a:ln w="9525">
            <a:noFill/>
            <a:miter lim="800000"/>
            <a:headEnd/>
            <a:tailEnd/>
          </a:ln>
          <a:effectLst/>
        </p:spPr>
        <p:txBody>
          <a:bodyPr wrap="none">
            <a:spAutoFit/>
          </a:bodyPr>
          <a:lstStyle/>
          <a:p>
            <a:pPr>
              <a:spcBef>
                <a:spcPct val="50000"/>
              </a:spcBef>
              <a:defRPr/>
            </a:pPr>
            <a:r>
              <a:rPr lang="en-US" altLang="zh-CN" sz="2800" b="1">
                <a:solidFill>
                  <a:srgbClr val="006600"/>
                </a:solidFill>
                <a:latin typeface="Times New Roman" panose="02020603050405020304" pitchFamily="18" charset="0"/>
                <a:cs typeface="Times New Roman" panose="02020603050405020304" pitchFamily="18" charset="0"/>
              </a:rPr>
              <a:t>(2) </a:t>
            </a:r>
            <a:r>
              <a:rPr lang="zh-CN" altLang="en-US" sz="2800" b="1">
                <a:solidFill>
                  <a:srgbClr val="006600"/>
                </a:solidFill>
                <a:latin typeface="Times New Roman" panose="02020603050405020304" pitchFamily="18" charset="0"/>
                <a:cs typeface="Times New Roman" panose="02020603050405020304" pitchFamily="18" charset="0"/>
              </a:rPr>
              <a:t>写出逻辑式</a:t>
            </a:r>
          </a:p>
        </p:txBody>
      </p:sp>
      <p:graphicFrame>
        <p:nvGraphicFramePr>
          <p:cNvPr id="504836" name="Object 4"/>
          <p:cNvGraphicFramePr>
            <a:graphicFrameLocks noChangeAspect="1"/>
          </p:cNvGraphicFramePr>
          <p:nvPr>
            <p:extLst/>
          </p:nvPr>
        </p:nvGraphicFramePr>
        <p:xfrm>
          <a:off x="939800" y="4359244"/>
          <a:ext cx="6527800" cy="533400"/>
        </p:xfrm>
        <a:graphic>
          <a:graphicData uri="http://schemas.openxmlformats.org/presentationml/2006/ole">
            <mc:AlternateContent xmlns:mc="http://schemas.openxmlformats.org/markup-compatibility/2006">
              <mc:Choice xmlns:v="urn:schemas-microsoft-com:vml" Requires="v">
                <p:oleObj spid="_x0000_s30734" name="公式" r:id="rId3" imgW="2819160" imgH="228600" progId="Equation.3">
                  <p:embed/>
                </p:oleObj>
              </mc:Choice>
              <mc:Fallback>
                <p:oleObj name="公式" r:id="rId3" imgW="281916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800" y="4359244"/>
                        <a:ext cx="65278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4837" name="Object 5"/>
          <p:cNvGraphicFramePr>
            <a:graphicFrameLocks noChangeAspect="1"/>
          </p:cNvGraphicFramePr>
          <p:nvPr>
            <p:extLst/>
          </p:nvPr>
        </p:nvGraphicFramePr>
        <p:xfrm>
          <a:off x="838200" y="5426044"/>
          <a:ext cx="7185025" cy="533400"/>
        </p:xfrm>
        <a:graphic>
          <a:graphicData uri="http://schemas.openxmlformats.org/presentationml/2006/ole">
            <mc:AlternateContent xmlns:mc="http://schemas.openxmlformats.org/markup-compatibility/2006">
              <mc:Choice xmlns:v="urn:schemas-microsoft-com:vml" Requires="v">
                <p:oleObj spid="_x0000_s30735" name="公式" r:id="rId5" imgW="2831760" imgH="228600" progId="Equation.3">
                  <p:embed/>
                </p:oleObj>
              </mc:Choice>
              <mc:Fallback>
                <p:oleObj name="公式" r:id="rId5" imgW="283176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5426044"/>
                        <a:ext cx="718502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4838" name="Object 6"/>
          <p:cNvGraphicFramePr>
            <a:graphicFrameLocks noChangeAspect="1"/>
          </p:cNvGraphicFramePr>
          <p:nvPr>
            <p:extLst/>
          </p:nvPr>
        </p:nvGraphicFramePr>
        <p:xfrm>
          <a:off x="1258888" y="6035644"/>
          <a:ext cx="4227512" cy="533400"/>
        </p:xfrm>
        <a:graphic>
          <a:graphicData uri="http://schemas.openxmlformats.org/presentationml/2006/ole">
            <mc:AlternateContent xmlns:mc="http://schemas.openxmlformats.org/markup-compatibility/2006">
              <mc:Choice xmlns:v="urn:schemas-microsoft-com:vml" Requires="v">
                <p:oleObj spid="_x0000_s30736" name="公式" r:id="rId7" imgW="1473120" imgH="215640" progId="Equation.3">
                  <p:embed/>
                </p:oleObj>
              </mc:Choice>
              <mc:Fallback>
                <p:oleObj name="公式" r:id="rId7" imgW="1473120" imgH="215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8888" y="6035644"/>
                        <a:ext cx="4227512"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4839" name="Object 7"/>
          <p:cNvGraphicFramePr>
            <a:graphicFrameLocks noChangeAspect="1"/>
          </p:cNvGraphicFramePr>
          <p:nvPr>
            <p:extLst/>
          </p:nvPr>
        </p:nvGraphicFramePr>
        <p:xfrm>
          <a:off x="1316038" y="4892644"/>
          <a:ext cx="2951162" cy="533400"/>
        </p:xfrm>
        <a:graphic>
          <a:graphicData uri="http://schemas.openxmlformats.org/presentationml/2006/ole">
            <mc:AlternateContent xmlns:mc="http://schemas.openxmlformats.org/markup-compatibility/2006">
              <mc:Choice xmlns:v="urn:schemas-microsoft-com:vml" Requires="v">
                <p:oleObj spid="_x0000_s30737" name="公式" r:id="rId9" imgW="1028520" imgH="215640" progId="Equation.3">
                  <p:embed/>
                </p:oleObj>
              </mc:Choice>
              <mc:Fallback>
                <p:oleObj name="公式" r:id="rId9" imgW="1028520" imgH="215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16038" y="4892644"/>
                        <a:ext cx="2951162"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4855" name="Line 23"/>
          <p:cNvSpPr>
            <a:spLocks noChangeShapeType="1"/>
          </p:cNvSpPr>
          <p:nvPr/>
        </p:nvSpPr>
        <p:spPr bwMode="auto">
          <a:xfrm>
            <a:off x="3276600" y="4892644"/>
            <a:ext cx="2590800" cy="0"/>
          </a:xfrm>
          <a:prstGeom prst="line">
            <a:avLst/>
          </a:prstGeom>
          <a:noFill/>
          <a:ln w="38100">
            <a:solidFill>
              <a:srgbClr val="FF0000"/>
            </a:solidFill>
            <a:round/>
            <a:headEnd/>
            <a:tailEnd/>
          </a:ln>
          <a:effectLst/>
        </p:spPr>
        <p:txBody>
          <a:bodyPr/>
          <a:lstStyle/>
          <a:p>
            <a:pPr>
              <a:defRPr/>
            </a:pPr>
            <a:endParaRPr lang="zh-CN" altLang="en-US" b="1">
              <a:latin typeface="Times New Roman" panose="02020603050405020304" pitchFamily="18" charset="0"/>
              <a:cs typeface="Times New Roman" panose="02020603050405020304" pitchFamily="18" charset="0"/>
            </a:endParaRPr>
          </a:p>
        </p:txBody>
      </p:sp>
      <p:pic>
        <p:nvPicPr>
          <p:cNvPr id="26" name="Picture 25" descr="C:\Users\Administrator\Desktop\图片26.jpg"/>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00625" y="601632"/>
            <a:ext cx="3355975" cy="381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42696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04835"/>
                                        </p:tgtEl>
                                        <p:attrNameLst>
                                          <p:attrName>style.visibility</p:attrName>
                                        </p:attrNameLst>
                                      </p:cBhvr>
                                      <p:to>
                                        <p:strVal val="visible"/>
                                      </p:to>
                                    </p:set>
                                    <p:animEffect transition="in" filter="wipe(left)">
                                      <p:cBhvr>
                                        <p:cTn id="12" dur="500"/>
                                        <p:tgtEl>
                                          <p:spTgt spid="5048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04836"/>
                                        </p:tgtEl>
                                        <p:attrNameLst>
                                          <p:attrName>style.visibility</p:attrName>
                                        </p:attrNameLst>
                                      </p:cBhvr>
                                      <p:to>
                                        <p:strVal val="visible"/>
                                      </p:to>
                                    </p:set>
                                    <p:animEffect transition="in" filter="wipe(left)">
                                      <p:cBhvr>
                                        <p:cTn id="17" dur="500"/>
                                        <p:tgtEl>
                                          <p:spTgt spid="50483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04855"/>
                                        </p:tgtEl>
                                        <p:attrNameLst>
                                          <p:attrName>style.visibility</p:attrName>
                                        </p:attrNameLst>
                                      </p:cBhvr>
                                      <p:to>
                                        <p:strVal val="visible"/>
                                      </p:to>
                                    </p:set>
                                    <p:animEffect transition="in" filter="wipe(left)">
                                      <p:cBhvr>
                                        <p:cTn id="22" dur="500"/>
                                        <p:tgtEl>
                                          <p:spTgt spid="50485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504839"/>
                                        </p:tgtEl>
                                        <p:attrNameLst>
                                          <p:attrName>style.visibility</p:attrName>
                                        </p:attrNameLst>
                                      </p:cBhvr>
                                      <p:to>
                                        <p:strVal val="visible"/>
                                      </p:to>
                                    </p:set>
                                    <p:animEffect transition="in" filter="wipe(left)">
                                      <p:cBhvr>
                                        <p:cTn id="27" dur="500"/>
                                        <p:tgtEl>
                                          <p:spTgt spid="50483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504837"/>
                                        </p:tgtEl>
                                        <p:attrNameLst>
                                          <p:attrName>style.visibility</p:attrName>
                                        </p:attrNameLst>
                                      </p:cBhvr>
                                      <p:to>
                                        <p:strVal val="visible"/>
                                      </p:to>
                                    </p:set>
                                    <p:animEffect transition="in" filter="wipe(left)">
                                      <p:cBhvr>
                                        <p:cTn id="32" dur="500"/>
                                        <p:tgtEl>
                                          <p:spTgt spid="50483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504838"/>
                                        </p:tgtEl>
                                        <p:attrNameLst>
                                          <p:attrName>style.visibility</p:attrName>
                                        </p:attrNameLst>
                                      </p:cBhvr>
                                      <p:to>
                                        <p:strVal val="visible"/>
                                      </p:to>
                                    </p:set>
                                    <p:animEffect transition="in" filter="wipe(left)">
                                      <p:cBhvr>
                                        <p:cTn id="37" dur="500"/>
                                        <p:tgtEl>
                                          <p:spTgt spid="5048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4835" grpId="0" autoUpdateAnimBg="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TotalTime>
  <Words>7170</Words>
  <Application>Microsoft Office PowerPoint</Application>
  <PresentationFormat>全屏显示(4:3)</PresentationFormat>
  <Paragraphs>1477</Paragraphs>
  <Slides>145</Slides>
  <Notes>8</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4</vt:i4>
      </vt:variant>
      <vt:variant>
        <vt:lpstr>幻灯片标题</vt:lpstr>
      </vt:variant>
      <vt:variant>
        <vt:i4>145</vt:i4>
      </vt:variant>
    </vt:vector>
  </HeadingPairs>
  <TitlesOfParts>
    <vt:vector size="165" baseType="lpstr">
      <vt:lpstr>Malgun Gothic Semilight</vt:lpstr>
      <vt:lpstr></vt:lpstr>
      <vt:lpstr>黑体</vt:lpstr>
      <vt:lpstr>华文新魏</vt:lpstr>
      <vt:lpstr>华文中宋</vt:lpstr>
      <vt:lpstr>楷体_GB2312</vt:lpstr>
      <vt:lpstr>宋体</vt:lpstr>
      <vt:lpstr>幼圆</vt:lpstr>
      <vt:lpstr>Arial</vt:lpstr>
      <vt:lpstr>Calibri</vt:lpstr>
      <vt:lpstr>Calibri Light</vt:lpstr>
      <vt:lpstr>Symbol</vt:lpstr>
      <vt:lpstr>Times New Roman</vt:lpstr>
      <vt:lpstr>Wingdings</vt:lpstr>
      <vt:lpstr>Wingdings 2</vt:lpstr>
      <vt:lpstr>Office 主题</vt:lpstr>
      <vt:lpstr>公式</vt:lpstr>
      <vt:lpstr>BMP 图象</vt:lpstr>
      <vt:lpstr>位图图像</vt:lpstr>
      <vt:lpstr>Equation</vt:lpstr>
      <vt:lpstr>PowerPoint 演示文稿</vt:lpstr>
      <vt:lpstr>第20章 门电路和组合逻辑电路</vt:lpstr>
      <vt:lpstr>PowerPoint 演示文稿</vt:lpstr>
      <vt:lpstr>PowerPoint 演示文稿</vt:lpstr>
      <vt:lpstr>PowerPoint 演示文稿</vt:lpstr>
      <vt:lpstr>PowerPoint 演示文稿</vt:lpstr>
      <vt:lpstr>PowerPoint 演示文稿</vt:lpstr>
      <vt:lpstr>(2) 二进制 </vt:lpstr>
      <vt:lpstr>PowerPoint 演示文稿</vt:lpstr>
      <vt:lpstr>PowerPoint 演示文稿</vt:lpstr>
      <vt:lpstr>PowerPoint 演示文稿</vt:lpstr>
      <vt:lpstr>PowerPoint 演示文稿</vt:lpstr>
      <vt:lpstr>20.2 基本门电路及其组合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 晶体管非门电路</vt:lpstr>
      <vt:lpstr>PowerPoint 演示文稿</vt:lpstr>
      <vt:lpstr>PowerPoint 演示文稿</vt:lpstr>
      <vt:lpstr>PowerPoint 演示文稿</vt:lpstr>
      <vt:lpstr>PowerPoint 演示文稿</vt:lpstr>
      <vt:lpstr>20.3   TTL门电路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20. 5. 3   逻辑函数的化简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20. 6 组合逻辑电路的分析与综合</vt:lpstr>
      <vt:lpstr>20. 6. 1  组合逻辑电路的分析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20.7  加法器</vt:lpstr>
      <vt:lpstr>20. 7   加法器</vt:lpstr>
      <vt:lpstr>20. 7. 1   半加器 </vt:lpstr>
      <vt:lpstr>PowerPoint 演示文稿</vt:lpstr>
      <vt:lpstr>20. 7. 2   全加器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20. 10  数据分配器和数据选择器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20. 11  应用举例</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帐户</dc:creator>
  <cp:lastModifiedBy>Microsoft 帐户</cp:lastModifiedBy>
  <cp:revision>24</cp:revision>
  <dcterms:created xsi:type="dcterms:W3CDTF">2023-06-12T00:47:34Z</dcterms:created>
  <dcterms:modified xsi:type="dcterms:W3CDTF">2023-11-22T12:02:24Z</dcterms:modified>
</cp:coreProperties>
</file>